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2" r:id="rId4"/>
    <p:sldId id="259" r:id="rId5"/>
    <p:sldId id="318" r:id="rId6"/>
    <p:sldId id="262" r:id="rId7"/>
    <p:sldId id="320" r:id="rId8"/>
    <p:sldId id="266" r:id="rId9"/>
    <p:sldId id="319" r:id="rId10"/>
    <p:sldId id="314" r:id="rId11"/>
    <p:sldId id="268" r:id="rId12"/>
    <p:sldId id="316" r:id="rId13"/>
    <p:sldId id="270" r:id="rId14"/>
    <p:sldId id="271" r:id="rId15"/>
    <p:sldId id="297" r:id="rId16"/>
    <p:sldId id="274" r:id="rId17"/>
    <p:sldId id="296" r:id="rId18"/>
    <p:sldId id="303" r:id="rId19"/>
    <p:sldId id="307" r:id="rId20"/>
    <p:sldId id="312" r:id="rId21"/>
    <p:sldId id="280" r:id="rId22"/>
    <p:sldId id="281" r:id="rId23"/>
    <p:sldId id="282" r:id="rId24"/>
    <p:sldId id="283" r:id="rId25"/>
    <p:sldId id="313" r:id="rId26"/>
    <p:sldId id="284" r:id="rId27"/>
    <p:sldId id="315" r:id="rId28"/>
    <p:sldId id="285" r:id="rId29"/>
    <p:sldId id="317" r:id="rId30"/>
    <p:sldId id="304" r:id="rId31"/>
    <p:sldId id="287" r:id="rId32"/>
    <p:sldId id="310" r:id="rId33"/>
    <p:sldId id="305" r:id="rId34"/>
    <p:sldId id="291" r:id="rId35"/>
    <p:sldId id="306" r:id="rId36"/>
    <p:sldId id="293" r:id="rId37"/>
    <p:sldId id="294" r:id="rId38"/>
    <p:sldId id="295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F6"/>
    <a:srgbClr val="B6D376"/>
    <a:srgbClr val="EEEDF5"/>
    <a:srgbClr val="333A93"/>
    <a:srgbClr val="F5F3F6"/>
    <a:srgbClr val="8C61A6"/>
    <a:srgbClr val="FEF3F1"/>
    <a:srgbClr val="E60C55"/>
    <a:srgbClr val="F5FBFB"/>
    <a:srgbClr val="58B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9777" autoAdjust="0"/>
  </p:normalViewPr>
  <p:slideViewPr>
    <p:cSldViewPr snapToGrid="0">
      <p:cViewPr varScale="1">
        <p:scale>
          <a:sx n="103" d="100"/>
          <a:sy n="103" d="100"/>
        </p:scale>
        <p:origin x="121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notesViewPr>
    <p:cSldViewPr snapToGrid="0" showGuides="1">
      <p:cViewPr varScale="1">
        <p:scale>
          <a:sx n="89" d="100"/>
          <a:sy n="89" d="100"/>
        </p:scale>
        <p:origin x="26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58F9A-E73F-CD46-BF4B-B2692F02C7F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01E24-C1AD-1143-BADA-4C46E2F9D82B}">
      <dgm:prSet phldrT="[Text]" custT="1"/>
      <dgm:spPr>
        <a:solidFill>
          <a:srgbClr val="C7DCCF"/>
        </a:solidFill>
      </dgm:spPr>
      <dgm:t>
        <a:bodyPr/>
        <a:lstStyle/>
        <a:p>
          <a:r>
            <a:rPr lang="es-MX" sz="300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¡Todos pueden trabajar!</a:t>
          </a:r>
        </a:p>
      </dgm:t>
    </dgm:pt>
    <dgm:pt modelId="{FBB432B6-59BB-774A-80F8-B35F7A71372B}" type="parTrans" cxnId="{2CF07C61-48C1-574D-AF05-3EC481B9A0E4}">
      <dgm:prSet/>
      <dgm:spPr/>
      <dgm:t>
        <a:bodyPr/>
        <a:lstStyle/>
        <a:p>
          <a:endParaRPr lang="en-US"/>
        </a:p>
      </dgm:t>
    </dgm:pt>
    <dgm:pt modelId="{2C5DC83A-53C5-5546-A17D-354D3833DD8A}" type="sibTrans" cxnId="{2CF07C61-48C1-574D-AF05-3EC481B9A0E4}">
      <dgm:prSet/>
      <dgm:spPr/>
      <dgm:t>
        <a:bodyPr/>
        <a:lstStyle/>
        <a:p>
          <a:endParaRPr lang="en-US"/>
        </a:p>
      </dgm:t>
    </dgm:pt>
    <dgm:pt modelId="{F224A708-E83E-BD4F-B4FC-328466915A15}">
      <dgm:prSet phldrT="[Text]" custT="1"/>
      <dgm:spPr>
        <a:solidFill>
          <a:srgbClr val="EFD54E"/>
        </a:solidFill>
      </dgm:spPr>
      <dgm:t>
        <a:bodyPr/>
        <a:lstStyle/>
        <a:p>
          <a:r>
            <a:rPr lang="es-MX" sz="300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El trabajo tiene un aspecto diferente para cada persona.</a:t>
          </a:r>
        </a:p>
      </dgm:t>
    </dgm:pt>
    <dgm:pt modelId="{05879273-691F-9741-A110-3627D2D322E9}" type="parTrans" cxnId="{A8E3EA32-851F-7845-BA0A-7A9109B53DD1}">
      <dgm:prSet/>
      <dgm:spPr/>
      <dgm:t>
        <a:bodyPr/>
        <a:lstStyle/>
        <a:p>
          <a:endParaRPr lang="en-US"/>
        </a:p>
      </dgm:t>
    </dgm:pt>
    <dgm:pt modelId="{A077A362-4764-EA45-9CD9-3079D277AD9C}" type="sibTrans" cxnId="{A8E3EA32-851F-7845-BA0A-7A9109B53DD1}">
      <dgm:prSet/>
      <dgm:spPr/>
      <dgm:t>
        <a:bodyPr/>
        <a:lstStyle/>
        <a:p>
          <a:endParaRPr lang="en-US"/>
        </a:p>
      </dgm:t>
    </dgm:pt>
    <dgm:pt modelId="{05EF544E-80F4-D842-9CD8-B8BF93CDE4CA}">
      <dgm:prSet phldrT="[Text]" custT="1"/>
      <dgm:spPr>
        <a:solidFill>
          <a:srgbClr val="FF946B"/>
        </a:solidFill>
      </dgm:spPr>
      <dgm:t>
        <a:bodyPr/>
        <a:lstStyle/>
        <a:p>
          <a:r>
            <a:rPr lang="es-MX" sz="300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El empleo debe basarse en lo que su familiar quiere hacer.</a:t>
          </a:r>
        </a:p>
      </dgm:t>
    </dgm:pt>
    <dgm:pt modelId="{F51C07C3-C6B4-9842-BEFF-2B9DB8A07E1D}" type="parTrans" cxnId="{10AB0505-10C5-9249-836B-13EF5BD01696}">
      <dgm:prSet/>
      <dgm:spPr/>
      <dgm:t>
        <a:bodyPr/>
        <a:lstStyle/>
        <a:p>
          <a:endParaRPr lang="en-US"/>
        </a:p>
      </dgm:t>
    </dgm:pt>
    <dgm:pt modelId="{3682359F-3EA4-B243-A246-19D1E8046DD7}" type="sibTrans" cxnId="{10AB0505-10C5-9249-836B-13EF5BD01696}">
      <dgm:prSet/>
      <dgm:spPr/>
      <dgm:t>
        <a:bodyPr/>
        <a:lstStyle/>
        <a:p>
          <a:endParaRPr lang="en-US"/>
        </a:p>
      </dgm:t>
    </dgm:pt>
    <dgm:pt modelId="{51324855-DD46-4A4F-9EBD-C4273DED2978}" type="pres">
      <dgm:prSet presAssocID="{36D58F9A-E73F-CD46-BF4B-B2692F02C7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0E6EF-FBB1-BB45-BCE1-AB55ECE2DE08}" type="pres">
      <dgm:prSet presAssocID="{20301E24-C1AD-1143-BADA-4C46E2F9D82B}" presName="node" presStyleLbl="node1" presStyleIdx="0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9C06-D464-5C4C-A93B-15806EE3174E}" type="pres">
      <dgm:prSet presAssocID="{2C5DC83A-53C5-5546-A17D-354D3833DD8A}" presName="sibTrans" presStyleCnt="0"/>
      <dgm:spPr/>
    </dgm:pt>
    <dgm:pt modelId="{43697143-A735-3546-BCDC-9A1111661CE6}" type="pres">
      <dgm:prSet presAssocID="{F224A708-E83E-BD4F-B4FC-328466915A15}" presName="node" presStyleLbl="node1" presStyleIdx="1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2CD49-D13F-AC42-920A-54B9CB53455E}" type="pres">
      <dgm:prSet presAssocID="{A077A362-4764-EA45-9CD9-3079D277AD9C}" presName="sibTrans" presStyleCnt="0"/>
      <dgm:spPr/>
    </dgm:pt>
    <dgm:pt modelId="{852A1ED9-E830-AE42-B8BF-A1FDFA057C6A}" type="pres">
      <dgm:prSet presAssocID="{05EF544E-80F4-D842-9CD8-B8BF93CDE4CA}" presName="node" presStyleLbl="node1" presStyleIdx="2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F8FD7-CD11-1D48-9BD3-8445DF7E2580}" type="presOf" srcId="{05EF544E-80F4-D842-9CD8-B8BF93CDE4CA}" destId="{852A1ED9-E830-AE42-B8BF-A1FDFA057C6A}" srcOrd="0" destOrd="0" presId="urn:microsoft.com/office/officeart/2005/8/layout/default"/>
    <dgm:cxn modelId="{4EC64B28-88AE-AA46-8EA4-A58269E37D0A}" type="presOf" srcId="{36D58F9A-E73F-CD46-BF4B-B2692F02C7FF}" destId="{51324855-DD46-4A4F-9EBD-C4273DED2978}" srcOrd="0" destOrd="0" presId="urn:microsoft.com/office/officeart/2005/8/layout/default"/>
    <dgm:cxn modelId="{31BAFBF4-04DA-2046-9D24-1A9C850667E9}" type="presOf" srcId="{20301E24-C1AD-1143-BADA-4C46E2F9D82B}" destId="{5F50E6EF-FBB1-BB45-BCE1-AB55ECE2DE08}" srcOrd="0" destOrd="0" presId="urn:microsoft.com/office/officeart/2005/8/layout/default"/>
    <dgm:cxn modelId="{2CF07C61-48C1-574D-AF05-3EC481B9A0E4}" srcId="{36D58F9A-E73F-CD46-BF4B-B2692F02C7FF}" destId="{20301E24-C1AD-1143-BADA-4C46E2F9D82B}" srcOrd="0" destOrd="0" parTransId="{FBB432B6-59BB-774A-80F8-B35F7A71372B}" sibTransId="{2C5DC83A-53C5-5546-A17D-354D3833DD8A}"/>
    <dgm:cxn modelId="{F7D5EB6A-B4F8-F243-A74D-908E7FFB2177}" type="presOf" srcId="{F224A708-E83E-BD4F-B4FC-328466915A15}" destId="{43697143-A735-3546-BCDC-9A1111661CE6}" srcOrd="0" destOrd="0" presId="urn:microsoft.com/office/officeart/2005/8/layout/default"/>
    <dgm:cxn modelId="{10AB0505-10C5-9249-836B-13EF5BD01696}" srcId="{36D58F9A-E73F-CD46-BF4B-B2692F02C7FF}" destId="{05EF544E-80F4-D842-9CD8-B8BF93CDE4CA}" srcOrd="2" destOrd="0" parTransId="{F51C07C3-C6B4-9842-BEFF-2B9DB8A07E1D}" sibTransId="{3682359F-3EA4-B243-A246-19D1E8046DD7}"/>
    <dgm:cxn modelId="{A8E3EA32-851F-7845-BA0A-7A9109B53DD1}" srcId="{36D58F9A-E73F-CD46-BF4B-B2692F02C7FF}" destId="{F224A708-E83E-BD4F-B4FC-328466915A15}" srcOrd="1" destOrd="0" parTransId="{05879273-691F-9741-A110-3627D2D322E9}" sibTransId="{A077A362-4764-EA45-9CD9-3079D277AD9C}"/>
    <dgm:cxn modelId="{9D463DA0-082F-5C4C-9FFF-A31BECC382D5}" type="presParOf" srcId="{51324855-DD46-4A4F-9EBD-C4273DED2978}" destId="{5F50E6EF-FBB1-BB45-BCE1-AB55ECE2DE08}" srcOrd="0" destOrd="0" presId="urn:microsoft.com/office/officeart/2005/8/layout/default"/>
    <dgm:cxn modelId="{9D036D40-3BA5-5942-A37B-ACCCB0EDF236}" type="presParOf" srcId="{51324855-DD46-4A4F-9EBD-C4273DED2978}" destId="{11879C06-D464-5C4C-A93B-15806EE3174E}" srcOrd="1" destOrd="0" presId="urn:microsoft.com/office/officeart/2005/8/layout/default"/>
    <dgm:cxn modelId="{BE7CF47D-53CA-6349-B284-E5152902602E}" type="presParOf" srcId="{51324855-DD46-4A4F-9EBD-C4273DED2978}" destId="{43697143-A735-3546-BCDC-9A1111661CE6}" srcOrd="2" destOrd="0" presId="urn:microsoft.com/office/officeart/2005/8/layout/default"/>
    <dgm:cxn modelId="{A5CA641B-9B12-AA49-92E8-141C32750CE2}" type="presParOf" srcId="{51324855-DD46-4A4F-9EBD-C4273DED2978}" destId="{6C52CD49-D13F-AC42-920A-54B9CB53455E}" srcOrd="3" destOrd="0" presId="urn:microsoft.com/office/officeart/2005/8/layout/default"/>
    <dgm:cxn modelId="{5DE38D06-0138-E446-9F71-1581782F4809}" type="presParOf" srcId="{51324855-DD46-4A4F-9EBD-C4273DED2978}" destId="{852A1ED9-E830-AE42-B8BF-A1FDFA057C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E6EF-FBB1-BB45-BCE1-AB55ECE2DE08}">
      <dsp:nvSpPr>
        <dsp:cNvPr id="0" name=""/>
        <dsp:cNvSpPr/>
      </dsp:nvSpPr>
      <dsp:spPr>
        <a:xfrm>
          <a:off x="7338" y="67106"/>
          <a:ext cx="5083074" cy="2008643"/>
        </a:xfrm>
        <a:prstGeom prst="rect">
          <a:avLst/>
        </a:prstGeom>
        <a:solidFill>
          <a:srgbClr val="C7DC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¡Todos pueden trabajar!</a:t>
          </a:r>
        </a:p>
      </dsp:txBody>
      <dsp:txXfrm>
        <a:off x="7338" y="67106"/>
        <a:ext cx="5083074" cy="2008643"/>
      </dsp:txXfrm>
    </dsp:sp>
    <dsp:sp modelId="{43697143-A735-3546-BCDC-9A1111661CE6}">
      <dsp:nvSpPr>
        <dsp:cNvPr id="0" name=""/>
        <dsp:cNvSpPr/>
      </dsp:nvSpPr>
      <dsp:spPr>
        <a:xfrm>
          <a:off x="5425186" y="67106"/>
          <a:ext cx="5083074" cy="2008643"/>
        </a:xfrm>
        <a:prstGeom prst="rect">
          <a:avLst/>
        </a:prstGeom>
        <a:solidFill>
          <a:srgbClr val="EFD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El trabajo tiene un aspecto diferente para cada persona.</a:t>
          </a:r>
        </a:p>
      </dsp:txBody>
      <dsp:txXfrm>
        <a:off x="5425186" y="67106"/>
        <a:ext cx="5083074" cy="2008643"/>
      </dsp:txXfrm>
    </dsp:sp>
    <dsp:sp modelId="{852A1ED9-E830-AE42-B8BF-A1FDFA057C6A}">
      <dsp:nvSpPr>
        <dsp:cNvPr id="0" name=""/>
        <dsp:cNvSpPr/>
      </dsp:nvSpPr>
      <dsp:spPr>
        <a:xfrm>
          <a:off x="2716262" y="2410524"/>
          <a:ext cx="5083074" cy="2008643"/>
        </a:xfrm>
        <a:prstGeom prst="rect">
          <a:avLst/>
        </a:prstGeom>
        <a:solidFill>
          <a:srgbClr val="FF94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El empleo debe basarse en lo que su familiar quiere hacer.</a:t>
          </a:r>
        </a:p>
      </dsp:txBody>
      <dsp:txXfrm>
        <a:off x="2716262" y="2410524"/>
        <a:ext cx="5083074" cy="200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Imagine the Possibilities: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 Path to Employment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F6AC269-D81C-4339-90D6-59659E7E121B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2A63-6E54-4C42-8FC1-BD46066D9D9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B2391-1F68-034A-821C-1FD10A16A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7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Judith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9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95599"/>
            <a:ext cx="8667750" cy="13954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83088"/>
            <a:ext cx="8667750" cy="10652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43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AED1A-5F51-C641-A549-9C8CF3A91F4B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1C3A5-4582-A144-969E-77DBE8A76F1F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8F600-EBC3-D64D-ADFE-9E6A9767240B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610E2-A714-F442-9DE0-399BD632D9CB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E76A5C-86E7-5B43-BE69-2AC8BD0888D6}"/>
              </a:ext>
            </a:extLst>
          </p:cNvPr>
          <p:cNvSpPr/>
          <p:nvPr userDrawn="1"/>
        </p:nvSpPr>
        <p:spPr>
          <a:xfrm rot="16200000" flipV="1">
            <a:off x="5168266" y="3175"/>
            <a:ext cx="45719" cy="8667749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7E3C16-8EF8-7B49-9817-03F46A984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823438-7560-6441-A5F5-418BE275739D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B66AA-EDA4-3848-8983-1B7E6878D85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EF73C5-1159-9843-BE89-47630C28B7F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6765A-D869-4343-B5FC-80E867C33AB1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F0B52-B97C-3048-A5DB-4E010739C6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1F518-329A-DB48-8079-19883FB16010}"/>
              </a:ext>
            </a:extLst>
          </p:cNvPr>
          <p:cNvSpPr/>
          <p:nvPr userDrawn="1"/>
        </p:nvSpPr>
        <p:spPr>
          <a:xfrm rot="10800000">
            <a:off x="0" y="-1545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BA36A-6286-8E4C-8820-179316FA9FD4}"/>
              </a:ext>
            </a:extLst>
          </p:cNvPr>
          <p:cNvSpPr/>
          <p:nvPr userDrawn="1"/>
        </p:nvSpPr>
        <p:spPr>
          <a:xfrm>
            <a:off x="7829594" y="-2901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49BC3-E9BE-AB47-82DA-55EA2C2A2FB3}"/>
              </a:ext>
            </a:extLst>
          </p:cNvPr>
          <p:cNvSpPr/>
          <p:nvPr userDrawn="1"/>
        </p:nvSpPr>
        <p:spPr>
          <a:xfrm rot="10800000">
            <a:off x="4241016" y="-2903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F8824-1B12-9642-B1A5-FD268990A06F}"/>
              </a:ext>
            </a:extLst>
          </p:cNvPr>
          <p:cNvSpPr/>
          <p:nvPr userDrawn="1"/>
        </p:nvSpPr>
        <p:spPr>
          <a:xfrm>
            <a:off x="10235624" y="-2903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43A50"/>
                </a:solidFill>
              </a:defRPr>
            </a:lvl1pPr>
            <a:lvl2pPr>
              <a:defRPr sz="2800">
                <a:solidFill>
                  <a:srgbClr val="243A50"/>
                </a:solidFill>
              </a:defRPr>
            </a:lvl2pPr>
            <a:lvl3pPr>
              <a:defRPr sz="2400">
                <a:solidFill>
                  <a:srgbClr val="243A50"/>
                </a:solidFill>
              </a:defRPr>
            </a:lvl3pPr>
            <a:lvl4pPr>
              <a:defRPr sz="2000">
                <a:solidFill>
                  <a:srgbClr val="243A50"/>
                </a:solidFill>
              </a:defRPr>
            </a:lvl4pPr>
            <a:lvl5pPr>
              <a:defRPr sz="2000">
                <a:solidFill>
                  <a:srgbClr val="243A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06755-32A5-0B4A-B338-FD8A6E91FC23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924A2-F776-E943-8261-B1F636F83895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AF178-0E9A-274C-9D81-3DE40CF50D8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18140-F0E8-894A-9CBD-5B8DEF8DEC39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5EE2C-9710-6641-82FA-49A09F433D06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9538E-178D-3743-A34E-EA2D2A70EA8B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9FEBF-A801-2D48-B0C8-F12DC13D5BD6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B03F8-2F52-2248-A1A6-9EA442D83918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B1B11-9E28-4C4C-851D-DA3922407F84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71087-2231-EE4F-BCB8-EC61EDBC71D3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3B849-499B-C642-B6D7-18C970296B10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8E9AD-E60D-9940-81BB-94D335F08F8B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DB3666-FE48-E14A-86FE-8D09D3D7D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D54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3A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9789A-8B07-7D48-837C-E1D169206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18F9B-10C0-D340-B75C-CA4931750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D2446-1E83-7D4A-9061-EBD8D0EC171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8D9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21404-531C-2247-975C-715932478D6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99C09-8414-DD4F-A1F3-20F8C0B4705D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231E35-8D30-1949-940A-ECF9FD1D028B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F63F83-FEDE-2B41-9577-3FF36C61F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7059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7339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rgbClr val="EFD5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8E225-A9DE-D946-8826-9CB7A562794A}"/>
              </a:ext>
            </a:extLst>
          </p:cNvPr>
          <p:cNvSpPr/>
          <p:nvPr userDrawn="1"/>
        </p:nvSpPr>
        <p:spPr>
          <a:xfrm rot="16200000" flipV="1">
            <a:off x="6061945" y="-750337"/>
            <a:ext cx="45719" cy="10537994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A789E-3CB8-404D-9E36-CC5AD10B7050}"/>
              </a:ext>
            </a:extLst>
          </p:cNvPr>
          <p:cNvSpPr/>
          <p:nvPr userDrawn="1"/>
        </p:nvSpPr>
        <p:spPr>
          <a:xfrm rot="10800000">
            <a:off x="0" y="1357"/>
            <a:ext cx="4241018" cy="642109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4B389-9A2F-0342-AE48-38AD84FA85E1}"/>
              </a:ext>
            </a:extLst>
          </p:cNvPr>
          <p:cNvSpPr/>
          <p:nvPr userDrawn="1"/>
        </p:nvSpPr>
        <p:spPr>
          <a:xfrm>
            <a:off x="7829594" y="2"/>
            <a:ext cx="2432924" cy="649240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22B6E-1BB9-C449-9D9F-3B224A1DE97C}"/>
              </a:ext>
            </a:extLst>
          </p:cNvPr>
          <p:cNvSpPr/>
          <p:nvPr userDrawn="1"/>
        </p:nvSpPr>
        <p:spPr>
          <a:xfrm rot="10800000">
            <a:off x="4241015" y="-1"/>
            <a:ext cx="3588577" cy="649245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D9DC-290B-504B-A401-A3521FA70469}"/>
              </a:ext>
            </a:extLst>
          </p:cNvPr>
          <p:cNvSpPr/>
          <p:nvPr userDrawn="1"/>
        </p:nvSpPr>
        <p:spPr>
          <a:xfrm>
            <a:off x="10235624" y="0"/>
            <a:ext cx="1956376" cy="649250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FA0C11-3CA6-6C4B-8F64-8761279FAAC3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8B97D-9D07-454F-A1E3-28D35C64891F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0119A8-E6F0-A849-92FA-FE2C0B6840B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F9F6C9-0477-644E-BB7B-645194B573E7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C9CF5-DCDD-5544-94B2-F7C8AE60691C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6CF7A-1FAC-2A4B-A81E-9619BAB012A6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266A8-E3C7-7E49-B494-F1AD84FF951A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9FA378-7239-534B-80DF-B70358811CB1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DD08DB-CFEE-1243-8B27-0A902536212F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C0038-E2A8-D746-9FC2-B3108EE792A8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3EBE8C-4BD0-CB44-A40A-8D6077D88CE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03097-40E2-1B4D-B972-99BC28B248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82312-C7C2-9F49-8A75-FCC9B622472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1" r:id="rId5"/>
    <p:sldLayoutId id="2147483652" r:id="rId6"/>
    <p:sldLayoutId id="2147483662" r:id="rId7"/>
    <p:sldLayoutId id="2147483659" r:id="rId8"/>
    <p:sldLayoutId id="2147483653" r:id="rId9"/>
    <p:sldLayoutId id="2147483660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70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di.uky.edu/employment-checklist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.db101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Omar.Gomez@harborrc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8A1BA-9B20-8D47-A483-674672E17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95599"/>
            <a:ext cx="9023350" cy="1395413"/>
          </a:xfrm>
        </p:spPr>
        <p:txBody>
          <a:bodyPr>
            <a:noAutofit/>
          </a:bodyPr>
          <a:lstStyle/>
          <a:p>
            <a:r>
              <a:rPr lang="es-MX" sz="4000" b="1" dirty="0"/>
              <a:t>Imagina las posibilidades: 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Un camino hacia el éxito en el empleo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s-MX" dirty="0"/>
              <a:t>Sean Roy, </a:t>
            </a:r>
            <a:r>
              <a:rPr lang="es-MX" i="1" dirty="0" err="1"/>
              <a:t>TransCen</a:t>
            </a:r>
            <a:endParaRPr lang="es-MX" i="1"/>
          </a:p>
        </p:txBody>
      </p:sp>
      <p:pic>
        <p:nvPicPr>
          <p:cNvPr id="7" name="Picture 6" descr="Young Asian male on a wheelchair looking at a tablet. ">
            <a:extLst>
              <a:ext uri="{FF2B5EF4-FFF2-40B4-BE49-F238E27FC236}">
                <a16:creationId xmlns:a16="http://schemas.microsoft.com/office/drawing/2014/main" id="{89BAD679-DF84-8244-9BDC-FBEB42FA0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/>
          <a:stretch/>
        </p:blipFill>
        <p:spPr>
          <a:xfrm>
            <a:off x="857250" y="148855"/>
            <a:ext cx="3890332" cy="2654667"/>
          </a:xfrm>
          <a:prstGeom prst="rect">
            <a:avLst/>
          </a:prstGeom>
        </p:spPr>
      </p:pic>
      <p:pic>
        <p:nvPicPr>
          <p:cNvPr id="8" name="Picture 7" descr="Young boy with his mom, dad, and brother " title="Young boy with family ">
            <a:extLst>
              <a:ext uri="{FF2B5EF4-FFF2-40B4-BE49-F238E27FC236}">
                <a16:creationId xmlns:a16="http://schemas.microsoft.com/office/drawing/2014/main" id="{1EC01544-DD50-1849-87B2-2FC6A8107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9" y="148856"/>
            <a:ext cx="3985327" cy="26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89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FB035-2142-E74F-B3C4-2EBB3977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0761A-C9D8-7242-B4D7-ECAB45CE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91667" cy="1325563"/>
          </a:xfrm>
        </p:spPr>
        <p:txBody>
          <a:bodyPr/>
          <a:lstStyle/>
          <a:p>
            <a:pPr algn="ctr"/>
            <a:r>
              <a:rPr lang="es-MX"/>
              <a:t>Nueva realidad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E1FA-50CB-374C-9EA5-B56FEE6C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23" y="1690688"/>
            <a:ext cx="6083673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MX"/>
              <a:t>Más atención a la salud y la seguridad </a:t>
            </a:r>
          </a:p>
          <a:p>
            <a:pPr>
              <a:lnSpc>
                <a:spcPct val="110000"/>
              </a:lnSpc>
            </a:pPr>
            <a:r>
              <a:rPr lang="es-MX"/>
              <a:t>Más tiempo frente a una computadora o dispositivo</a:t>
            </a:r>
          </a:p>
          <a:p>
            <a:pPr>
              <a:lnSpc>
                <a:spcPct val="110000"/>
              </a:lnSpc>
            </a:pPr>
            <a:r>
              <a:rPr lang="es-MX"/>
              <a:t>¿Acceso limitado a los apoyos durante períodos?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s-MX" sz="3000" b="1">
                <a:solidFill>
                  <a:srgbClr val="883D38"/>
                </a:solidFill>
              </a:rPr>
              <a:t>Algunos sectores laborales se recuperarán y se necesitarán empleados.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b="1" dirty="0">
              <a:solidFill>
                <a:srgbClr val="883D38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Content Placeholder 8" descr="Cartoon drawing of a man at a fork in the road. Arrow going right says &quot;change.&quot; Arrow going left says &quot;old ways.&quot; ">
            <a:extLst>
              <a:ext uri="{FF2B5EF4-FFF2-40B4-BE49-F238E27FC236}">
                <a16:creationId xmlns:a16="http://schemas.microsoft.com/office/drawing/2014/main" id="{D2B163EB-5425-1A4B-B185-094C44710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r="23579"/>
          <a:stretch/>
        </p:blipFill>
        <p:spPr>
          <a:xfrm>
            <a:off x="7368208" y="0"/>
            <a:ext cx="4823792" cy="6754623"/>
          </a:xfrm>
        </p:spPr>
      </p:pic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57591456-87A1-21E2-A91B-44747568361D}"/>
              </a:ext>
            </a:extLst>
          </p:cNvPr>
          <p:cNvSpPr/>
          <p:nvPr/>
        </p:nvSpPr>
        <p:spPr>
          <a:xfrm>
            <a:off x="8337550" y="580231"/>
            <a:ext cx="3194050" cy="704850"/>
          </a:xfrm>
          <a:prstGeom prst="homePlate">
            <a:avLst>
              <a:gd name="adj" fmla="val 65315"/>
            </a:avLst>
          </a:prstGeom>
          <a:solidFill>
            <a:srgbClr val="09A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EB7F10FA-3647-E79A-92C9-8D59CA887E45}"/>
              </a:ext>
            </a:extLst>
          </p:cNvPr>
          <p:cNvSpPr/>
          <p:nvPr/>
        </p:nvSpPr>
        <p:spPr>
          <a:xfrm flipH="1">
            <a:off x="8108950" y="1846262"/>
            <a:ext cx="3194050" cy="704850"/>
          </a:xfrm>
          <a:prstGeom prst="homePlate">
            <a:avLst>
              <a:gd name="adj" fmla="val 65315"/>
            </a:avLst>
          </a:prstGeom>
          <a:solidFill>
            <a:srgbClr val="1630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6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VIEJAS FORMAS</a:t>
            </a:r>
          </a:p>
        </p:txBody>
      </p:sp>
    </p:spTree>
    <p:extLst>
      <p:ext uri="{BB962C8B-B14F-4D97-AF65-F5344CB8AC3E}">
        <p14:creationId xmlns:p14="http://schemas.microsoft.com/office/powerpoint/2010/main" val="23835637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32B08F-3832-D342-B385-7F3924FA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Vea a su familiar de una forma nueva</a:t>
            </a:r>
          </a:p>
        </p:txBody>
      </p:sp>
    </p:spTree>
    <p:extLst>
      <p:ext uri="{BB962C8B-B14F-4D97-AF65-F5344CB8AC3E}">
        <p14:creationId xmlns:p14="http://schemas.microsoft.com/office/powerpoint/2010/main" val="30848310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204A2-2F6F-304B-AE14-F01E866F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471E8-E5DE-FC48-B6D3-CEE468D3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¿Cómo definimos las expectativas?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040E-7C61-5148-9836-E2BE3CD7E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747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sz="3200" b="1">
                <a:solidFill>
                  <a:srgbClr val="883D38"/>
                </a:solidFill>
              </a:rPr>
              <a:t>“Expectativas”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3200"/>
              <a:t>son la creencia de que alguien logrará o debería lograr algo; de que algo sucederá o es probable que suceda en el futuro.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640EB-94D6-874B-AA7E-DB5A569A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04" y="1825625"/>
            <a:ext cx="492649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sz="3200" b="1">
                <a:solidFill>
                  <a:srgbClr val="883D38"/>
                </a:solidFill>
              </a:rPr>
              <a:t>“Altas expectativas”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3200"/>
              <a:t>son la creencia de que una persona con una discapacidad (u otra barrera) puede lograr la misma vida y tener las mismas opciones para vivir que los demás.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845070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4A9DB-C6E5-4B47-BF19-038BECB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5" y="365125"/>
            <a:ext cx="10893286" cy="1325563"/>
          </a:xfrm>
        </p:spPr>
        <p:txBody>
          <a:bodyPr/>
          <a:lstStyle/>
          <a:p>
            <a:pPr algn="ctr"/>
            <a:r>
              <a:rPr lang="es-MX"/>
              <a:t>¿De dónde vienen las bajas expectativas?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MX"/>
              <a:t>Percepciones de la sociedad sobre el impacto de la discapacidad</a:t>
            </a:r>
          </a:p>
          <a:p>
            <a:pPr>
              <a:lnSpc>
                <a:spcPct val="100000"/>
              </a:lnSpc>
            </a:pPr>
            <a:r>
              <a:rPr lang="es-MX"/>
              <a:t>Sentimientos sobre tener un familiar con discapacidad</a:t>
            </a:r>
          </a:p>
          <a:p>
            <a:pPr>
              <a:lnSpc>
                <a:spcPct val="100000"/>
              </a:lnSpc>
            </a:pPr>
            <a:r>
              <a:rPr lang="es-MX"/>
              <a:t>Lo que nos dicen los demás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s-MX" b="1">
                <a:solidFill>
                  <a:srgbClr val="883D38"/>
                </a:solidFill>
              </a:rPr>
              <a:t>El secreto está en ver que las personas con discapacidad pueden hacer grandes cosas y en no dejar que las ideas de otras personas afecten a la capacidad de su familiar de hacer su vida por sí mismo. </a:t>
            </a:r>
          </a:p>
        </p:txBody>
      </p:sp>
    </p:spTree>
    <p:extLst>
      <p:ext uri="{BB962C8B-B14F-4D97-AF65-F5344CB8AC3E}">
        <p14:creationId xmlns:p14="http://schemas.microsoft.com/office/powerpoint/2010/main" val="10621681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9298-641F-FE40-9C19-E6B9D177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La importancia de tener altas expectativas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b="1" dirty="0">
                <a:solidFill>
                  <a:srgbClr val="883D38"/>
                </a:solidFill>
              </a:rPr>
              <a:t>Las familias marcan la pauta de cómo ve el resto del mundo a su familiar con discapacidad.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s-MX" dirty="0"/>
              <a:t>Evitar programas o colocaciones restrictivas.</a:t>
            </a:r>
          </a:p>
          <a:p>
            <a:pPr>
              <a:lnSpc>
                <a:spcPct val="100000"/>
              </a:lnSpc>
            </a:pPr>
            <a:r>
              <a:rPr lang="es-MX" dirty="0"/>
              <a:t>Fomentar vidas que se desarrollen en la comunidad. </a:t>
            </a:r>
          </a:p>
          <a:p>
            <a:pPr>
              <a:lnSpc>
                <a:spcPct val="100000"/>
              </a:lnSpc>
            </a:pPr>
            <a:r>
              <a:rPr lang="es-MX" dirty="0"/>
              <a:t>Fomentar vidas basadas en los sueños que su familiar tiene para sí mismo.</a:t>
            </a:r>
          </a:p>
          <a:p>
            <a:pPr>
              <a:lnSpc>
                <a:spcPct val="100000"/>
              </a:lnSpc>
            </a:pPr>
            <a:r>
              <a:rPr lang="es-MX" dirty="0"/>
              <a:t>Ver que el riesgo es bueno y el fracaso puede ser constructivo</a:t>
            </a:r>
          </a:p>
        </p:txBody>
      </p:sp>
    </p:spTree>
    <p:extLst>
      <p:ext uri="{BB962C8B-B14F-4D97-AF65-F5344CB8AC3E}">
        <p14:creationId xmlns:p14="http://schemas.microsoft.com/office/powerpoint/2010/main" val="339672157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tanding on a wooden fence balancing. ">
            <a:extLst>
              <a:ext uri="{FF2B5EF4-FFF2-40B4-BE49-F238E27FC236}">
                <a16:creationId xmlns:a16="http://schemas.microsoft.com/office/drawing/2014/main" id="{9967148A-702A-AD45-A055-CF0B82E44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>
          <a:xfrm>
            <a:off x="1" y="-56357"/>
            <a:ext cx="12192000" cy="691435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306CA-D71B-DA4C-B244-DD13CD0D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s-MX">
                <a:solidFill>
                  <a:schemeClr val="tx2"/>
                </a:solidFill>
              </a:rPr>
              <a:t>El acto de mantener el equilibrio</a:t>
            </a:r>
          </a:p>
        </p:txBody>
      </p:sp>
    </p:spTree>
    <p:extLst>
      <p:ext uri="{BB962C8B-B14F-4D97-AF65-F5344CB8AC3E}">
        <p14:creationId xmlns:p14="http://schemas.microsoft.com/office/powerpoint/2010/main" val="20186932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Runway ">
            <a:extLst>
              <a:ext uri="{FF2B5EF4-FFF2-40B4-BE49-F238E27FC236}">
                <a16:creationId xmlns:a16="http://schemas.microsoft.com/office/drawing/2014/main" id="{F71A4984-C529-5B4E-A11C-C3C55277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11214" b="34447"/>
          <a:stretch/>
        </p:blipFill>
        <p:spPr>
          <a:xfrm>
            <a:off x="-1" y="1"/>
            <a:ext cx="12192001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2B445-3AF4-5146-A7FE-5C7E499C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s-MX">
                <a:solidFill>
                  <a:schemeClr val="tx2"/>
                </a:solidFill>
              </a:rPr>
              <a:t>La paciencia es clave</a:t>
            </a:r>
          </a:p>
        </p:txBody>
      </p:sp>
    </p:spTree>
    <p:extLst>
      <p:ext uri="{BB962C8B-B14F-4D97-AF65-F5344CB8AC3E}">
        <p14:creationId xmlns:p14="http://schemas.microsoft.com/office/powerpoint/2010/main" val="238808706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8CE0B-5CFB-974D-8D4D-EC736C21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¿Qué es el éxito?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542722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9600" dirty="0"/>
              <a:t>Piense en un par de cosas que a usted no le saldrían bien en su primer intento.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9600" b="1" dirty="0">
                <a:solidFill>
                  <a:srgbClr val="883D38"/>
                </a:solidFill>
              </a:rPr>
              <a:t>El éxito en el empleo es un proceso continuo y tendrá un aspecto diferente para cada persona.</a:t>
            </a:r>
          </a:p>
          <a:p>
            <a:pPr>
              <a:lnSpc>
                <a:spcPct val="120000"/>
              </a:lnSpc>
            </a:pPr>
            <a:r>
              <a:rPr lang="es-MX" sz="9600" dirty="0"/>
              <a:t>Horas trabajadas</a:t>
            </a:r>
          </a:p>
          <a:p>
            <a:pPr>
              <a:lnSpc>
                <a:spcPct val="120000"/>
              </a:lnSpc>
            </a:pPr>
            <a:r>
              <a:rPr lang="es-MX" sz="9600" dirty="0"/>
              <a:t>Tareas </a:t>
            </a:r>
          </a:p>
          <a:p>
            <a:pPr>
              <a:lnSpc>
                <a:spcPct val="120000"/>
              </a:lnSpc>
            </a:pPr>
            <a:r>
              <a:rPr lang="es-MX" sz="9600" dirty="0"/>
              <a:t>Tolerancia</a:t>
            </a:r>
          </a:p>
          <a:p>
            <a:pPr>
              <a:lnSpc>
                <a:spcPct val="120000"/>
              </a:lnSpc>
            </a:pPr>
            <a:r>
              <a:rPr lang="es-MX" sz="9600" dirty="0"/>
              <a:t>¡Reconozca el proceso y celébrelo!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3" name="Picture 2" descr="Marathon runners in the street " title="Marathon">
            <a:extLst>
              <a:ext uri="{FF2B5EF4-FFF2-40B4-BE49-F238E27FC236}">
                <a16:creationId xmlns:a16="http://schemas.microsoft.com/office/drawing/2014/main" id="{F2A9AAE2-ACCC-F248-999C-34D69D009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9566" r="29962" b="7925"/>
          <a:stretch/>
        </p:blipFill>
        <p:spPr>
          <a:xfrm>
            <a:off x="7156173" y="0"/>
            <a:ext cx="50358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85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1DA6-EEF9-B34A-A70C-5B8EEFD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5156" cy="1325563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883D38"/>
                </a:solidFill>
              </a:rPr>
              <a:t>PREGUNTA 2 DE LA HOJA DE TRABAJO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4000"/>
              <a:t>¿Cuál es la mayor habilidad o atributo de su familiar?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96125-B4E3-D04A-92B7-65DDFAEA9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356" y="327751"/>
            <a:ext cx="4540443" cy="5720958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89517479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3FF5A-A6CB-654E-B994-D1964713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>
                <a:solidFill>
                  <a:srgbClr val="883D38"/>
                </a:solidFill>
              </a:rPr>
              <a:t>UNA HERRAMIENTA ÚTIL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4000"/>
              <a:t>El perfil personal positivo</a:t>
            </a:r>
          </a:p>
        </p:txBody>
      </p:sp>
      <p:pic>
        <p:nvPicPr>
          <p:cNvPr id="8" name="Picture 7" descr="Screenshot of the Positive Personal Profile ">
            <a:extLst>
              <a:ext uri="{FF2B5EF4-FFF2-40B4-BE49-F238E27FC236}">
                <a16:creationId xmlns:a16="http://schemas.microsoft.com/office/drawing/2014/main" id="{765325A1-3BF4-2D46-8166-3A2754694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3" cy="5875867"/>
          </a:xfrm>
          <a:prstGeom prst="rect">
            <a:avLst/>
          </a:prstGeom>
          <a:ln>
            <a:solidFill>
              <a:srgbClr val="EFD54E"/>
            </a:solidFill>
          </a:ln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92741EA0-AAE4-9B6D-809A-08B5B90B8347}"/>
              </a:ext>
            </a:extLst>
          </p:cNvPr>
          <p:cNvGrpSpPr/>
          <p:nvPr/>
        </p:nvGrpSpPr>
        <p:grpSpPr>
          <a:xfrm>
            <a:off x="7249583" y="651402"/>
            <a:ext cx="3564891" cy="4668017"/>
            <a:chOff x="7249583" y="651402"/>
            <a:chExt cx="3564891" cy="4668017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55CD7E6E-A3B6-0FD5-B0BD-49843905EA58}"/>
                </a:ext>
              </a:extLst>
            </p:cNvPr>
            <p:cNvSpPr txBox="1"/>
            <p:nvPr/>
          </p:nvSpPr>
          <p:spPr>
            <a:xfrm>
              <a:off x="7253817" y="651402"/>
              <a:ext cx="3545417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US" sz="1300" b="1" dirty="0">
                  <a:solidFill>
                    <a:srgbClr val="0170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Perfil personal positivo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5A2F280-A036-16C7-8BFD-37659CCDB008}"/>
                </a:ext>
              </a:extLst>
            </p:cNvPr>
            <p:cNvSpPr txBox="1"/>
            <p:nvPr/>
          </p:nvSpPr>
          <p:spPr>
            <a:xfrm>
              <a:off x="7249583" y="969195"/>
              <a:ext cx="3549651" cy="10926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800" b="1" dirty="0">
                  <a:solidFill>
                    <a:srgbClr val="7E35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perfil personal positivo es una herramienta que pueden usar los solicitantes de empleo, sus familias o los profesionales del empleo</a:t>
              </a:r>
              <a:r>
                <a:rPr lang="en-US" sz="800" b="1" dirty="0">
                  <a:solidFill>
                    <a:srgbClr val="7E35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Ayuda a ver más allá de los retos que supone tener una discapacidad y a poner el foco en los atributos positivos.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Ayuda a inventariar esos atributos.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Ayuda a identificar los apoyos necesarios o el desarrollo de habilidades adicionales.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Ayuda a prepararse para una entrevista de trabajo mediante la búsqueda de puntos clave que ayuden a “venderse” a un empleador.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2EC2510-BB5E-CDBF-219D-B4343F282543}"/>
                </a:ext>
              </a:extLst>
            </p:cNvPr>
            <p:cNvSpPr txBox="1"/>
            <p:nvPr/>
          </p:nvSpPr>
          <p:spPr>
            <a:xfrm>
              <a:off x="7330019" y="2030548"/>
              <a:ext cx="607482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solidFill>
                    <a:srgbClr val="7E35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Nombre: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A64A1F7-DCEE-BBBC-2890-18708564137B}"/>
                </a:ext>
              </a:extLst>
            </p:cNvPr>
            <p:cNvSpPr txBox="1"/>
            <p:nvPr/>
          </p:nvSpPr>
          <p:spPr>
            <a:xfrm>
              <a:off x="7356477" y="2257046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Sueños y metas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89FBC56-BB65-C567-FDFD-293C2459F192}"/>
                </a:ext>
              </a:extLst>
            </p:cNvPr>
            <p:cNvSpPr txBox="1"/>
            <p:nvPr/>
          </p:nvSpPr>
          <p:spPr>
            <a:xfrm>
              <a:off x="9098817" y="2257046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Habilidades y conocimiento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FE3106F-B9C0-B83F-9EBE-1E8EEABD751D}"/>
                </a:ext>
              </a:extLst>
            </p:cNvPr>
            <p:cNvSpPr txBox="1"/>
            <p:nvPr/>
          </p:nvSpPr>
          <p:spPr>
            <a:xfrm>
              <a:off x="7356477" y="2737816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Estilos de aprendizaje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7BB9A8C-9898-056A-B3A3-AD8FEC94CB55}"/>
                </a:ext>
              </a:extLst>
            </p:cNvPr>
            <p:cNvSpPr txBox="1"/>
            <p:nvPr/>
          </p:nvSpPr>
          <p:spPr>
            <a:xfrm>
              <a:off x="9098817" y="2737816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Intereses y talentos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C8DCF05-9AED-EF7E-59A3-E977B1213D93}"/>
                </a:ext>
              </a:extLst>
            </p:cNvPr>
            <p:cNvSpPr txBox="1"/>
            <p:nvPr/>
          </p:nvSpPr>
          <p:spPr>
            <a:xfrm>
              <a:off x="7356477" y="3228945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Rasgos positivos de la personalidad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7951F15F-B943-F538-D86B-E2C22D5B17F9}"/>
                </a:ext>
              </a:extLst>
            </p:cNvPr>
            <p:cNvSpPr txBox="1"/>
            <p:nvPr/>
          </p:nvSpPr>
          <p:spPr>
            <a:xfrm>
              <a:off x="9098817" y="3228945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Valores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60A5F08-6B6C-18DD-F06E-FE48E7DFE1EE}"/>
                </a:ext>
              </a:extLst>
            </p:cNvPr>
            <p:cNvSpPr txBox="1"/>
            <p:nvPr/>
          </p:nvSpPr>
          <p:spPr>
            <a:xfrm>
              <a:off x="7356477" y="3720074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Ambientes preferidos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95F67BF-F9F7-363A-3836-497E04C6DEE3}"/>
                </a:ext>
              </a:extLst>
            </p:cNvPr>
            <p:cNvSpPr txBox="1"/>
            <p:nvPr/>
          </p:nvSpPr>
          <p:spPr>
            <a:xfrm>
              <a:off x="9098817" y="3726648"/>
              <a:ext cx="17156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Desagrados, particularidades, idiosincrasia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46993B3-0BEA-FFF0-D0BA-213ECB1000CA}"/>
                </a:ext>
              </a:extLst>
            </p:cNvPr>
            <p:cNvSpPr txBox="1"/>
            <p:nvPr/>
          </p:nvSpPr>
          <p:spPr>
            <a:xfrm>
              <a:off x="7356477" y="4211203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Experiencia laboral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6222C66-B235-88D0-9849-CB5BD1D3FF57}"/>
                </a:ext>
              </a:extLst>
            </p:cNvPr>
            <p:cNvSpPr txBox="1"/>
            <p:nvPr/>
          </p:nvSpPr>
          <p:spPr>
            <a:xfrm>
              <a:off x="9098817" y="4211202"/>
              <a:ext cx="169439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700" dirty="0">
                  <a:latin typeface="Arial" panose="020B0604020202020204" pitchFamily="34" charset="0"/>
                  <a:cs typeface="Arial" panose="020B0604020202020204" pitchFamily="34" charset="0"/>
                </a:rPr>
                <a:t>Sistemas de apoyo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9DC4B6F-58D6-2912-F841-9F6783DD132E}"/>
                </a:ext>
              </a:extLst>
            </p:cNvPr>
            <p:cNvSpPr txBox="1"/>
            <p:nvPr/>
          </p:nvSpPr>
          <p:spPr>
            <a:xfrm>
              <a:off x="7335210" y="4796199"/>
              <a:ext cx="171565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solidFill>
                    <a:srgbClr val="7E35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Enumere sus características:</a:t>
              </a:r>
            </a:p>
            <a:p>
              <a:endParaRPr lang="es-MX" sz="700" b="1" dirty="0">
                <a:solidFill>
                  <a:srgbClr val="7E350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700" b="1" dirty="0">
                <a:solidFill>
                  <a:srgbClr val="7E350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700" b="1" dirty="0">
                  <a:solidFill>
                    <a:srgbClr val="7E35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Posibles empleos a explorar:</a:t>
              </a: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035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26A2-3A6A-9C48-8C36-25F1F4FB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Programa de hoy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3308" cy="435133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¿Por qué hablamos de empleo?</a:t>
            </a:r>
          </a:p>
          <a:p>
            <a:r>
              <a:rPr lang="es-MX" dirty="0"/>
              <a:t>Empleo: antecedentes y posibilidades</a:t>
            </a:r>
          </a:p>
          <a:p>
            <a:r>
              <a:rPr lang="es-MX" dirty="0"/>
              <a:t>Ver las cosas de otra manera</a:t>
            </a:r>
          </a:p>
          <a:p>
            <a:r>
              <a:rPr lang="es-MX" dirty="0"/>
              <a:t>Cómo prepararse para tener éxito en el empleo</a:t>
            </a:r>
          </a:p>
          <a:p>
            <a:r>
              <a:rPr lang="es-MX" dirty="0"/>
              <a:t>Atención de las preocupaciones: beneficios de Seguridad Social</a:t>
            </a:r>
          </a:p>
          <a:p>
            <a:r>
              <a:rPr lang="es-MX" dirty="0"/>
              <a:t>Medidas de acción</a:t>
            </a:r>
          </a:p>
          <a:p>
            <a:r>
              <a:rPr lang="es-MX" dirty="0"/>
              <a:t>Preguntas y conexiones</a:t>
            </a:r>
          </a:p>
          <a:p>
            <a:pPr marL="0" indent="0">
              <a:buNone/>
            </a:pPr>
            <a:r>
              <a:rPr lang="es-MX" dirty="0"/>
              <a:t>               </a:t>
            </a:r>
          </a:p>
          <a:p>
            <a:pPr marL="0" indent="0" algn="r">
              <a:buNone/>
            </a:pPr>
            <a:r>
              <a:rPr lang="es-MX" dirty="0"/>
              <a:t>Recuerde usar su hoja de trabajo a medida que avanzamos.    </a:t>
            </a:r>
          </a:p>
        </p:txBody>
      </p:sp>
      <p:sp>
        <p:nvSpPr>
          <p:cNvPr id="4" name="Explosion 1 3" descr="explosion icon " title="Explosion icon"/>
          <p:cNvSpPr/>
          <p:nvPr/>
        </p:nvSpPr>
        <p:spPr>
          <a:xfrm>
            <a:off x="590492" y="5242707"/>
            <a:ext cx="1251755" cy="125175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15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6BD9B-EEB3-B647-80A0-E5572F3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11F60-1271-5746-BC90-EDA0132B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5600" cy="4823101"/>
          </a:xfrm>
        </p:spPr>
        <p:txBody>
          <a:bodyPr/>
          <a:lstStyle/>
          <a:p>
            <a:r>
              <a:rPr lang="es-MX" dirty="0"/>
              <a:t>Cómo elaborar la declaración de visión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B69B-35B2-CD43-9474-575BF0A75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7843"/>
            <a:ext cx="5181600" cy="25591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hlinkClick r:id="rId2"/>
              </a:rPr>
              <a:t>https://hdi.uky.edu/employment-checklists</a:t>
            </a:r>
            <a:endParaRPr lang="en-US" sz="2000" i="1" dirty="0"/>
          </a:p>
        </p:txBody>
      </p:sp>
      <p:pic>
        <p:nvPicPr>
          <p:cNvPr id="6" name="Content Placeholder 5" descr="Sample vision statement handout " title="Vision statement ">
            <a:extLst>
              <a:ext uri="{FF2B5EF4-FFF2-40B4-BE49-F238E27FC236}">
                <a16:creationId xmlns:a16="http://schemas.microsoft.com/office/drawing/2014/main" id="{A50502FA-6595-E347-A532-85F733487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64" y="0"/>
            <a:ext cx="5224636" cy="676129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E5F768B-A66B-5A8B-407C-C7A7620CE35A}"/>
              </a:ext>
            </a:extLst>
          </p:cNvPr>
          <p:cNvSpPr/>
          <p:nvPr/>
        </p:nvSpPr>
        <p:spPr>
          <a:xfrm>
            <a:off x="6967364" y="2738120"/>
            <a:ext cx="5224636" cy="416560"/>
          </a:xfrm>
          <a:prstGeom prst="rect">
            <a:avLst/>
          </a:prstGeom>
          <a:solidFill>
            <a:srgbClr val="69A2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F9EC453-8AEF-107C-BD2C-4B528B4D727D}"/>
              </a:ext>
            </a:extLst>
          </p:cNvPr>
          <p:cNvSpPr/>
          <p:nvPr/>
        </p:nvSpPr>
        <p:spPr>
          <a:xfrm>
            <a:off x="6962284" y="3198910"/>
            <a:ext cx="1688956" cy="1799810"/>
          </a:xfrm>
          <a:prstGeom prst="rect">
            <a:avLst/>
          </a:prstGeom>
          <a:solidFill>
            <a:srgbClr val="69A2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74664F-398A-BC84-58AB-7BFCE3577BCF}"/>
              </a:ext>
            </a:extLst>
          </p:cNvPr>
          <p:cNvSpPr/>
          <p:nvPr/>
        </p:nvSpPr>
        <p:spPr>
          <a:xfrm>
            <a:off x="6962284" y="5034280"/>
            <a:ext cx="1699116" cy="1727014"/>
          </a:xfrm>
          <a:prstGeom prst="rect">
            <a:avLst/>
          </a:prstGeom>
          <a:solidFill>
            <a:srgbClr val="0913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784BAB4-5EE5-0679-8896-B7174545C84F}"/>
              </a:ext>
            </a:extLst>
          </p:cNvPr>
          <p:cNvGrpSpPr/>
          <p:nvPr/>
        </p:nvGrpSpPr>
        <p:grpSpPr>
          <a:xfrm>
            <a:off x="6961014" y="2792511"/>
            <a:ext cx="5236066" cy="3915834"/>
            <a:chOff x="6961014" y="2792511"/>
            <a:chExt cx="5236066" cy="3915834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F3C1D6-7635-0AFB-896E-F88F944A7941}"/>
                </a:ext>
              </a:extLst>
            </p:cNvPr>
            <p:cNvSpPr txBox="1"/>
            <p:nvPr/>
          </p:nvSpPr>
          <p:spPr>
            <a:xfrm>
              <a:off x="6972444" y="2792511"/>
              <a:ext cx="5224636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4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Andy Meredith, </a:t>
              </a:r>
              <a:r>
                <a:rPr lang="es-ES" sz="14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estudiante de último año de preparatoria</a:t>
              </a:r>
              <a:endParaRPr lang="es-US" sz="14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32C8DBB-F9B9-A4BB-D773-71DCF9E6E47F}"/>
                </a:ext>
              </a:extLst>
            </p:cNvPr>
            <p:cNvSpPr txBox="1"/>
            <p:nvPr/>
          </p:nvSpPr>
          <p:spPr>
            <a:xfrm>
              <a:off x="6967364" y="3209071"/>
              <a:ext cx="169403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Puntos fuertes</a:t>
              </a:r>
            </a:p>
            <a:p>
              <a:pPr algn="ctr"/>
              <a:endParaRPr lang="es-US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Sociable</a:t>
              </a:r>
            </a:p>
            <a:p>
              <a:pPr algn="ctr"/>
              <a:r>
                <a:rPr lang="es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Determinado</a:t>
              </a:r>
            </a:p>
            <a:p>
              <a:pPr algn="ctr"/>
              <a:r>
                <a:rPr lang="es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iniciativa</a:t>
              </a:r>
            </a:p>
            <a:p>
              <a:pPr algn="ctr"/>
              <a:r>
                <a:rPr lang="es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Trabajador</a:t>
              </a:r>
            </a:p>
            <a:p>
              <a:pPr algn="ctr"/>
              <a:r>
                <a:rPr lang="es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Independiente</a:t>
              </a:r>
            </a:p>
            <a:p>
              <a:pPr algn="ctr"/>
              <a:r>
                <a:rPr lang="es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Gusto por la música</a:t>
              </a:r>
            </a:p>
            <a:p>
              <a:pPr algn="ctr"/>
              <a:r>
                <a:rPr lang="es-US" sz="1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Creativo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DAD99A6-B987-D4AB-0010-4B310D1D6D2F}"/>
                </a:ext>
              </a:extLst>
            </p:cNvPr>
            <p:cNvSpPr txBox="1"/>
            <p:nvPr/>
          </p:nvSpPr>
          <p:spPr>
            <a:xfrm>
              <a:off x="6961014" y="5044220"/>
              <a:ext cx="1694036" cy="16004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Áreas en las que necesito ayuda:</a:t>
              </a:r>
            </a:p>
            <a:p>
              <a:pPr algn="ctr"/>
              <a:endParaRPr lang="es-US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US" sz="11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Lectura</a:t>
              </a:r>
            </a:p>
            <a:p>
              <a:pPr algn="ctr"/>
              <a:r>
                <a:rPr lang="es-US" sz="11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Matemáticas</a:t>
              </a:r>
            </a:p>
            <a:p>
              <a:pPr algn="ctr"/>
              <a:r>
                <a:rPr lang="es-US" sz="11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Conteo de dinero</a:t>
              </a:r>
            </a:p>
            <a:p>
              <a:pPr algn="ctr"/>
              <a:r>
                <a:rPr lang="es-US" sz="11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Administración del tiempo</a:t>
              </a:r>
            </a:p>
            <a:p>
              <a:pPr algn="ctr"/>
              <a:r>
                <a:rPr lang="es-US" sz="11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Seguimiento de horarios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EA94D40-0CB1-10C0-1887-757B0EDC7313}"/>
                </a:ext>
              </a:extLst>
            </p:cNvPr>
            <p:cNvSpPr txBox="1"/>
            <p:nvPr/>
          </p:nvSpPr>
          <p:spPr>
            <a:xfrm>
              <a:off x="8714316" y="3199692"/>
              <a:ext cx="3460750" cy="3508653"/>
            </a:xfrm>
            <a:prstGeom prst="rect">
              <a:avLst/>
            </a:prstGeom>
            <a:solidFill>
              <a:srgbClr val="215177"/>
            </a:solidFill>
          </p:spPr>
          <p:txBody>
            <a:bodyPr wrap="square" rtlCol="0">
              <a:spAutoFit/>
            </a:bodyPr>
            <a:lstStyle/>
            <a:p>
              <a:r>
                <a:rPr lang="es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Declaración de visión:</a:t>
              </a:r>
              <a:r>
                <a:rPr lang="es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Tengo mi propio estudio. Mi trabajo es tomar fotos. Consigo una casa pequeña. Me caso con Maggie. También trabajo en </a:t>
              </a:r>
              <a:r>
                <a:rPr lang="es-ES" sz="1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Publix</a:t>
              </a:r>
              <a:r>
                <a:rPr lang="es-E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Es muy divertido. Guardo mi dinero en el banco. Quiero ir a la universidad y vivir solo en una casa nueva. Mis amigos vendrán a mi nueva casa.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Logros: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Trabajé en </a:t>
              </a:r>
              <a:r>
                <a:rPr lang="es-ES" sz="1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Publix</a:t>
              </a:r>
              <a:r>
                <a:rPr lang="es-E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desde ABR/2017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Gané el premio </a:t>
              </a:r>
              <a:r>
                <a:rPr lang="es-E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Eagle Scout 2018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Trabajé en el anuario del personal y fui premiado en el equipo de ciclismo de montaña de la </a:t>
              </a:r>
              <a:r>
                <a:rPr lang="es-E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Woodstock High </a:t>
              </a:r>
              <a:r>
                <a:rPr lang="es-ES" sz="1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</a:t>
              </a:r>
              <a:endParaRPr lang="es-E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Fotografía expuesta en la subasta benéfica de </a:t>
              </a:r>
              <a:r>
                <a:rPr lang="es-ES" sz="1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Anna’s</a:t>
              </a:r>
              <a:r>
                <a:rPr lang="es-E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Angels</a:t>
              </a:r>
              <a:r>
                <a:rPr lang="es-E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en los </a:t>
              </a:r>
              <a:r>
                <a:rPr lang="es-ES" sz="1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Russian</a:t>
              </a:r>
              <a:r>
                <a:rPr lang="es-E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Medical </a:t>
              </a:r>
              <a:r>
                <a:rPr lang="es-ES" sz="10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Colleges</a:t>
              </a:r>
              <a:endPara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 funciona conmigo:</a:t>
              </a:r>
            </a:p>
            <a:p>
              <a:r>
                <a:rPr lang="es-E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Modelado y apoyo de los pares</a:t>
              </a:r>
            </a:p>
            <a:p>
              <a:r>
                <a:rPr lang="es-E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Premios adecuados a mi edad: descansos, dinero, música, explicaciones específicas</a:t>
              </a:r>
              <a:endParaRPr lang="en-US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 no funciona conmigo:</a:t>
              </a:r>
            </a:p>
            <a:p>
              <a:r>
                <a:rPr lang="es-MX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Tratarme como a un niño</a:t>
              </a:r>
            </a:p>
            <a:p>
              <a:r>
                <a:rPr lang="es-MX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Alejarme de mis amigos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4286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05DE5-FFCD-EC47-A475-AE17310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7200"/>
              <a:t>Cómo prepararse para tener éxito en el empleo</a:t>
            </a:r>
          </a:p>
        </p:txBody>
      </p:sp>
    </p:spTree>
    <p:extLst>
      <p:ext uri="{BB962C8B-B14F-4D97-AF65-F5344CB8AC3E}">
        <p14:creationId xmlns:p14="http://schemas.microsoft.com/office/powerpoint/2010/main" val="19967585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638E0-13A1-5444-A52B-E6DCB3E1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El poder las experiencias laborales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MX" b="1">
                <a:solidFill>
                  <a:srgbClr val="883D38"/>
                </a:solidFill>
              </a:rPr>
              <a:t>Uno de los mejores predictores del éxito laboral de las personas con discapacidad es tener experiencias laborales significativas durante la preparatoria.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s-MX"/>
              <a:t>Entrevista informativa</a:t>
            </a:r>
          </a:p>
          <a:p>
            <a:pPr>
              <a:lnSpc>
                <a:spcPct val="110000"/>
              </a:lnSpc>
            </a:pPr>
            <a:r>
              <a:rPr lang="es-MX"/>
              <a:t>Aprendizaje por observación del trabajo</a:t>
            </a:r>
          </a:p>
          <a:p>
            <a:pPr>
              <a:lnSpc>
                <a:spcPct val="110000"/>
              </a:lnSpc>
            </a:pPr>
            <a:r>
              <a:rPr lang="es-MX"/>
              <a:t>Voluntariado</a:t>
            </a:r>
          </a:p>
          <a:p>
            <a:pPr>
              <a:lnSpc>
                <a:spcPct val="110000"/>
              </a:lnSpc>
            </a:pPr>
            <a:r>
              <a:rPr lang="es-MX"/>
              <a:t>Prácticas</a:t>
            </a:r>
          </a:p>
          <a:p>
            <a:pPr>
              <a:lnSpc>
                <a:spcPct val="110000"/>
              </a:lnSpc>
            </a:pPr>
            <a:r>
              <a:rPr lang="es-MX"/>
              <a:t>Trabajo remunerado de nivel inicial</a:t>
            </a:r>
          </a:p>
        </p:txBody>
      </p:sp>
    </p:spTree>
    <p:extLst>
      <p:ext uri="{BB962C8B-B14F-4D97-AF65-F5344CB8AC3E}">
        <p14:creationId xmlns:p14="http://schemas.microsoft.com/office/powerpoint/2010/main" val="7501040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75AA4-28AB-284C-A7C3-3BB76815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Use a sus contactos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2400" b="1">
                <a:solidFill>
                  <a:srgbClr val="883D38"/>
                </a:solidFill>
              </a:rPr>
              <a:t>Use a las personas que conoce para que lo ayuden a encontrar oportunidades de experiencia laboral.</a:t>
            </a:r>
          </a:p>
          <a:p>
            <a:endParaRPr lang="en-US" sz="2400" dirty="0"/>
          </a:p>
          <a:p>
            <a:r>
              <a:rPr lang="es-MX" sz="2400"/>
              <a:t>Amigos</a:t>
            </a:r>
          </a:p>
          <a:p>
            <a:r>
              <a:rPr lang="es-MX" sz="2400"/>
              <a:t>Familia</a:t>
            </a:r>
          </a:p>
          <a:p>
            <a:r>
              <a:rPr lang="es-MX" sz="2400"/>
              <a:t>Lugares en los que hace negocios</a:t>
            </a:r>
          </a:p>
          <a:p>
            <a:r>
              <a:rPr lang="es-MX" sz="2400"/>
              <a:t>Vecinos</a:t>
            </a:r>
          </a:p>
          <a:p>
            <a:r>
              <a:rPr lang="es-MX" sz="2400"/>
              <a:t>La gente con la que está en clubes, en centros religiosos o presta servicio</a:t>
            </a:r>
          </a:p>
        </p:txBody>
      </p:sp>
      <p:pic>
        <p:nvPicPr>
          <p:cNvPr id="8" name="Content Placeholder 7" descr="The word ME in the center, surrounded by the following words: Ex-colleagues, Ex-classmates and professors, Friends and social acquaintences, Family and relatives, Neighbors, Professional associations " title="Network ">
            <a:extLst>
              <a:ext uri="{FF2B5EF4-FFF2-40B4-BE49-F238E27FC236}">
                <a16:creationId xmlns:a16="http://schemas.microsoft.com/office/drawing/2014/main" id="{3836420E-638A-E542-99EB-1761F095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61" y="128814"/>
            <a:ext cx="6139745" cy="6183086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9A90B72-199B-E185-541C-D8861FBF120B}"/>
              </a:ext>
            </a:extLst>
          </p:cNvPr>
          <p:cNvSpPr/>
          <p:nvPr/>
        </p:nvSpPr>
        <p:spPr>
          <a:xfrm>
            <a:off x="8183880" y="2799080"/>
            <a:ext cx="120904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63CBACA-E3BF-F1E6-312C-2A86497BD558}"/>
              </a:ext>
            </a:extLst>
          </p:cNvPr>
          <p:cNvGrpSpPr/>
          <p:nvPr/>
        </p:nvGrpSpPr>
        <p:grpSpPr>
          <a:xfrm>
            <a:off x="6019800" y="996386"/>
            <a:ext cx="5593878" cy="4227676"/>
            <a:chOff x="6019800" y="996386"/>
            <a:chExt cx="5593878" cy="4227676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D4D6CFE-1CF2-1A83-9077-70DD4D8639CF}"/>
                </a:ext>
              </a:extLst>
            </p:cNvPr>
            <p:cNvSpPr txBox="1"/>
            <p:nvPr/>
          </p:nvSpPr>
          <p:spPr>
            <a:xfrm>
              <a:off x="7716664" y="2549435"/>
              <a:ext cx="2143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7200" dirty="0">
                  <a:solidFill>
                    <a:srgbClr val="0B9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02732AE-669A-9C91-A88B-45A79482CE37}"/>
                </a:ext>
              </a:extLst>
            </p:cNvPr>
            <p:cNvSpPr txBox="1"/>
            <p:nvPr/>
          </p:nvSpPr>
          <p:spPr>
            <a:xfrm>
              <a:off x="6957195" y="1158311"/>
              <a:ext cx="169404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700" dirty="0">
                  <a:solidFill>
                    <a:srgbClr val="6D11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Antiguos colegas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9A7725A-D880-49EB-F74E-E32D74732DB4}"/>
                </a:ext>
              </a:extLst>
            </p:cNvPr>
            <p:cNvSpPr txBox="1"/>
            <p:nvPr/>
          </p:nvSpPr>
          <p:spPr>
            <a:xfrm>
              <a:off x="8934958" y="996386"/>
              <a:ext cx="1694046" cy="8771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700" dirty="0">
                  <a:solidFill>
                    <a:srgbClr val="105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Antiguos compañeros </a:t>
              </a:r>
              <a:br>
                <a:rPr lang="es-US" sz="1700" dirty="0">
                  <a:solidFill>
                    <a:srgbClr val="105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US" sz="1700" dirty="0">
                  <a:solidFill>
                    <a:srgbClr val="105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profesores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59C0DF9-A6D9-8322-2C64-0A5FC1A8E466}"/>
                </a:ext>
              </a:extLst>
            </p:cNvPr>
            <p:cNvSpPr txBox="1"/>
            <p:nvPr/>
          </p:nvSpPr>
          <p:spPr>
            <a:xfrm>
              <a:off x="9919632" y="2711017"/>
              <a:ext cx="1694046" cy="8771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700" dirty="0">
                  <a:solidFill>
                    <a:srgbClr val="C153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Amigos </a:t>
              </a:r>
              <a:br>
                <a:rPr lang="es-US" sz="1700" dirty="0">
                  <a:solidFill>
                    <a:srgbClr val="C153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US" sz="1700" dirty="0">
                  <a:solidFill>
                    <a:srgbClr val="C153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conocidos sociales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A1BFC58-3763-B542-1C41-9A7975FB82A2}"/>
                </a:ext>
              </a:extLst>
            </p:cNvPr>
            <p:cNvSpPr txBox="1"/>
            <p:nvPr/>
          </p:nvSpPr>
          <p:spPr>
            <a:xfrm>
              <a:off x="6019800" y="2884567"/>
              <a:ext cx="169404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700" dirty="0">
                  <a:solidFill>
                    <a:srgbClr val="5E6F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Organizaciones profesionales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E729345-F25A-56A8-5B4C-A4B9A867D52F}"/>
                </a:ext>
              </a:extLst>
            </p:cNvPr>
            <p:cNvSpPr txBox="1"/>
            <p:nvPr/>
          </p:nvSpPr>
          <p:spPr>
            <a:xfrm>
              <a:off x="6957195" y="4766671"/>
              <a:ext cx="1694046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700" dirty="0">
                  <a:solidFill>
                    <a:srgbClr val="0062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Vecinos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792056F-83FE-16A8-6543-5EAD013F04B4}"/>
                </a:ext>
              </a:extLst>
            </p:cNvPr>
            <p:cNvSpPr txBox="1"/>
            <p:nvPr/>
          </p:nvSpPr>
          <p:spPr>
            <a:xfrm>
              <a:off x="8935379" y="4608509"/>
              <a:ext cx="169404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1700" dirty="0">
                  <a:solidFill>
                    <a:srgbClr val="662D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Familia y parientes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26194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73356-CE57-9045-B875-B4D869E0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Cómo desarrollar la responsabilidad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b="1">
                <a:solidFill>
                  <a:srgbClr val="883D38"/>
                </a:solidFill>
              </a:rPr>
              <a:t>Encontrar formas de que los jóvenes tengan responsabilidades los ayudará a ser buenos empleados.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s-MX"/>
              <a:t>Deberes</a:t>
            </a:r>
          </a:p>
          <a:p>
            <a:pPr>
              <a:lnSpc>
                <a:spcPct val="100000"/>
              </a:lnSpc>
            </a:pPr>
            <a:r>
              <a:rPr lang="es-MX"/>
              <a:t>Trabajo escolar</a:t>
            </a:r>
          </a:p>
          <a:p>
            <a:pPr>
              <a:lnSpc>
                <a:spcPct val="100000"/>
              </a:lnSpc>
            </a:pPr>
            <a:r>
              <a:rPr lang="es-MX"/>
              <a:t>Habilidades blandas </a:t>
            </a:r>
          </a:p>
          <a:p>
            <a:pPr>
              <a:lnSpc>
                <a:spcPct val="100000"/>
              </a:lnSpc>
            </a:pPr>
            <a:r>
              <a:rPr lang="es-MX"/>
              <a:t>Está bien que los jóvenes asuman riesgos y experimenten el fracaso. La meta es que hagan un buen esfuerzo. </a:t>
            </a:r>
          </a:p>
        </p:txBody>
      </p:sp>
    </p:spTree>
    <p:extLst>
      <p:ext uri="{BB962C8B-B14F-4D97-AF65-F5344CB8AC3E}">
        <p14:creationId xmlns:p14="http://schemas.microsoft.com/office/powerpoint/2010/main" val="356098346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7AF70-562F-314A-8ECB-275307EE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75E37-0BED-BA45-808A-F86D814D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Involúcrese </a:t>
            </a:r>
          </a:p>
        </p:txBody>
      </p:sp>
      <p:pic>
        <p:nvPicPr>
          <p:cNvPr id="6" name="Content Placeholder 5" descr="Icon of 2 people planting a plant">
            <a:extLst>
              <a:ext uri="{FF2B5EF4-FFF2-40B4-BE49-F238E27FC236}">
                <a16:creationId xmlns:a16="http://schemas.microsoft.com/office/drawing/2014/main" id="{4D6785D6-F18E-CB40-9821-3C2599165C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0" y="4537796"/>
            <a:ext cx="2149107" cy="1480496"/>
          </a:xfrm>
          <a:prstGeom prst="rect">
            <a:avLst/>
          </a:prstGeom>
        </p:spPr>
      </p:pic>
      <p:pic>
        <p:nvPicPr>
          <p:cNvPr id="7" name="Content Placeholder 4" descr="Icon of people singing ">
            <a:extLst>
              <a:ext uri="{FF2B5EF4-FFF2-40B4-BE49-F238E27FC236}">
                <a16:creationId xmlns:a16="http://schemas.microsoft.com/office/drawing/2014/main" id="{FAE3754C-46A5-874A-B5F9-8F51A515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94" y="2211493"/>
            <a:ext cx="1718367" cy="1718367"/>
          </a:xfrm>
          <a:prstGeom prst="rect">
            <a:avLst/>
          </a:prstGeom>
        </p:spPr>
      </p:pic>
      <p:pic>
        <p:nvPicPr>
          <p:cNvPr id="8" name="Picture 7" descr="Icon of a soccer ball and football ">
            <a:extLst>
              <a:ext uri="{FF2B5EF4-FFF2-40B4-BE49-F238E27FC236}">
                <a16:creationId xmlns:a16="http://schemas.microsoft.com/office/drawing/2014/main" id="{46528AA0-6FA7-F443-8A63-9CA7815B9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63" y="4683023"/>
            <a:ext cx="1190042" cy="1190042"/>
          </a:xfrm>
          <a:prstGeom prst="rect">
            <a:avLst/>
          </a:prstGeom>
        </p:spPr>
      </p:pic>
      <p:pic>
        <p:nvPicPr>
          <p:cNvPr id="13" name="Picture 12" descr="Icon of gaming controller ">
            <a:extLst>
              <a:ext uri="{FF2B5EF4-FFF2-40B4-BE49-F238E27FC236}">
                <a16:creationId xmlns:a16="http://schemas.microsoft.com/office/drawing/2014/main" id="{97C69CE3-1A8C-8C4C-AD6E-6540E87CA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3" y="2443203"/>
            <a:ext cx="1635233" cy="1254946"/>
          </a:xfrm>
          <a:prstGeom prst="rect">
            <a:avLst/>
          </a:prstGeom>
        </p:spPr>
      </p:pic>
      <p:pic>
        <p:nvPicPr>
          <p:cNvPr id="15" name="Picture 14" descr="Icon of drama masks ">
            <a:extLst>
              <a:ext uri="{FF2B5EF4-FFF2-40B4-BE49-F238E27FC236}">
                <a16:creationId xmlns:a16="http://schemas.microsoft.com/office/drawing/2014/main" id="{03B74332-35E4-9048-A064-F26333F16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69" y="4537796"/>
            <a:ext cx="1716096" cy="1467714"/>
          </a:xfrm>
          <a:prstGeom prst="rect">
            <a:avLst/>
          </a:prstGeom>
        </p:spPr>
      </p:pic>
      <p:pic>
        <p:nvPicPr>
          <p:cNvPr id="11" name="Picture 10" descr="Icon of boyscout ">
            <a:extLst>
              <a:ext uri="{FF2B5EF4-FFF2-40B4-BE49-F238E27FC236}">
                <a16:creationId xmlns:a16="http://schemas.microsoft.com/office/drawing/2014/main" id="{58ED3F5C-592C-E94D-A68F-712AB85E7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94" y="2383604"/>
            <a:ext cx="1483069" cy="148306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Content Placeholder 9" descr="Icon of a church ">
            <a:extLst>
              <a:ext uri="{FF2B5EF4-FFF2-40B4-BE49-F238E27FC236}">
                <a16:creationId xmlns:a16="http://schemas.microsoft.com/office/drawing/2014/main" id="{682DBE1C-544C-0246-B972-E60D60E7C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63" y="4450665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988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B8F5D-BF8F-5C48-B0A3-5326DC6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Escuela y empleo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MX" sz="4000" b="1">
                <a:solidFill>
                  <a:srgbClr val="883D38"/>
                </a:solidFill>
              </a:rPr>
              <a:t>Los años de preparatoria y transición son el momento perfecto para centrar los programas escolares en la preparación para el empleo.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b="1" dirty="0">
              <a:solidFill>
                <a:srgbClr val="883D38"/>
              </a:solidFill>
            </a:endParaRPr>
          </a:p>
          <a:p>
            <a:pPr>
              <a:lnSpc>
                <a:spcPct val="120000"/>
              </a:lnSpc>
            </a:pPr>
            <a:r>
              <a:rPr lang="es-MX"/>
              <a:t>¿Las habilidades necesarias para el trabajo están incluidas como metas en el </a:t>
            </a:r>
            <a:r>
              <a:rPr lang="es-MX" i="1"/>
              <a:t>IEP</a:t>
            </a:r>
            <a:r>
              <a:rPr lang="es-MX"/>
              <a:t>?</a:t>
            </a:r>
          </a:p>
          <a:p>
            <a:pPr>
              <a:lnSpc>
                <a:spcPct val="120000"/>
              </a:lnSpc>
            </a:pPr>
            <a:r>
              <a:rPr lang="es-MX"/>
              <a:t>Exploración de salidas profesionales</a:t>
            </a:r>
          </a:p>
          <a:p>
            <a:pPr>
              <a:lnSpc>
                <a:spcPct val="120000"/>
              </a:lnSpc>
            </a:pPr>
            <a:r>
              <a:rPr lang="es-MX"/>
              <a:t>Habilidades funcionales y habilidades blandas</a:t>
            </a:r>
          </a:p>
          <a:p>
            <a:pPr>
              <a:lnSpc>
                <a:spcPct val="120000"/>
              </a:lnSpc>
            </a:pPr>
            <a:r>
              <a:rPr lang="es-MX"/>
              <a:t>Experiencias laborales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s-MX" sz="2300" i="1"/>
              <a:t>Un consejo rápido: Los padres defensores pueden ayudarlo a pedir actividades centradas en el empleo en el IEP. </a:t>
            </a:r>
          </a:p>
        </p:txBody>
      </p:sp>
    </p:spTree>
    <p:extLst>
      <p:ext uri="{BB962C8B-B14F-4D97-AF65-F5344CB8AC3E}">
        <p14:creationId xmlns:p14="http://schemas.microsoft.com/office/powerpoint/2010/main" val="398163714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733" y="365125"/>
            <a:ext cx="10524067" cy="1325563"/>
          </a:xfrm>
        </p:spPr>
        <p:txBody>
          <a:bodyPr/>
          <a:lstStyle/>
          <a:p>
            <a:pPr algn="ctr"/>
            <a:r>
              <a:rPr lang="es-MX"/>
              <a:t>Considere TODOS los apoyos posibles</a:t>
            </a:r>
          </a:p>
        </p:txBody>
      </p:sp>
      <p:pic>
        <p:nvPicPr>
          <p:cNvPr id="9" name="Content Placeholder 8" descr="Personal strengths &amp; assets: &#10;Skills, personal abilities or life experiences;&#10;Strengths, things a preson is good at or others like and admire; &#10;Assets, personal belongings and resources&#10;&#10;Relationships: &#10;Family and others that love and care about each other; &#10;Friends that spend time together or have things in common; &#10;Acquaintences that come into frequent contact, but don't know well &#10;&#10;Eligibility Specific &#10;Needs based services based on age, geography, income level or employment status; &#10;Government paid services based on disability or diagnosis, such as special education or Medicaid &#10;&#10;Community Based&#10;Places such as businesses, parks, schools, faith-based communities, health care facilities; &#10;Groups or membership organizations;&#10;Local services or public resources everyone uses &#10;&#10;Technology &#10;Personal technology anyone uses; &#10;Assistive or adaptive technology with day to day tasks; &#10;Environmental technology designed to help with our adapt surroundings " title="Integrated Supports Star from Charting the Life Course">
            <a:extLst>
              <a:ext uri="{FF2B5EF4-FFF2-40B4-BE49-F238E27FC236}">
                <a16:creationId xmlns:a16="http://schemas.microsoft.com/office/drawing/2014/main" id="{CD8E51B7-727E-4E4B-9DF9-382526445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3565" r="2401" b="3535"/>
          <a:stretch/>
        </p:blipFill>
        <p:spPr>
          <a:xfrm>
            <a:off x="829734" y="1570715"/>
            <a:ext cx="4850178" cy="474118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MX"/>
              <a:t>Solo el 25% de las personas con discapacidades del desarrollo/intelectuales (</a:t>
            </a:r>
            <a:r>
              <a:rPr lang="es-MX" i="1"/>
              <a:t>I/DD</a:t>
            </a:r>
            <a:r>
              <a:rPr lang="es-MX"/>
              <a:t>) accederán a servicios formales.</a:t>
            </a:r>
          </a:p>
          <a:p>
            <a:pPr>
              <a:lnSpc>
                <a:spcPct val="100000"/>
              </a:lnSpc>
            </a:pPr>
            <a:r>
              <a:rPr lang="es-MX"/>
              <a:t>Considere las opciones en la comunidad, las soluciones tecnológicas y las relaciones personales como posibles apoyos al empleo.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F68DB9BD-8DF4-06E2-9EBE-8CBB191A6E91}"/>
              </a:ext>
            </a:extLst>
          </p:cNvPr>
          <p:cNvSpPr/>
          <p:nvPr/>
        </p:nvSpPr>
        <p:spPr>
          <a:xfrm>
            <a:off x="1635127" y="1819336"/>
            <a:ext cx="3201033" cy="715584"/>
          </a:xfrm>
          <a:custGeom>
            <a:avLst/>
            <a:gdLst>
              <a:gd name="connsiteX0" fmla="*/ 10793 w 3201033"/>
              <a:gd name="connsiteY0" fmla="*/ 365064 h 715584"/>
              <a:gd name="connsiteX1" fmla="*/ 5713 w 3201033"/>
              <a:gd name="connsiteY1" fmla="*/ 390464 h 715584"/>
              <a:gd name="connsiteX2" fmla="*/ 5713 w 3201033"/>
              <a:gd name="connsiteY2" fmla="*/ 436184 h 715584"/>
              <a:gd name="connsiteX3" fmla="*/ 26033 w 3201033"/>
              <a:gd name="connsiteY3" fmla="*/ 451424 h 715584"/>
              <a:gd name="connsiteX4" fmla="*/ 36193 w 3201033"/>
              <a:gd name="connsiteY4" fmla="*/ 466664 h 715584"/>
              <a:gd name="connsiteX5" fmla="*/ 46353 w 3201033"/>
              <a:gd name="connsiteY5" fmla="*/ 517464 h 715584"/>
              <a:gd name="connsiteX6" fmla="*/ 86993 w 3201033"/>
              <a:gd name="connsiteY6" fmla="*/ 542864 h 715584"/>
              <a:gd name="connsiteX7" fmla="*/ 132713 w 3201033"/>
              <a:gd name="connsiteY7" fmla="*/ 578424 h 715584"/>
              <a:gd name="connsiteX8" fmla="*/ 173353 w 3201033"/>
              <a:gd name="connsiteY8" fmla="*/ 588584 h 715584"/>
              <a:gd name="connsiteX9" fmla="*/ 203833 w 3201033"/>
              <a:gd name="connsiteY9" fmla="*/ 593664 h 715584"/>
              <a:gd name="connsiteX10" fmla="*/ 219073 w 3201033"/>
              <a:gd name="connsiteY10" fmla="*/ 598744 h 715584"/>
              <a:gd name="connsiteX11" fmla="*/ 346073 w 3201033"/>
              <a:gd name="connsiteY11" fmla="*/ 603824 h 715584"/>
              <a:gd name="connsiteX12" fmla="*/ 381633 w 3201033"/>
              <a:gd name="connsiteY12" fmla="*/ 608904 h 715584"/>
              <a:gd name="connsiteX13" fmla="*/ 401953 w 3201033"/>
              <a:gd name="connsiteY13" fmla="*/ 624144 h 715584"/>
              <a:gd name="connsiteX14" fmla="*/ 442593 w 3201033"/>
              <a:gd name="connsiteY14" fmla="*/ 634304 h 715584"/>
              <a:gd name="connsiteX15" fmla="*/ 462913 w 3201033"/>
              <a:gd name="connsiteY15" fmla="*/ 644464 h 715584"/>
              <a:gd name="connsiteX16" fmla="*/ 508633 w 3201033"/>
              <a:gd name="connsiteY16" fmla="*/ 659704 h 715584"/>
              <a:gd name="connsiteX17" fmla="*/ 610233 w 3201033"/>
              <a:gd name="connsiteY17" fmla="*/ 695264 h 715584"/>
              <a:gd name="connsiteX18" fmla="*/ 650873 w 3201033"/>
              <a:gd name="connsiteY18" fmla="*/ 700344 h 715584"/>
              <a:gd name="connsiteX19" fmla="*/ 671193 w 3201033"/>
              <a:gd name="connsiteY19" fmla="*/ 705424 h 715584"/>
              <a:gd name="connsiteX20" fmla="*/ 686433 w 3201033"/>
              <a:gd name="connsiteY20" fmla="*/ 710504 h 715584"/>
              <a:gd name="connsiteX21" fmla="*/ 732153 w 3201033"/>
              <a:gd name="connsiteY21" fmla="*/ 715584 h 715584"/>
              <a:gd name="connsiteX22" fmla="*/ 1580513 w 3201033"/>
              <a:gd name="connsiteY22" fmla="*/ 710504 h 715584"/>
              <a:gd name="connsiteX23" fmla="*/ 1920873 w 3201033"/>
              <a:gd name="connsiteY23" fmla="*/ 695264 h 715584"/>
              <a:gd name="connsiteX24" fmla="*/ 1951353 w 3201033"/>
              <a:gd name="connsiteY24" fmla="*/ 690184 h 715584"/>
              <a:gd name="connsiteX25" fmla="*/ 1976753 w 3201033"/>
              <a:gd name="connsiteY25" fmla="*/ 685104 h 715584"/>
              <a:gd name="connsiteX26" fmla="*/ 2032633 w 3201033"/>
              <a:gd name="connsiteY26" fmla="*/ 680024 h 715584"/>
              <a:gd name="connsiteX27" fmla="*/ 2052953 w 3201033"/>
              <a:gd name="connsiteY27" fmla="*/ 669864 h 715584"/>
              <a:gd name="connsiteX28" fmla="*/ 2535553 w 3201033"/>
              <a:gd name="connsiteY28" fmla="*/ 680024 h 715584"/>
              <a:gd name="connsiteX29" fmla="*/ 2687953 w 3201033"/>
              <a:gd name="connsiteY29" fmla="*/ 674944 h 715584"/>
              <a:gd name="connsiteX30" fmla="*/ 2703193 w 3201033"/>
              <a:gd name="connsiteY30" fmla="*/ 669864 h 715584"/>
              <a:gd name="connsiteX31" fmla="*/ 2748913 w 3201033"/>
              <a:gd name="connsiteY31" fmla="*/ 664784 h 715584"/>
              <a:gd name="connsiteX32" fmla="*/ 2753993 w 3201033"/>
              <a:gd name="connsiteY32" fmla="*/ 649544 h 715584"/>
              <a:gd name="connsiteX33" fmla="*/ 2743833 w 3201033"/>
              <a:gd name="connsiteY33" fmla="*/ 629224 h 715584"/>
              <a:gd name="connsiteX34" fmla="*/ 2728593 w 3201033"/>
              <a:gd name="connsiteY34" fmla="*/ 608904 h 715584"/>
              <a:gd name="connsiteX35" fmla="*/ 2718433 w 3201033"/>
              <a:gd name="connsiteY35" fmla="*/ 593664 h 715584"/>
              <a:gd name="connsiteX36" fmla="*/ 2698113 w 3201033"/>
              <a:gd name="connsiteY36" fmla="*/ 573344 h 715584"/>
              <a:gd name="connsiteX37" fmla="*/ 2708273 w 3201033"/>
              <a:gd name="connsiteY37" fmla="*/ 558104 h 715584"/>
              <a:gd name="connsiteX38" fmla="*/ 2845433 w 3201033"/>
              <a:gd name="connsiteY38" fmla="*/ 532704 h 715584"/>
              <a:gd name="connsiteX39" fmla="*/ 2875913 w 3201033"/>
              <a:gd name="connsiteY39" fmla="*/ 527624 h 715584"/>
              <a:gd name="connsiteX40" fmla="*/ 2891153 w 3201033"/>
              <a:gd name="connsiteY40" fmla="*/ 507304 h 715584"/>
              <a:gd name="connsiteX41" fmla="*/ 2906393 w 3201033"/>
              <a:gd name="connsiteY41" fmla="*/ 512384 h 715584"/>
              <a:gd name="connsiteX42" fmla="*/ 2936873 w 3201033"/>
              <a:gd name="connsiteY42" fmla="*/ 517464 h 715584"/>
              <a:gd name="connsiteX43" fmla="*/ 2997833 w 3201033"/>
              <a:gd name="connsiteY43" fmla="*/ 522544 h 715584"/>
              <a:gd name="connsiteX44" fmla="*/ 3013073 w 3201033"/>
              <a:gd name="connsiteY44" fmla="*/ 527624 h 715584"/>
              <a:gd name="connsiteX45" fmla="*/ 3140073 w 3201033"/>
              <a:gd name="connsiteY45" fmla="*/ 527624 h 715584"/>
              <a:gd name="connsiteX46" fmla="*/ 3165473 w 3201033"/>
              <a:gd name="connsiteY46" fmla="*/ 512384 h 715584"/>
              <a:gd name="connsiteX47" fmla="*/ 3180713 w 3201033"/>
              <a:gd name="connsiteY47" fmla="*/ 502224 h 715584"/>
              <a:gd name="connsiteX48" fmla="*/ 3185793 w 3201033"/>
              <a:gd name="connsiteY48" fmla="*/ 486984 h 715584"/>
              <a:gd name="connsiteX49" fmla="*/ 3201033 w 3201033"/>
              <a:gd name="connsiteY49" fmla="*/ 451424 h 715584"/>
              <a:gd name="connsiteX50" fmla="*/ 3195953 w 3201033"/>
              <a:gd name="connsiteY50" fmla="*/ 436184 h 715584"/>
              <a:gd name="connsiteX51" fmla="*/ 3185793 w 3201033"/>
              <a:gd name="connsiteY51" fmla="*/ 400624 h 715584"/>
              <a:gd name="connsiteX52" fmla="*/ 3160393 w 3201033"/>
              <a:gd name="connsiteY52" fmla="*/ 365064 h 715584"/>
              <a:gd name="connsiteX53" fmla="*/ 3140073 w 3201033"/>
              <a:gd name="connsiteY53" fmla="*/ 359984 h 715584"/>
              <a:gd name="connsiteX54" fmla="*/ 3094353 w 3201033"/>
              <a:gd name="connsiteY54" fmla="*/ 344744 h 715584"/>
              <a:gd name="connsiteX55" fmla="*/ 3089273 w 3201033"/>
              <a:gd name="connsiteY55" fmla="*/ 324424 h 715584"/>
              <a:gd name="connsiteX56" fmla="*/ 3084193 w 3201033"/>
              <a:gd name="connsiteY56" fmla="*/ 293944 h 715584"/>
              <a:gd name="connsiteX57" fmla="*/ 3063873 w 3201033"/>
              <a:gd name="connsiteY57" fmla="*/ 273624 h 715584"/>
              <a:gd name="connsiteX58" fmla="*/ 3048633 w 3201033"/>
              <a:gd name="connsiteY58" fmla="*/ 253304 h 715584"/>
              <a:gd name="connsiteX59" fmla="*/ 3007993 w 3201033"/>
              <a:gd name="connsiteY59" fmla="*/ 243144 h 715584"/>
              <a:gd name="connsiteX60" fmla="*/ 2941953 w 3201033"/>
              <a:gd name="connsiteY60" fmla="*/ 232984 h 715584"/>
              <a:gd name="connsiteX61" fmla="*/ 2911473 w 3201033"/>
              <a:gd name="connsiteY61" fmla="*/ 222824 h 715584"/>
              <a:gd name="connsiteX62" fmla="*/ 2718433 w 3201033"/>
              <a:gd name="connsiteY62" fmla="*/ 222824 h 715584"/>
              <a:gd name="connsiteX63" fmla="*/ 2713353 w 3201033"/>
              <a:gd name="connsiteY63" fmla="*/ 207584 h 715584"/>
              <a:gd name="connsiteX64" fmla="*/ 2703193 w 3201033"/>
              <a:gd name="connsiteY64" fmla="*/ 161864 h 715584"/>
              <a:gd name="connsiteX65" fmla="*/ 2687953 w 3201033"/>
              <a:gd name="connsiteY65" fmla="*/ 121224 h 715584"/>
              <a:gd name="connsiteX66" fmla="*/ 2682873 w 3201033"/>
              <a:gd name="connsiteY66" fmla="*/ 90744 h 715584"/>
              <a:gd name="connsiteX67" fmla="*/ 2662553 w 3201033"/>
              <a:gd name="connsiteY67" fmla="*/ 80584 h 715584"/>
              <a:gd name="connsiteX68" fmla="*/ 2601593 w 3201033"/>
              <a:gd name="connsiteY68" fmla="*/ 65344 h 715584"/>
              <a:gd name="connsiteX69" fmla="*/ 2555873 w 3201033"/>
              <a:gd name="connsiteY69" fmla="*/ 39944 h 715584"/>
              <a:gd name="connsiteX70" fmla="*/ 2464433 w 3201033"/>
              <a:gd name="connsiteY70" fmla="*/ 34864 h 715584"/>
              <a:gd name="connsiteX71" fmla="*/ 2291713 w 3201033"/>
              <a:gd name="connsiteY71" fmla="*/ 29784 h 715584"/>
              <a:gd name="connsiteX72" fmla="*/ 2154553 w 3201033"/>
              <a:gd name="connsiteY72" fmla="*/ 24704 h 715584"/>
              <a:gd name="connsiteX73" fmla="*/ 1372233 w 3201033"/>
              <a:gd name="connsiteY73" fmla="*/ 19624 h 715584"/>
              <a:gd name="connsiteX74" fmla="*/ 706753 w 3201033"/>
              <a:gd name="connsiteY74" fmla="*/ 24704 h 715584"/>
              <a:gd name="connsiteX75" fmla="*/ 686433 w 3201033"/>
              <a:gd name="connsiteY75" fmla="*/ 34864 h 715584"/>
              <a:gd name="connsiteX76" fmla="*/ 635633 w 3201033"/>
              <a:gd name="connsiteY76" fmla="*/ 45024 h 715584"/>
              <a:gd name="connsiteX77" fmla="*/ 605153 w 3201033"/>
              <a:gd name="connsiteY77" fmla="*/ 60264 h 715584"/>
              <a:gd name="connsiteX78" fmla="*/ 579753 w 3201033"/>
              <a:gd name="connsiteY78" fmla="*/ 65344 h 715584"/>
              <a:gd name="connsiteX79" fmla="*/ 559433 w 3201033"/>
              <a:gd name="connsiteY79" fmla="*/ 70424 h 715584"/>
              <a:gd name="connsiteX80" fmla="*/ 549273 w 3201033"/>
              <a:gd name="connsiteY80" fmla="*/ 85664 h 715584"/>
              <a:gd name="connsiteX81" fmla="*/ 539113 w 3201033"/>
              <a:gd name="connsiteY81" fmla="*/ 121224 h 715584"/>
              <a:gd name="connsiteX82" fmla="*/ 528953 w 3201033"/>
              <a:gd name="connsiteY82" fmla="*/ 136464 h 715584"/>
              <a:gd name="connsiteX83" fmla="*/ 518793 w 3201033"/>
              <a:gd name="connsiteY83" fmla="*/ 156784 h 715584"/>
              <a:gd name="connsiteX84" fmla="*/ 513713 w 3201033"/>
              <a:gd name="connsiteY84" fmla="*/ 232984 h 715584"/>
              <a:gd name="connsiteX85" fmla="*/ 498473 w 3201033"/>
              <a:gd name="connsiteY85" fmla="*/ 243144 h 715584"/>
              <a:gd name="connsiteX86" fmla="*/ 351153 w 3201033"/>
              <a:gd name="connsiteY86" fmla="*/ 238064 h 715584"/>
              <a:gd name="connsiteX87" fmla="*/ 295273 w 3201033"/>
              <a:gd name="connsiteY87" fmla="*/ 232984 h 715584"/>
              <a:gd name="connsiteX88" fmla="*/ 264793 w 3201033"/>
              <a:gd name="connsiteY88" fmla="*/ 227904 h 715584"/>
              <a:gd name="connsiteX89" fmla="*/ 208913 w 3201033"/>
              <a:gd name="connsiteY89" fmla="*/ 238064 h 715584"/>
              <a:gd name="connsiteX90" fmla="*/ 178433 w 3201033"/>
              <a:gd name="connsiteY90" fmla="*/ 253304 h 715584"/>
              <a:gd name="connsiteX91" fmla="*/ 168273 w 3201033"/>
              <a:gd name="connsiteY91" fmla="*/ 283784 h 715584"/>
              <a:gd name="connsiteX92" fmla="*/ 183513 w 3201033"/>
              <a:gd name="connsiteY92" fmla="*/ 349824 h 715584"/>
              <a:gd name="connsiteX93" fmla="*/ 188593 w 3201033"/>
              <a:gd name="connsiteY93" fmla="*/ 375224 h 715584"/>
              <a:gd name="connsiteX94" fmla="*/ 76833 w 3201033"/>
              <a:gd name="connsiteY94" fmla="*/ 370144 h 715584"/>
              <a:gd name="connsiteX95" fmla="*/ 10793 w 3201033"/>
              <a:gd name="connsiteY95" fmla="*/ 365064 h 7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201033" h="715584">
                <a:moveTo>
                  <a:pt x="10793" y="365064"/>
                </a:moveTo>
                <a:cubicBezTo>
                  <a:pt x="-1060" y="368451"/>
                  <a:pt x="7586" y="382035"/>
                  <a:pt x="5713" y="390464"/>
                </a:cubicBezTo>
                <a:cubicBezTo>
                  <a:pt x="2034" y="407021"/>
                  <a:pt x="-5058" y="418950"/>
                  <a:pt x="5713" y="436184"/>
                </a:cubicBezTo>
                <a:cubicBezTo>
                  <a:pt x="10200" y="443364"/>
                  <a:pt x="20046" y="445437"/>
                  <a:pt x="26033" y="451424"/>
                </a:cubicBezTo>
                <a:cubicBezTo>
                  <a:pt x="30350" y="455741"/>
                  <a:pt x="32806" y="461584"/>
                  <a:pt x="36193" y="466664"/>
                </a:cubicBezTo>
                <a:cubicBezTo>
                  <a:pt x="39580" y="483597"/>
                  <a:pt x="36774" y="503096"/>
                  <a:pt x="46353" y="517464"/>
                </a:cubicBezTo>
                <a:cubicBezTo>
                  <a:pt x="55214" y="530756"/>
                  <a:pt x="75697" y="531568"/>
                  <a:pt x="86993" y="542864"/>
                </a:cubicBezTo>
                <a:cubicBezTo>
                  <a:pt x="98951" y="554822"/>
                  <a:pt x="116510" y="574373"/>
                  <a:pt x="132713" y="578424"/>
                </a:cubicBezTo>
                <a:cubicBezTo>
                  <a:pt x="146260" y="581811"/>
                  <a:pt x="159579" y="586288"/>
                  <a:pt x="173353" y="588584"/>
                </a:cubicBezTo>
                <a:cubicBezTo>
                  <a:pt x="183513" y="590277"/>
                  <a:pt x="193778" y="591430"/>
                  <a:pt x="203833" y="593664"/>
                </a:cubicBezTo>
                <a:cubicBezTo>
                  <a:pt x="209060" y="594826"/>
                  <a:pt x="213732" y="598362"/>
                  <a:pt x="219073" y="598744"/>
                </a:cubicBezTo>
                <a:cubicBezTo>
                  <a:pt x="261333" y="601763"/>
                  <a:pt x="303740" y="602131"/>
                  <a:pt x="346073" y="603824"/>
                </a:cubicBezTo>
                <a:cubicBezTo>
                  <a:pt x="357926" y="605517"/>
                  <a:pt x="370380" y="604812"/>
                  <a:pt x="381633" y="608904"/>
                </a:cubicBezTo>
                <a:cubicBezTo>
                  <a:pt x="389590" y="611797"/>
                  <a:pt x="394602" y="619943"/>
                  <a:pt x="401953" y="624144"/>
                </a:cubicBezTo>
                <a:cubicBezTo>
                  <a:pt x="410364" y="628950"/>
                  <a:pt x="436161" y="633018"/>
                  <a:pt x="442593" y="634304"/>
                </a:cubicBezTo>
                <a:cubicBezTo>
                  <a:pt x="449366" y="637691"/>
                  <a:pt x="455845" y="641746"/>
                  <a:pt x="462913" y="644464"/>
                </a:cubicBezTo>
                <a:cubicBezTo>
                  <a:pt x="477907" y="650231"/>
                  <a:pt x="508633" y="659704"/>
                  <a:pt x="508633" y="659704"/>
                </a:cubicBezTo>
                <a:cubicBezTo>
                  <a:pt x="543784" y="694855"/>
                  <a:pt x="520998" y="677417"/>
                  <a:pt x="610233" y="695264"/>
                </a:cubicBezTo>
                <a:cubicBezTo>
                  <a:pt x="623620" y="697941"/>
                  <a:pt x="637407" y="698100"/>
                  <a:pt x="650873" y="700344"/>
                </a:cubicBezTo>
                <a:cubicBezTo>
                  <a:pt x="657760" y="701492"/>
                  <a:pt x="664480" y="703506"/>
                  <a:pt x="671193" y="705424"/>
                </a:cubicBezTo>
                <a:cubicBezTo>
                  <a:pt x="676342" y="706895"/>
                  <a:pt x="681151" y="709624"/>
                  <a:pt x="686433" y="710504"/>
                </a:cubicBezTo>
                <a:cubicBezTo>
                  <a:pt x="701558" y="713025"/>
                  <a:pt x="716913" y="713891"/>
                  <a:pt x="732153" y="715584"/>
                </a:cubicBezTo>
                <a:lnTo>
                  <a:pt x="1580513" y="710504"/>
                </a:lnTo>
                <a:cubicBezTo>
                  <a:pt x="1692505" y="709373"/>
                  <a:pt x="1809369" y="701459"/>
                  <a:pt x="1920873" y="695264"/>
                </a:cubicBezTo>
                <a:lnTo>
                  <a:pt x="1951353" y="690184"/>
                </a:lnTo>
                <a:cubicBezTo>
                  <a:pt x="1959848" y="688639"/>
                  <a:pt x="1968185" y="686175"/>
                  <a:pt x="1976753" y="685104"/>
                </a:cubicBezTo>
                <a:cubicBezTo>
                  <a:pt x="1995312" y="682784"/>
                  <a:pt x="2014006" y="681717"/>
                  <a:pt x="2032633" y="680024"/>
                </a:cubicBezTo>
                <a:cubicBezTo>
                  <a:pt x="2039406" y="676637"/>
                  <a:pt x="2045381" y="669946"/>
                  <a:pt x="2052953" y="669864"/>
                </a:cubicBezTo>
                <a:cubicBezTo>
                  <a:pt x="2445580" y="665596"/>
                  <a:pt x="2357802" y="654631"/>
                  <a:pt x="2535553" y="680024"/>
                </a:cubicBezTo>
                <a:cubicBezTo>
                  <a:pt x="2586353" y="678331"/>
                  <a:pt x="2637218" y="678019"/>
                  <a:pt x="2687953" y="674944"/>
                </a:cubicBezTo>
                <a:cubicBezTo>
                  <a:pt x="2693298" y="674620"/>
                  <a:pt x="2697911" y="670744"/>
                  <a:pt x="2703193" y="669864"/>
                </a:cubicBezTo>
                <a:cubicBezTo>
                  <a:pt x="2718318" y="667343"/>
                  <a:pt x="2733673" y="666477"/>
                  <a:pt x="2748913" y="664784"/>
                </a:cubicBezTo>
                <a:cubicBezTo>
                  <a:pt x="2750606" y="659704"/>
                  <a:pt x="2754750" y="654845"/>
                  <a:pt x="2753993" y="649544"/>
                </a:cubicBezTo>
                <a:cubicBezTo>
                  <a:pt x="2752922" y="642047"/>
                  <a:pt x="2747847" y="635646"/>
                  <a:pt x="2743833" y="629224"/>
                </a:cubicBezTo>
                <a:cubicBezTo>
                  <a:pt x="2739346" y="622044"/>
                  <a:pt x="2733514" y="615794"/>
                  <a:pt x="2728593" y="608904"/>
                </a:cubicBezTo>
                <a:cubicBezTo>
                  <a:pt x="2725044" y="603936"/>
                  <a:pt x="2722406" y="598300"/>
                  <a:pt x="2718433" y="593664"/>
                </a:cubicBezTo>
                <a:cubicBezTo>
                  <a:pt x="2712199" y="586391"/>
                  <a:pt x="2704886" y="580117"/>
                  <a:pt x="2698113" y="573344"/>
                </a:cubicBezTo>
                <a:cubicBezTo>
                  <a:pt x="2701500" y="568264"/>
                  <a:pt x="2703956" y="562421"/>
                  <a:pt x="2708273" y="558104"/>
                </a:cubicBezTo>
                <a:cubicBezTo>
                  <a:pt x="2738806" y="527571"/>
                  <a:pt x="2843468" y="532966"/>
                  <a:pt x="2845433" y="532704"/>
                </a:cubicBezTo>
                <a:cubicBezTo>
                  <a:pt x="2855643" y="531343"/>
                  <a:pt x="2865753" y="529317"/>
                  <a:pt x="2875913" y="527624"/>
                </a:cubicBezTo>
                <a:cubicBezTo>
                  <a:pt x="2880993" y="520851"/>
                  <a:pt x="2883580" y="511090"/>
                  <a:pt x="2891153" y="507304"/>
                </a:cubicBezTo>
                <a:cubicBezTo>
                  <a:pt x="2895942" y="504909"/>
                  <a:pt x="2901166" y="511222"/>
                  <a:pt x="2906393" y="512384"/>
                </a:cubicBezTo>
                <a:cubicBezTo>
                  <a:pt x="2916448" y="514618"/>
                  <a:pt x="2926636" y="516327"/>
                  <a:pt x="2936873" y="517464"/>
                </a:cubicBezTo>
                <a:cubicBezTo>
                  <a:pt x="2957139" y="519716"/>
                  <a:pt x="2977513" y="520851"/>
                  <a:pt x="2997833" y="522544"/>
                </a:cubicBezTo>
                <a:cubicBezTo>
                  <a:pt x="3002913" y="524237"/>
                  <a:pt x="3007846" y="526462"/>
                  <a:pt x="3013073" y="527624"/>
                </a:cubicBezTo>
                <a:cubicBezTo>
                  <a:pt x="3062748" y="538663"/>
                  <a:pt x="3072630" y="531174"/>
                  <a:pt x="3140073" y="527624"/>
                </a:cubicBezTo>
                <a:cubicBezTo>
                  <a:pt x="3148540" y="522544"/>
                  <a:pt x="3157100" y="517617"/>
                  <a:pt x="3165473" y="512384"/>
                </a:cubicBezTo>
                <a:cubicBezTo>
                  <a:pt x="3170650" y="509148"/>
                  <a:pt x="3176899" y="506992"/>
                  <a:pt x="3180713" y="502224"/>
                </a:cubicBezTo>
                <a:cubicBezTo>
                  <a:pt x="3184058" y="498043"/>
                  <a:pt x="3183684" y="491906"/>
                  <a:pt x="3185793" y="486984"/>
                </a:cubicBezTo>
                <a:cubicBezTo>
                  <a:pt x="3204625" y="443042"/>
                  <a:pt x="3189119" y="487165"/>
                  <a:pt x="3201033" y="451424"/>
                </a:cubicBezTo>
                <a:cubicBezTo>
                  <a:pt x="3199340" y="446344"/>
                  <a:pt x="3197424" y="441333"/>
                  <a:pt x="3195953" y="436184"/>
                </a:cubicBezTo>
                <a:cubicBezTo>
                  <a:pt x="3189548" y="413766"/>
                  <a:pt x="3193101" y="420112"/>
                  <a:pt x="3185793" y="400624"/>
                </a:cubicBezTo>
                <a:cubicBezTo>
                  <a:pt x="3177918" y="379624"/>
                  <a:pt x="3180172" y="373541"/>
                  <a:pt x="3160393" y="365064"/>
                </a:cubicBezTo>
                <a:cubicBezTo>
                  <a:pt x="3153976" y="362314"/>
                  <a:pt x="3146746" y="362037"/>
                  <a:pt x="3140073" y="359984"/>
                </a:cubicBezTo>
                <a:cubicBezTo>
                  <a:pt x="3124719" y="355260"/>
                  <a:pt x="3094353" y="344744"/>
                  <a:pt x="3094353" y="344744"/>
                </a:cubicBezTo>
                <a:cubicBezTo>
                  <a:pt x="3092660" y="337971"/>
                  <a:pt x="3090642" y="331270"/>
                  <a:pt x="3089273" y="324424"/>
                </a:cubicBezTo>
                <a:cubicBezTo>
                  <a:pt x="3087253" y="314324"/>
                  <a:pt x="3088799" y="303157"/>
                  <a:pt x="3084193" y="293944"/>
                </a:cubicBezTo>
                <a:cubicBezTo>
                  <a:pt x="3079909" y="285376"/>
                  <a:pt x="3070181" y="280833"/>
                  <a:pt x="3063873" y="273624"/>
                </a:cubicBezTo>
                <a:cubicBezTo>
                  <a:pt x="3058298" y="267252"/>
                  <a:pt x="3056066" y="257358"/>
                  <a:pt x="3048633" y="253304"/>
                </a:cubicBezTo>
                <a:cubicBezTo>
                  <a:pt x="3036374" y="246618"/>
                  <a:pt x="3021240" y="247560"/>
                  <a:pt x="3007993" y="243144"/>
                </a:cubicBezTo>
                <a:cubicBezTo>
                  <a:pt x="2976609" y="232683"/>
                  <a:pt x="2998081" y="238597"/>
                  <a:pt x="2941953" y="232984"/>
                </a:cubicBezTo>
                <a:cubicBezTo>
                  <a:pt x="2931793" y="229597"/>
                  <a:pt x="2921863" y="225421"/>
                  <a:pt x="2911473" y="222824"/>
                </a:cubicBezTo>
                <a:cubicBezTo>
                  <a:pt x="2852393" y="208054"/>
                  <a:pt x="2760359" y="221514"/>
                  <a:pt x="2718433" y="222824"/>
                </a:cubicBezTo>
                <a:cubicBezTo>
                  <a:pt x="2716740" y="217744"/>
                  <a:pt x="2714652" y="212779"/>
                  <a:pt x="2713353" y="207584"/>
                </a:cubicBezTo>
                <a:cubicBezTo>
                  <a:pt x="2709567" y="192438"/>
                  <a:pt x="2707598" y="176841"/>
                  <a:pt x="2703193" y="161864"/>
                </a:cubicBezTo>
                <a:cubicBezTo>
                  <a:pt x="2699111" y="147984"/>
                  <a:pt x="2693033" y="134771"/>
                  <a:pt x="2687953" y="121224"/>
                </a:cubicBezTo>
                <a:cubicBezTo>
                  <a:pt x="2686260" y="111064"/>
                  <a:pt x="2688332" y="99479"/>
                  <a:pt x="2682873" y="90744"/>
                </a:cubicBezTo>
                <a:cubicBezTo>
                  <a:pt x="2678859" y="84322"/>
                  <a:pt x="2669781" y="82843"/>
                  <a:pt x="2662553" y="80584"/>
                </a:cubicBezTo>
                <a:cubicBezTo>
                  <a:pt x="2642561" y="74337"/>
                  <a:pt x="2621913" y="70424"/>
                  <a:pt x="2601593" y="65344"/>
                </a:cubicBezTo>
                <a:cubicBezTo>
                  <a:pt x="2599510" y="64094"/>
                  <a:pt x="2562161" y="40801"/>
                  <a:pt x="2555873" y="39944"/>
                </a:cubicBezTo>
                <a:cubicBezTo>
                  <a:pt x="2525626" y="35819"/>
                  <a:pt x="2494937" y="36037"/>
                  <a:pt x="2464433" y="34864"/>
                </a:cubicBezTo>
                <a:lnTo>
                  <a:pt x="2291713" y="29784"/>
                </a:lnTo>
                <a:cubicBezTo>
                  <a:pt x="2245986" y="28285"/>
                  <a:pt x="2200302" y="25210"/>
                  <a:pt x="2154553" y="24704"/>
                </a:cubicBezTo>
                <a:lnTo>
                  <a:pt x="1372233" y="19624"/>
                </a:lnTo>
                <a:cubicBezTo>
                  <a:pt x="1151944" y="-7912"/>
                  <a:pt x="926565" y="-6698"/>
                  <a:pt x="706753" y="24704"/>
                </a:cubicBezTo>
                <a:cubicBezTo>
                  <a:pt x="699980" y="28091"/>
                  <a:pt x="693524" y="32205"/>
                  <a:pt x="686433" y="34864"/>
                </a:cubicBezTo>
                <a:cubicBezTo>
                  <a:pt x="674308" y="39411"/>
                  <a:pt x="646168" y="43268"/>
                  <a:pt x="635633" y="45024"/>
                </a:cubicBezTo>
                <a:cubicBezTo>
                  <a:pt x="625473" y="50104"/>
                  <a:pt x="615828" y="56382"/>
                  <a:pt x="605153" y="60264"/>
                </a:cubicBezTo>
                <a:cubicBezTo>
                  <a:pt x="597039" y="63215"/>
                  <a:pt x="588182" y="63471"/>
                  <a:pt x="579753" y="65344"/>
                </a:cubicBezTo>
                <a:cubicBezTo>
                  <a:pt x="572937" y="66859"/>
                  <a:pt x="566206" y="68731"/>
                  <a:pt x="559433" y="70424"/>
                </a:cubicBezTo>
                <a:cubicBezTo>
                  <a:pt x="556046" y="75504"/>
                  <a:pt x="552003" y="80203"/>
                  <a:pt x="549273" y="85664"/>
                </a:cubicBezTo>
                <a:cubicBezTo>
                  <a:pt x="539387" y="105435"/>
                  <a:pt x="548879" y="98437"/>
                  <a:pt x="539113" y="121224"/>
                </a:cubicBezTo>
                <a:cubicBezTo>
                  <a:pt x="536708" y="126836"/>
                  <a:pt x="531982" y="131163"/>
                  <a:pt x="528953" y="136464"/>
                </a:cubicBezTo>
                <a:cubicBezTo>
                  <a:pt x="525196" y="143039"/>
                  <a:pt x="522180" y="150011"/>
                  <a:pt x="518793" y="156784"/>
                </a:cubicBezTo>
                <a:cubicBezTo>
                  <a:pt x="517100" y="182184"/>
                  <a:pt x="519544" y="208204"/>
                  <a:pt x="513713" y="232984"/>
                </a:cubicBezTo>
                <a:cubicBezTo>
                  <a:pt x="512315" y="238927"/>
                  <a:pt x="504575" y="242953"/>
                  <a:pt x="498473" y="243144"/>
                </a:cubicBezTo>
                <a:lnTo>
                  <a:pt x="351153" y="238064"/>
                </a:lnTo>
                <a:cubicBezTo>
                  <a:pt x="332526" y="236371"/>
                  <a:pt x="313848" y="235169"/>
                  <a:pt x="295273" y="232984"/>
                </a:cubicBezTo>
                <a:cubicBezTo>
                  <a:pt x="285043" y="231781"/>
                  <a:pt x="275075" y="227299"/>
                  <a:pt x="264793" y="227904"/>
                </a:cubicBezTo>
                <a:cubicBezTo>
                  <a:pt x="245894" y="229016"/>
                  <a:pt x="227540" y="234677"/>
                  <a:pt x="208913" y="238064"/>
                </a:cubicBezTo>
                <a:cubicBezTo>
                  <a:pt x="198753" y="243144"/>
                  <a:pt x="185980" y="244814"/>
                  <a:pt x="178433" y="253304"/>
                </a:cubicBezTo>
                <a:cubicBezTo>
                  <a:pt x="171318" y="261308"/>
                  <a:pt x="168273" y="283784"/>
                  <a:pt x="168273" y="283784"/>
                </a:cubicBezTo>
                <a:cubicBezTo>
                  <a:pt x="177986" y="351776"/>
                  <a:pt x="166777" y="288460"/>
                  <a:pt x="183513" y="349824"/>
                </a:cubicBezTo>
                <a:cubicBezTo>
                  <a:pt x="185785" y="358154"/>
                  <a:pt x="197075" y="373608"/>
                  <a:pt x="188593" y="375224"/>
                </a:cubicBezTo>
                <a:cubicBezTo>
                  <a:pt x="151960" y="382202"/>
                  <a:pt x="114105" y="371346"/>
                  <a:pt x="76833" y="370144"/>
                </a:cubicBezTo>
                <a:cubicBezTo>
                  <a:pt x="61601" y="369653"/>
                  <a:pt x="22646" y="361677"/>
                  <a:pt x="10793" y="365064"/>
                </a:cubicBezTo>
                <a:close/>
              </a:path>
            </a:pathLst>
          </a:custGeom>
          <a:solidFill>
            <a:srgbClr val="F5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3AADD68-1886-B0D2-987D-BFB0FA5DD8FE}"/>
              </a:ext>
            </a:extLst>
          </p:cNvPr>
          <p:cNvSpPr/>
          <p:nvPr/>
        </p:nvSpPr>
        <p:spPr>
          <a:xfrm>
            <a:off x="954992" y="2865120"/>
            <a:ext cx="1422448" cy="1381760"/>
          </a:xfrm>
          <a:custGeom>
            <a:avLst/>
            <a:gdLst>
              <a:gd name="connsiteX0" fmla="*/ 20368 w 1422448"/>
              <a:gd name="connsiteY0" fmla="*/ 71120 h 1381760"/>
              <a:gd name="connsiteX1" fmla="*/ 45768 w 1422448"/>
              <a:gd name="connsiteY1" fmla="*/ 66040 h 1381760"/>
              <a:gd name="connsiteX2" fmla="*/ 81328 w 1422448"/>
              <a:gd name="connsiteY2" fmla="*/ 35560 h 1381760"/>
              <a:gd name="connsiteX3" fmla="*/ 147368 w 1422448"/>
              <a:gd name="connsiteY3" fmla="*/ 0 h 1381760"/>
              <a:gd name="connsiteX4" fmla="*/ 909368 w 1422448"/>
              <a:gd name="connsiteY4" fmla="*/ 5080 h 1381760"/>
              <a:gd name="connsiteX5" fmla="*/ 919528 w 1422448"/>
              <a:gd name="connsiteY5" fmla="*/ 20320 h 1381760"/>
              <a:gd name="connsiteX6" fmla="*/ 1046528 w 1422448"/>
              <a:gd name="connsiteY6" fmla="*/ 50800 h 1381760"/>
              <a:gd name="connsiteX7" fmla="*/ 1051608 w 1422448"/>
              <a:gd name="connsiteY7" fmla="*/ 152400 h 1381760"/>
              <a:gd name="connsiteX8" fmla="*/ 1092248 w 1422448"/>
              <a:gd name="connsiteY8" fmla="*/ 167640 h 1381760"/>
              <a:gd name="connsiteX9" fmla="*/ 1148128 w 1422448"/>
              <a:gd name="connsiteY9" fmla="*/ 193040 h 1381760"/>
              <a:gd name="connsiteX10" fmla="*/ 1143048 w 1422448"/>
              <a:gd name="connsiteY10" fmla="*/ 304800 h 1381760"/>
              <a:gd name="connsiteX11" fmla="*/ 1127808 w 1422448"/>
              <a:gd name="connsiteY11" fmla="*/ 314960 h 1381760"/>
              <a:gd name="connsiteX12" fmla="*/ 1097328 w 1422448"/>
              <a:gd name="connsiteY12" fmla="*/ 325120 h 1381760"/>
              <a:gd name="connsiteX13" fmla="*/ 1092248 w 1422448"/>
              <a:gd name="connsiteY13" fmla="*/ 340360 h 1381760"/>
              <a:gd name="connsiteX14" fmla="*/ 1112568 w 1422448"/>
              <a:gd name="connsiteY14" fmla="*/ 426720 h 1381760"/>
              <a:gd name="connsiteX15" fmla="*/ 1132888 w 1422448"/>
              <a:gd name="connsiteY15" fmla="*/ 436880 h 1381760"/>
              <a:gd name="connsiteX16" fmla="*/ 1137968 w 1422448"/>
              <a:gd name="connsiteY16" fmla="*/ 467360 h 1381760"/>
              <a:gd name="connsiteX17" fmla="*/ 1153208 w 1422448"/>
              <a:gd name="connsiteY17" fmla="*/ 518160 h 1381760"/>
              <a:gd name="connsiteX18" fmla="*/ 1158288 w 1422448"/>
              <a:gd name="connsiteY18" fmla="*/ 558800 h 1381760"/>
              <a:gd name="connsiteX19" fmla="*/ 1173528 w 1422448"/>
              <a:gd name="connsiteY19" fmla="*/ 594360 h 1381760"/>
              <a:gd name="connsiteX20" fmla="*/ 1178608 w 1422448"/>
              <a:gd name="connsiteY20" fmla="*/ 614680 h 1381760"/>
              <a:gd name="connsiteX21" fmla="*/ 1193848 w 1422448"/>
              <a:gd name="connsiteY21" fmla="*/ 619760 h 1381760"/>
              <a:gd name="connsiteX22" fmla="*/ 1264968 w 1422448"/>
              <a:gd name="connsiteY22" fmla="*/ 635000 h 1381760"/>
              <a:gd name="connsiteX23" fmla="*/ 1270048 w 1422448"/>
              <a:gd name="connsiteY23" fmla="*/ 675640 h 1381760"/>
              <a:gd name="connsiteX24" fmla="*/ 1275128 w 1422448"/>
              <a:gd name="connsiteY24" fmla="*/ 858520 h 1381760"/>
              <a:gd name="connsiteX25" fmla="*/ 1310688 w 1422448"/>
              <a:gd name="connsiteY25" fmla="*/ 868680 h 1381760"/>
              <a:gd name="connsiteX26" fmla="*/ 1361488 w 1422448"/>
              <a:gd name="connsiteY26" fmla="*/ 878840 h 1381760"/>
              <a:gd name="connsiteX27" fmla="*/ 1381808 w 1422448"/>
              <a:gd name="connsiteY27" fmla="*/ 883920 h 1381760"/>
              <a:gd name="connsiteX28" fmla="*/ 1422448 w 1422448"/>
              <a:gd name="connsiteY28" fmla="*/ 889000 h 1381760"/>
              <a:gd name="connsiteX29" fmla="*/ 1412288 w 1422448"/>
              <a:gd name="connsiteY29" fmla="*/ 970280 h 1381760"/>
              <a:gd name="connsiteX30" fmla="*/ 1402128 w 1422448"/>
              <a:gd name="connsiteY30" fmla="*/ 990600 h 1381760"/>
              <a:gd name="connsiteX31" fmla="*/ 1391968 w 1422448"/>
              <a:gd name="connsiteY31" fmla="*/ 1026160 h 1381760"/>
              <a:gd name="connsiteX32" fmla="*/ 1356408 w 1422448"/>
              <a:gd name="connsiteY32" fmla="*/ 1087120 h 1381760"/>
              <a:gd name="connsiteX33" fmla="*/ 1346248 w 1422448"/>
              <a:gd name="connsiteY33" fmla="*/ 1112520 h 1381760"/>
              <a:gd name="connsiteX34" fmla="*/ 1341168 w 1422448"/>
              <a:gd name="connsiteY34" fmla="*/ 1163320 h 1381760"/>
              <a:gd name="connsiteX35" fmla="*/ 1290368 w 1422448"/>
              <a:gd name="connsiteY35" fmla="*/ 1193800 h 1381760"/>
              <a:gd name="connsiteX36" fmla="*/ 1270048 w 1422448"/>
              <a:gd name="connsiteY36" fmla="*/ 1209040 h 1381760"/>
              <a:gd name="connsiteX37" fmla="*/ 1239568 w 1422448"/>
              <a:gd name="connsiteY37" fmla="*/ 1214120 h 1381760"/>
              <a:gd name="connsiteX38" fmla="*/ 1168448 w 1422448"/>
              <a:gd name="connsiteY38" fmla="*/ 1229360 h 1381760"/>
              <a:gd name="connsiteX39" fmla="*/ 1127808 w 1422448"/>
              <a:gd name="connsiteY39" fmla="*/ 1239520 h 1381760"/>
              <a:gd name="connsiteX40" fmla="*/ 1092248 w 1422448"/>
              <a:gd name="connsiteY40" fmla="*/ 1280160 h 1381760"/>
              <a:gd name="connsiteX41" fmla="*/ 1071928 w 1422448"/>
              <a:gd name="connsiteY41" fmla="*/ 1305560 h 1381760"/>
              <a:gd name="connsiteX42" fmla="*/ 1041448 w 1422448"/>
              <a:gd name="connsiteY42" fmla="*/ 1325880 h 1381760"/>
              <a:gd name="connsiteX43" fmla="*/ 990648 w 1422448"/>
              <a:gd name="connsiteY43" fmla="*/ 1361440 h 1381760"/>
              <a:gd name="connsiteX44" fmla="*/ 904288 w 1422448"/>
              <a:gd name="connsiteY44" fmla="*/ 1381760 h 1381760"/>
              <a:gd name="connsiteX45" fmla="*/ 167688 w 1422448"/>
              <a:gd name="connsiteY45" fmla="*/ 1376680 h 1381760"/>
              <a:gd name="connsiteX46" fmla="*/ 147368 w 1422448"/>
              <a:gd name="connsiteY46" fmla="*/ 1371600 h 1381760"/>
              <a:gd name="connsiteX47" fmla="*/ 81328 w 1422448"/>
              <a:gd name="connsiteY47" fmla="*/ 1361440 h 1381760"/>
              <a:gd name="connsiteX48" fmla="*/ 71168 w 1422448"/>
              <a:gd name="connsiteY48" fmla="*/ 1336040 h 1381760"/>
              <a:gd name="connsiteX49" fmla="*/ 55928 w 1422448"/>
              <a:gd name="connsiteY49" fmla="*/ 1305560 h 1381760"/>
              <a:gd name="connsiteX50" fmla="*/ 45768 w 1422448"/>
              <a:gd name="connsiteY50" fmla="*/ 1203960 h 1381760"/>
              <a:gd name="connsiteX51" fmla="*/ 35608 w 1422448"/>
              <a:gd name="connsiteY51" fmla="*/ 1168400 h 1381760"/>
              <a:gd name="connsiteX52" fmla="*/ 10208 w 1422448"/>
              <a:gd name="connsiteY52" fmla="*/ 1143000 h 1381760"/>
              <a:gd name="connsiteX53" fmla="*/ 5128 w 1422448"/>
              <a:gd name="connsiteY53" fmla="*/ 1066800 h 1381760"/>
              <a:gd name="connsiteX54" fmla="*/ 15288 w 1422448"/>
              <a:gd name="connsiteY54" fmla="*/ 1016000 h 1381760"/>
              <a:gd name="connsiteX55" fmla="*/ 20368 w 1422448"/>
              <a:gd name="connsiteY55" fmla="*/ 868680 h 1381760"/>
              <a:gd name="connsiteX56" fmla="*/ 25448 w 1422448"/>
              <a:gd name="connsiteY56" fmla="*/ 848360 h 1381760"/>
              <a:gd name="connsiteX57" fmla="*/ 35608 w 1422448"/>
              <a:gd name="connsiteY57" fmla="*/ 833120 h 1381760"/>
              <a:gd name="connsiteX58" fmla="*/ 45768 w 1422448"/>
              <a:gd name="connsiteY58" fmla="*/ 767080 h 1381760"/>
              <a:gd name="connsiteX59" fmla="*/ 50848 w 1422448"/>
              <a:gd name="connsiteY59" fmla="*/ 675640 h 1381760"/>
              <a:gd name="connsiteX60" fmla="*/ 40688 w 1422448"/>
              <a:gd name="connsiteY60" fmla="*/ 574040 h 1381760"/>
              <a:gd name="connsiteX61" fmla="*/ 30528 w 1422448"/>
              <a:gd name="connsiteY61" fmla="*/ 548640 h 1381760"/>
              <a:gd name="connsiteX62" fmla="*/ 25448 w 1422448"/>
              <a:gd name="connsiteY62" fmla="*/ 528320 h 1381760"/>
              <a:gd name="connsiteX63" fmla="*/ 45768 w 1422448"/>
              <a:gd name="connsiteY63" fmla="*/ 477520 h 1381760"/>
              <a:gd name="connsiteX64" fmla="*/ 40688 w 1422448"/>
              <a:gd name="connsiteY64" fmla="*/ 426720 h 1381760"/>
              <a:gd name="connsiteX65" fmla="*/ 30528 w 1422448"/>
              <a:gd name="connsiteY65" fmla="*/ 411480 h 1381760"/>
              <a:gd name="connsiteX66" fmla="*/ 25448 w 1422448"/>
              <a:gd name="connsiteY66" fmla="*/ 375920 h 1381760"/>
              <a:gd name="connsiteX67" fmla="*/ 15288 w 1422448"/>
              <a:gd name="connsiteY67" fmla="*/ 340360 h 1381760"/>
              <a:gd name="connsiteX68" fmla="*/ 5128 w 1422448"/>
              <a:gd name="connsiteY68" fmla="*/ 264160 h 1381760"/>
              <a:gd name="connsiteX69" fmla="*/ 15288 w 1422448"/>
              <a:gd name="connsiteY69" fmla="*/ 121920 h 1381760"/>
              <a:gd name="connsiteX70" fmla="*/ 35608 w 1422448"/>
              <a:gd name="connsiteY70" fmla="*/ 91440 h 1381760"/>
              <a:gd name="connsiteX71" fmla="*/ 45768 w 1422448"/>
              <a:gd name="connsiteY71" fmla="*/ 76200 h 1381760"/>
              <a:gd name="connsiteX72" fmla="*/ 20368 w 1422448"/>
              <a:gd name="connsiteY72" fmla="*/ 71120 h 138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22448" h="1381760">
                <a:moveTo>
                  <a:pt x="20368" y="71120"/>
                </a:moveTo>
                <a:cubicBezTo>
                  <a:pt x="20368" y="69427"/>
                  <a:pt x="38310" y="70391"/>
                  <a:pt x="45768" y="66040"/>
                </a:cubicBezTo>
                <a:cubicBezTo>
                  <a:pt x="59253" y="58174"/>
                  <a:pt x="68839" y="44927"/>
                  <a:pt x="81328" y="35560"/>
                </a:cubicBezTo>
                <a:cubicBezTo>
                  <a:pt x="124269" y="3354"/>
                  <a:pt x="112552" y="8704"/>
                  <a:pt x="147368" y="0"/>
                </a:cubicBezTo>
                <a:lnTo>
                  <a:pt x="909368" y="5080"/>
                </a:lnTo>
                <a:cubicBezTo>
                  <a:pt x="915471" y="5241"/>
                  <a:pt x="914254" y="17244"/>
                  <a:pt x="919528" y="20320"/>
                </a:cubicBezTo>
                <a:cubicBezTo>
                  <a:pt x="963731" y="46105"/>
                  <a:pt x="994948" y="43923"/>
                  <a:pt x="1046528" y="50800"/>
                </a:cubicBezTo>
                <a:cubicBezTo>
                  <a:pt x="1048221" y="84667"/>
                  <a:pt x="1039252" y="120823"/>
                  <a:pt x="1051608" y="152400"/>
                </a:cubicBezTo>
                <a:cubicBezTo>
                  <a:pt x="1056880" y="165873"/>
                  <a:pt x="1078993" y="161841"/>
                  <a:pt x="1092248" y="167640"/>
                </a:cubicBezTo>
                <a:cubicBezTo>
                  <a:pt x="1164935" y="199441"/>
                  <a:pt x="1108883" y="179958"/>
                  <a:pt x="1148128" y="193040"/>
                </a:cubicBezTo>
                <a:cubicBezTo>
                  <a:pt x="1146435" y="230293"/>
                  <a:pt x="1149179" y="268016"/>
                  <a:pt x="1143048" y="304800"/>
                </a:cubicBezTo>
                <a:cubicBezTo>
                  <a:pt x="1142044" y="310822"/>
                  <a:pt x="1133387" y="312480"/>
                  <a:pt x="1127808" y="314960"/>
                </a:cubicBezTo>
                <a:cubicBezTo>
                  <a:pt x="1118021" y="319310"/>
                  <a:pt x="1097328" y="325120"/>
                  <a:pt x="1097328" y="325120"/>
                </a:cubicBezTo>
                <a:cubicBezTo>
                  <a:pt x="1095635" y="330200"/>
                  <a:pt x="1092248" y="335005"/>
                  <a:pt x="1092248" y="340360"/>
                </a:cubicBezTo>
                <a:cubicBezTo>
                  <a:pt x="1092248" y="384362"/>
                  <a:pt x="1082212" y="405037"/>
                  <a:pt x="1112568" y="426720"/>
                </a:cubicBezTo>
                <a:cubicBezTo>
                  <a:pt x="1118730" y="431122"/>
                  <a:pt x="1126115" y="433493"/>
                  <a:pt x="1132888" y="436880"/>
                </a:cubicBezTo>
                <a:cubicBezTo>
                  <a:pt x="1134581" y="447040"/>
                  <a:pt x="1135470" y="457367"/>
                  <a:pt x="1137968" y="467360"/>
                </a:cubicBezTo>
                <a:cubicBezTo>
                  <a:pt x="1142256" y="484511"/>
                  <a:pt x="1149373" y="500902"/>
                  <a:pt x="1153208" y="518160"/>
                </a:cubicBezTo>
                <a:cubicBezTo>
                  <a:pt x="1156170" y="531487"/>
                  <a:pt x="1155846" y="545368"/>
                  <a:pt x="1158288" y="558800"/>
                </a:cubicBezTo>
                <a:cubicBezTo>
                  <a:pt x="1161256" y="575125"/>
                  <a:pt x="1167346" y="577876"/>
                  <a:pt x="1173528" y="594360"/>
                </a:cubicBezTo>
                <a:cubicBezTo>
                  <a:pt x="1175979" y="600897"/>
                  <a:pt x="1174247" y="609228"/>
                  <a:pt x="1178608" y="614680"/>
                </a:cubicBezTo>
                <a:cubicBezTo>
                  <a:pt x="1181953" y="618861"/>
                  <a:pt x="1188636" y="618534"/>
                  <a:pt x="1193848" y="619760"/>
                </a:cubicBezTo>
                <a:cubicBezTo>
                  <a:pt x="1217448" y="625313"/>
                  <a:pt x="1264968" y="635000"/>
                  <a:pt x="1264968" y="635000"/>
                </a:cubicBezTo>
                <a:cubicBezTo>
                  <a:pt x="1266661" y="648547"/>
                  <a:pt x="1269428" y="662002"/>
                  <a:pt x="1270048" y="675640"/>
                </a:cubicBezTo>
                <a:cubicBezTo>
                  <a:pt x="1272817" y="736561"/>
                  <a:pt x="1262565" y="798845"/>
                  <a:pt x="1275128" y="858520"/>
                </a:cubicBezTo>
                <a:cubicBezTo>
                  <a:pt x="1277668" y="870583"/>
                  <a:pt x="1298688" y="865856"/>
                  <a:pt x="1310688" y="868680"/>
                </a:cubicBezTo>
                <a:cubicBezTo>
                  <a:pt x="1327498" y="872635"/>
                  <a:pt x="1344735" y="874652"/>
                  <a:pt x="1361488" y="878840"/>
                </a:cubicBezTo>
                <a:cubicBezTo>
                  <a:pt x="1368261" y="880533"/>
                  <a:pt x="1374921" y="882772"/>
                  <a:pt x="1381808" y="883920"/>
                </a:cubicBezTo>
                <a:cubicBezTo>
                  <a:pt x="1395274" y="886164"/>
                  <a:pt x="1408901" y="887307"/>
                  <a:pt x="1422448" y="889000"/>
                </a:cubicBezTo>
                <a:cubicBezTo>
                  <a:pt x="1421324" y="901367"/>
                  <a:pt x="1418849" y="950597"/>
                  <a:pt x="1412288" y="970280"/>
                </a:cubicBezTo>
                <a:cubicBezTo>
                  <a:pt x="1409893" y="977464"/>
                  <a:pt x="1404716" y="983483"/>
                  <a:pt x="1402128" y="990600"/>
                </a:cubicBezTo>
                <a:cubicBezTo>
                  <a:pt x="1397915" y="1002185"/>
                  <a:pt x="1396071" y="1014535"/>
                  <a:pt x="1391968" y="1026160"/>
                </a:cubicBezTo>
                <a:cubicBezTo>
                  <a:pt x="1372856" y="1080312"/>
                  <a:pt x="1385659" y="1067619"/>
                  <a:pt x="1356408" y="1087120"/>
                </a:cubicBezTo>
                <a:cubicBezTo>
                  <a:pt x="1353021" y="1095587"/>
                  <a:pt x="1348036" y="1103578"/>
                  <a:pt x="1346248" y="1112520"/>
                </a:cubicBezTo>
                <a:cubicBezTo>
                  <a:pt x="1342911" y="1129207"/>
                  <a:pt x="1347277" y="1147437"/>
                  <a:pt x="1341168" y="1163320"/>
                </a:cubicBezTo>
                <a:cubicBezTo>
                  <a:pt x="1337544" y="1172742"/>
                  <a:pt x="1293828" y="1191724"/>
                  <a:pt x="1290368" y="1193800"/>
                </a:cubicBezTo>
                <a:cubicBezTo>
                  <a:pt x="1283108" y="1198156"/>
                  <a:pt x="1277909" y="1205896"/>
                  <a:pt x="1270048" y="1209040"/>
                </a:cubicBezTo>
                <a:cubicBezTo>
                  <a:pt x="1260485" y="1212865"/>
                  <a:pt x="1249702" y="1212277"/>
                  <a:pt x="1239568" y="1214120"/>
                </a:cubicBezTo>
                <a:cubicBezTo>
                  <a:pt x="1220021" y="1217674"/>
                  <a:pt x="1184335" y="1225622"/>
                  <a:pt x="1168448" y="1229360"/>
                </a:cubicBezTo>
                <a:cubicBezTo>
                  <a:pt x="1154856" y="1232558"/>
                  <a:pt x="1127808" y="1239520"/>
                  <a:pt x="1127808" y="1239520"/>
                </a:cubicBezTo>
                <a:cubicBezTo>
                  <a:pt x="1056904" y="1328150"/>
                  <a:pt x="1145697" y="1219075"/>
                  <a:pt x="1092248" y="1280160"/>
                </a:cubicBezTo>
                <a:cubicBezTo>
                  <a:pt x="1085108" y="1288320"/>
                  <a:pt x="1079987" y="1298307"/>
                  <a:pt x="1071928" y="1305560"/>
                </a:cubicBezTo>
                <a:cubicBezTo>
                  <a:pt x="1062852" y="1313729"/>
                  <a:pt x="1050983" y="1318252"/>
                  <a:pt x="1041448" y="1325880"/>
                </a:cubicBezTo>
                <a:cubicBezTo>
                  <a:pt x="1010913" y="1350308"/>
                  <a:pt x="1032284" y="1346570"/>
                  <a:pt x="990648" y="1361440"/>
                </a:cubicBezTo>
                <a:cubicBezTo>
                  <a:pt x="979163" y="1365542"/>
                  <a:pt x="914110" y="1379577"/>
                  <a:pt x="904288" y="1381760"/>
                </a:cubicBezTo>
                <a:lnTo>
                  <a:pt x="167688" y="1376680"/>
                </a:lnTo>
                <a:cubicBezTo>
                  <a:pt x="160707" y="1376586"/>
                  <a:pt x="154244" y="1372813"/>
                  <a:pt x="147368" y="1371600"/>
                </a:cubicBezTo>
                <a:cubicBezTo>
                  <a:pt x="125435" y="1367729"/>
                  <a:pt x="103341" y="1364827"/>
                  <a:pt x="81328" y="1361440"/>
                </a:cubicBezTo>
                <a:cubicBezTo>
                  <a:pt x="77941" y="1352973"/>
                  <a:pt x="75246" y="1344196"/>
                  <a:pt x="71168" y="1336040"/>
                </a:cubicBezTo>
                <a:cubicBezTo>
                  <a:pt x="51473" y="1296649"/>
                  <a:pt x="68697" y="1343866"/>
                  <a:pt x="55928" y="1305560"/>
                </a:cubicBezTo>
                <a:cubicBezTo>
                  <a:pt x="53690" y="1274223"/>
                  <a:pt x="53206" y="1236190"/>
                  <a:pt x="45768" y="1203960"/>
                </a:cubicBezTo>
                <a:cubicBezTo>
                  <a:pt x="42996" y="1191948"/>
                  <a:pt x="41820" y="1179048"/>
                  <a:pt x="35608" y="1168400"/>
                </a:cubicBezTo>
                <a:cubicBezTo>
                  <a:pt x="29575" y="1158057"/>
                  <a:pt x="18675" y="1151467"/>
                  <a:pt x="10208" y="1143000"/>
                </a:cubicBezTo>
                <a:cubicBezTo>
                  <a:pt x="-1721" y="1095283"/>
                  <a:pt x="-2900" y="1112291"/>
                  <a:pt x="5128" y="1066800"/>
                </a:cubicBezTo>
                <a:cubicBezTo>
                  <a:pt x="8129" y="1049794"/>
                  <a:pt x="15288" y="1016000"/>
                  <a:pt x="15288" y="1016000"/>
                </a:cubicBezTo>
                <a:cubicBezTo>
                  <a:pt x="16981" y="966893"/>
                  <a:pt x="17396" y="917726"/>
                  <a:pt x="20368" y="868680"/>
                </a:cubicBezTo>
                <a:cubicBezTo>
                  <a:pt x="20790" y="861711"/>
                  <a:pt x="22698" y="854777"/>
                  <a:pt x="25448" y="848360"/>
                </a:cubicBezTo>
                <a:cubicBezTo>
                  <a:pt x="27853" y="842748"/>
                  <a:pt x="32221" y="838200"/>
                  <a:pt x="35608" y="833120"/>
                </a:cubicBezTo>
                <a:cubicBezTo>
                  <a:pt x="37898" y="819377"/>
                  <a:pt x="44762" y="779651"/>
                  <a:pt x="45768" y="767080"/>
                </a:cubicBezTo>
                <a:cubicBezTo>
                  <a:pt x="48202" y="736650"/>
                  <a:pt x="49155" y="706120"/>
                  <a:pt x="50848" y="675640"/>
                </a:cubicBezTo>
                <a:cubicBezTo>
                  <a:pt x="47461" y="641773"/>
                  <a:pt x="46065" y="607648"/>
                  <a:pt x="40688" y="574040"/>
                </a:cubicBezTo>
                <a:cubicBezTo>
                  <a:pt x="39247" y="565036"/>
                  <a:pt x="33412" y="557291"/>
                  <a:pt x="30528" y="548640"/>
                </a:cubicBezTo>
                <a:cubicBezTo>
                  <a:pt x="28320" y="542016"/>
                  <a:pt x="27141" y="535093"/>
                  <a:pt x="25448" y="528320"/>
                </a:cubicBezTo>
                <a:cubicBezTo>
                  <a:pt x="32154" y="514908"/>
                  <a:pt x="44871" y="491868"/>
                  <a:pt x="45768" y="477520"/>
                </a:cubicBezTo>
                <a:cubicBezTo>
                  <a:pt x="46830" y="460535"/>
                  <a:pt x="44515" y="443302"/>
                  <a:pt x="40688" y="426720"/>
                </a:cubicBezTo>
                <a:cubicBezTo>
                  <a:pt x="39315" y="420771"/>
                  <a:pt x="33915" y="416560"/>
                  <a:pt x="30528" y="411480"/>
                </a:cubicBezTo>
                <a:cubicBezTo>
                  <a:pt x="28835" y="399627"/>
                  <a:pt x="27957" y="387628"/>
                  <a:pt x="25448" y="375920"/>
                </a:cubicBezTo>
                <a:cubicBezTo>
                  <a:pt x="22865" y="363866"/>
                  <a:pt x="17315" y="352520"/>
                  <a:pt x="15288" y="340360"/>
                </a:cubicBezTo>
                <a:cubicBezTo>
                  <a:pt x="-4704" y="220406"/>
                  <a:pt x="20075" y="323948"/>
                  <a:pt x="5128" y="264160"/>
                </a:cubicBezTo>
                <a:cubicBezTo>
                  <a:pt x="8515" y="216747"/>
                  <a:pt x="7027" y="168731"/>
                  <a:pt x="15288" y="121920"/>
                </a:cubicBezTo>
                <a:cubicBezTo>
                  <a:pt x="17410" y="109895"/>
                  <a:pt x="28835" y="101600"/>
                  <a:pt x="35608" y="91440"/>
                </a:cubicBezTo>
                <a:cubicBezTo>
                  <a:pt x="38995" y="86360"/>
                  <a:pt x="43038" y="81661"/>
                  <a:pt x="45768" y="76200"/>
                </a:cubicBezTo>
                <a:cubicBezTo>
                  <a:pt x="56999" y="53738"/>
                  <a:pt x="20368" y="72813"/>
                  <a:pt x="20368" y="71120"/>
                </a:cubicBezTo>
                <a:close/>
              </a:path>
            </a:pathLst>
          </a:cu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2C627D95-5E2F-3232-E0B0-08B8BBA25C5F}"/>
              </a:ext>
            </a:extLst>
          </p:cNvPr>
          <p:cNvSpPr/>
          <p:nvPr/>
        </p:nvSpPr>
        <p:spPr>
          <a:xfrm>
            <a:off x="4131708" y="2861733"/>
            <a:ext cx="1413996" cy="1485900"/>
          </a:xfrm>
          <a:custGeom>
            <a:avLst/>
            <a:gdLst>
              <a:gd name="connsiteX0" fmla="*/ 364092 w 1413996"/>
              <a:gd name="connsiteY0" fmla="*/ 25400 h 1485900"/>
              <a:gd name="connsiteX1" fmla="*/ 317525 w 1413996"/>
              <a:gd name="connsiteY1" fmla="*/ 33867 h 1485900"/>
              <a:gd name="connsiteX2" fmla="*/ 304825 w 1413996"/>
              <a:gd name="connsiteY2" fmla="*/ 38100 h 1485900"/>
              <a:gd name="connsiteX3" fmla="*/ 296359 w 1413996"/>
              <a:gd name="connsiteY3" fmla="*/ 63500 h 1485900"/>
              <a:gd name="connsiteX4" fmla="*/ 304825 w 1413996"/>
              <a:gd name="connsiteY4" fmla="*/ 118534 h 1485900"/>
              <a:gd name="connsiteX5" fmla="*/ 309059 w 1413996"/>
              <a:gd name="connsiteY5" fmla="*/ 139700 h 1485900"/>
              <a:gd name="connsiteX6" fmla="*/ 292125 w 1413996"/>
              <a:gd name="connsiteY6" fmla="*/ 173567 h 1485900"/>
              <a:gd name="connsiteX7" fmla="*/ 165125 w 1413996"/>
              <a:gd name="connsiteY7" fmla="*/ 190500 h 1485900"/>
              <a:gd name="connsiteX8" fmla="*/ 156659 w 1413996"/>
              <a:gd name="connsiteY8" fmla="*/ 207434 h 1485900"/>
              <a:gd name="connsiteX9" fmla="*/ 148192 w 1413996"/>
              <a:gd name="connsiteY9" fmla="*/ 237067 h 1485900"/>
              <a:gd name="connsiteX10" fmla="*/ 135492 w 1413996"/>
              <a:gd name="connsiteY10" fmla="*/ 300567 h 1485900"/>
              <a:gd name="connsiteX11" fmla="*/ 156659 w 1413996"/>
              <a:gd name="connsiteY11" fmla="*/ 393700 h 1485900"/>
              <a:gd name="connsiteX12" fmla="*/ 177825 w 1413996"/>
              <a:gd name="connsiteY12" fmla="*/ 397934 h 1485900"/>
              <a:gd name="connsiteX13" fmla="*/ 194759 w 1413996"/>
              <a:gd name="connsiteY13" fmla="*/ 406400 h 1485900"/>
              <a:gd name="connsiteX14" fmla="*/ 224392 w 1413996"/>
              <a:gd name="connsiteY14" fmla="*/ 414867 h 1485900"/>
              <a:gd name="connsiteX15" fmla="*/ 237092 w 1413996"/>
              <a:gd name="connsiteY15" fmla="*/ 427567 h 1485900"/>
              <a:gd name="connsiteX16" fmla="*/ 254025 w 1413996"/>
              <a:gd name="connsiteY16" fmla="*/ 436034 h 1485900"/>
              <a:gd name="connsiteX17" fmla="*/ 321759 w 1413996"/>
              <a:gd name="connsiteY17" fmla="*/ 474134 h 1485900"/>
              <a:gd name="connsiteX18" fmla="*/ 334459 w 1413996"/>
              <a:gd name="connsiteY18" fmla="*/ 486834 h 1485900"/>
              <a:gd name="connsiteX19" fmla="*/ 313292 w 1413996"/>
              <a:gd name="connsiteY19" fmla="*/ 541867 h 1485900"/>
              <a:gd name="connsiteX20" fmla="*/ 283659 w 1413996"/>
              <a:gd name="connsiteY20" fmla="*/ 571500 h 1485900"/>
              <a:gd name="connsiteX21" fmla="*/ 270959 w 1413996"/>
              <a:gd name="connsiteY21" fmla="*/ 575734 h 1485900"/>
              <a:gd name="connsiteX22" fmla="*/ 169359 w 1413996"/>
              <a:gd name="connsiteY22" fmla="*/ 584200 h 1485900"/>
              <a:gd name="connsiteX23" fmla="*/ 118559 w 1413996"/>
              <a:gd name="connsiteY23" fmla="*/ 588434 h 1485900"/>
              <a:gd name="connsiteX24" fmla="*/ 114325 w 1413996"/>
              <a:gd name="connsiteY24" fmla="*/ 601134 h 1485900"/>
              <a:gd name="connsiteX25" fmla="*/ 105859 w 1413996"/>
              <a:gd name="connsiteY25" fmla="*/ 783167 h 1485900"/>
              <a:gd name="connsiteX26" fmla="*/ 118559 w 1413996"/>
              <a:gd name="connsiteY26" fmla="*/ 859367 h 1485900"/>
              <a:gd name="connsiteX27" fmla="*/ 135492 w 1413996"/>
              <a:gd name="connsiteY27" fmla="*/ 889000 h 1485900"/>
              <a:gd name="connsiteX28" fmla="*/ 139725 w 1413996"/>
              <a:gd name="connsiteY28" fmla="*/ 922867 h 1485900"/>
              <a:gd name="connsiteX29" fmla="*/ 152425 w 1413996"/>
              <a:gd name="connsiteY29" fmla="*/ 948267 h 1485900"/>
              <a:gd name="connsiteX30" fmla="*/ 135492 w 1413996"/>
              <a:gd name="connsiteY30" fmla="*/ 952500 h 1485900"/>
              <a:gd name="connsiteX31" fmla="*/ 88925 w 1413996"/>
              <a:gd name="connsiteY31" fmla="*/ 956734 h 1485900"/>
              <a:gd name="connsiteX32" fmla="*/ 71992 w 1413996"/>
              <a:gd name="connsiteY32" fmla="*/ 965200 h 1485900"/>
              <a:gd name="connsiteX33" fmla="*/ 42359 w 1413996"/>
              <a:gd name="connsiteY33" fmla="*/ 986367 h 1485900"/>
              <a:gd name="connsiteX34" fmla="*/ 25425 w 1413996"/>
              <a:gd name="connsiteY34" fmla="*/ 1003300 h 1485900"/>
              <a:gd name="connsiteX35" fmla="*/ 16959 w 1413996"/>
              <a:gd name="connsiteY35" fmla="*/ 1041400 h 1485900"/>
              <a:gd name="connsiteX36" fmla="*/ 8492 w 1413996"/>
              <a:gd name="connsiteY36" fmla="*/ 1062567 h 1485900"/>
              <a:gd name="connsiteX37" fmla="*/ 25 w 1413996"/>
              <a:gd name="connsiteY37" fmla="*/ 1155700 h 1485900"/>
              <a:gd name="connsiteX38" fmla="*/ 8492 w 1413996"/>
              <a:gd name="connsiteY38" fmla="*/ 1244600 h 1485900"/>
              <a:gd name="connsiteX39" fmla="*/ 12725 w 1413996"/>
              <a:gd name="connsiteY39" fmla="*/ 1270000 h 1485900"/>
              <a:gd name="connsiteX40" fmla="*/ 25425 w 1413996"/>
              <a:gd name="connsiteY40" fmla="*/ 1286934 h 1485900"/>
              <a:gd name="connsiteX41" fmla="*/ 33892 w 1413996"/>
              <a:gd name="connsiteY41" fmla="*/ 1299634 h 1485900"/>
              <a:gd name="connsiteX42" fmla="*/ 38125 w 1413996"/>
              <a:gd name="connsiteY42" fmla="*/ 1312334 h 1485900"/>
              <a:gd name="connsiteX43" fmla="*/ 59292 w 1413996"/>
              <a:gd name="connsiteY43" fmla="*/ 1320800 h 1485900"/>
              <a:gd name="connsiteX44" fmla="*/ 139725 w 1413996"/>
              <a:gd name="connsiteY44" fmla="*/ 1325034 h 1485900"/>
              <a:gd name="connsiteX45" fmla="*/ 385259 w 1413996"/>
              <a:gd name="connsiteY45" fmla="*/ 1333500 h 1485900"/>
              <a:gd name="connsiteX46" fmla="*/ 397959 w 1413996"/>
              <a:gd name="connsiteY46" fmla="*/ 1341967 h 1485900"/>
              <a:gd name="connsiteX47" fmla="*/ 414892 w 1413996"/>
              <a:gd name="connsiteY47" fmla="*/ 1354667 h 1485900"/>
              <a:gd name="connsiteX48" fmla="*/ 440292 w 1413996"/>
              <a:gd name="connsiteY48" fmla="*/ 1363134 h 1485900"/>
              <a:gd name="connsiteX49" fmla="*/ 469925 w 1413996"/>
              <a:gd name="connsiteY49" fmla="*/ 1392767 h 1485900"/>
              <a:gd name="connsiteX50" fmla="*/ 478392 w 1413996"/>
              <a:gd name="connsiteY50" fmla="*/ 1409700 h 1485900"/>
              <a:gd name="connsiteX51" fmla="*/ 491092 w 1413996"/>
              <a:gd name="connsiteY51" fmla="*/ 1426634 h 1485900"/>
              <a:gd name="connsiteX52" fmla="*/ 516492 w 1413996"/>
              <a:gd name="connsiteY52" fmla="*/ 1456267 h 1485900"/>
              <a:gd name="connsiteX53" fmla="*/ 546125 w 1413996"/>
              <a:gd name="connsiteY53" fmla="*/ 1468967 h 1485900"/>
              <a:gd name="connsiteX54" fmla="*/ 596925 w 1413996"/>
              <a:gd name="connsiteY54" fmla="*/ 1485900 h 1485900"/>
              <a:gd name="connsiteX55" fmla="*/ 1299659 w 1413996"/>
              <a:gd name="connsiteY55" fmla="*/ 1481667 h 1485900"/>
              <a:gd name="connsiteX56" fmla="*/ 1316592 w 1413996"/>
              <a:gd name="connsiteY56" fmla="*/ 1477434 h 1485900"/>
              <a:gd name="connsiteX57" fmla="*/ 1320825 w 1413996"/>
              <a:gd name="connsiteY57" fmla="*/ 1464734 h 1485900"/>
              <a:gd name="connsiteX58" fmla="*/ 1341992 w 1413996"/>
              <a:gd name="connsiteY58" fmla="*/ 1447800 h 1485900"/>
              <a:gd name="connsiteX59" fmla="*/ 1350459 w 1413996"/>
              <a:gd name="connsiteY59" fmla="*/ 1426634 h 1485900"/>
              <a:gd name="connsiteX60" fmla="*/ 1346225 w 1413996"/>
              <a:gd name="connsiteY60" fmla="*/ 1413934 h 1485900"/>
              <a:gd name="connsiteX61" fmla="*/ 1375859 w 1413996"/>
              <a:gd name="connsiteY61" fmla="*/ 1375834 h 1485900"/>
              <a:gd name="connsiteX62" fmla="*/ 1384325 w 1413996"/>
              <a:gd name="connsiteY62" fmla="*/ 1363134 h 1485900"/>
              <a:gd name="connsiteX63" fmla="*/ 1388559 w 1413996"/>
              <a:gd name="connsiteY63" fmla="*/ 1346200 h 1485900"/>
              <a:gd name="connsiteX64" fmla="*/ 1397025 w 1413996"/>
              <a:gd name="connsiteY64" fmla="*/ 1333500 h 1485900"/>
              <a:gd name="connsiteX65" fmla="*/ 1405492 w 1413996"/>
              <a:gd name="connsiteY65" fmla="*/ 1278467 h 1485900"/>
              <a:gd name="connsiteX66" fmla="*/ 1413959 w 1413996"/>
              <a:gd name="connsiteY66" fmla="*/ 1058334 h 1485900"/>
              <a:gd name="connsiteX67" fmla="*/ 1409725 w 1413996"/>
              <a:gd name="connsiteY67" fmla="*/ 1011767 h 1485900"/>
              <a:gd name="connsiteX68" fmla="*/ 1397025 w 1413996"/>
              <a:gd name="connsiteY68" fmla="*/ 986367 h 1485900"/>
              <a:gd name="connsiteX69" fmla="*/ 1392792 w 1413996"/>
              <a:gd name="connsiteY69" fmla="*/ 935567 h 1485900"/>
              <a:gd name="connsiteX70" fmla="*/ 1388559 w 1413996"/>
              <a:gd name="connsiteY70" fmla="*/ 910167 h 1485900"/>
              <a:gd name="connsiteX71" fmla="*/ 1375859 w 1413996"/>
              <a:gd name="connsiteY71" fmla="*/ 838200 h 1485900"/>
              <a:gd name="connsiteX72" fmla="*/ 1367392 w 1413996"/>
              <a:gd name="connsiteY72" fmla="*/ 778934 h 1485900"/>
              <a:gd name="connsiteX73" fmla="*/ 1358925 w 1413996"/>
              <a:gd name="connsiteY73" fmla="*/ 762000 h 1485900"/>
              <a:gd name="connsiteX74" fmla="*/ 1367392 w 1413996"/>
              <a:gd name="connsiteY74" fmla="*/ 613834 h 1485900"/>
              <a:gd name="connsiteX75" fmla="*/ 1397025 w 1413996"/>
              <a:gd name="connsiteY75" fmla="*/ 575734 h 1485900"/>
              <a:gd name="connsiteX76" fmla="*/ 1392792 w 1413996"/>
              <a:gd name="connsiteY76" fmla="*/ 381000 h 1485900"/>
              <a:gd name="connsiteX77" fmla="*/ 1388559 w 1413996"/>
              <a:gd name="connsiteY77" fmla="*/ 359834 h 1485900"/>
              <a:gd name="connsiteX78" fmla="*/ 1384325 w 1413996"/>
              <a:gd name="connsiteY78" fmla="*/ 46567 h 1485900"/>
              <a:gd name="connsiteX79" fmla="*/ 1371625 w 1413996"/>
              <a:gd name="connsiteY79" fmla="*/ 42334 h 1485900"/>
              <a:gd name="connsiteX80" fmla="*/ 1354692 w 1413996"/>
              <a:gd name="connsiteY80" fmla="*/ 25400 h 1485900"/>
              <a:gd name="connsiteX81" fmla="*/ 1346225 w 1413996"/>
              <a:gd name="connsiteY81" fmla="*/ 12700 h 1485900"/>
              <a:gd name="connsiteX82" fmla="*/ 1316592 w 1413996"/>
              <a:gd name="connsiteY82" fmla="*/ 8467 h 1485900"/>
              <a:gd name="connsiteX83" fmla="*/ 1265792 w 1413996"/>
              <a:gd name="connsiteY83" fmla="*/ 0 h 1485900"/>
              <a:gd name="connsiteX84" fmla="*/ 347159 w 1413996"/>
              <a:gd name="connsiteY84" fmla="*/ 4234 h 1485900"/>
              <a:gd name="connsiteX85" fmla="*/ 334459 w 1413996"/>
              <a:gd name="connsiteY85" fmla="*/ 33867 h 1485900"/>
              <a:gd name="connsiteX86" fmla="*/ 364092 w 1413996"/>
              <a:gd name="connsiteY86" fmla="*/ 254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413996" h="1485900">
                <a:moveTo>
                  <a:pt x="364092" y="25400"/>
                </a:moveTo>
                <a:cubicBezTo>
                  <a:pt x="361270" y="25400"/>
                  <a:pt x="329349" y="30911"/>
                  <a:pt x="317525" y="33867"/>
                </a:cubicBezTo>
                <a:cubicBezTo>
                  <a:pt x="313196" y="34949"/>
                  <a:pt x="309058" y="36689"/>
                  <a:pt x="304825" y="38100"/>
                </a:cubicBezTo>
                <a:cubicBezTo>
                  <a:pt x="302003" y="46567"/>
                  <a:pt x="296953" y="54595"/>
                  <a:pt x="296359" y="63500"/>
                </a:cubicBezTo>
                <a:cubicBezTo>
                  <a:pt x="294821" y="86566"/>
                  <a:pt x="300413" y="98682"/>
                  <a:pt x="304825" y="118534"/>
                </a:cubicBezTo>
                <a:cubicBezTo>
                  <a:pt x="306386" y="125558"/>
                  <a:pt x="307648" y="132645"/>
                  <a:pt x="309059" y="139700"/>
                </a:cubicBezTo>
                <a:cubicBezTo>
                  <a:pt x="303414" y="150989"/>
                  <a:pt x="304214" y="169940"/>
                  <a:pt x="292125" y="173567"/>
                </a:cubicBezTo>
                <a:cubicBezTo>
                  <a:pt x="106936" y="229124"/>
                  <a:pt x="224514" y="145960"/>
                  <a:pt x="165125" y="190500"/>
                </a:cubicBezTo>
                <a:cubicBezTo>
                  <a:pt x="162303" y="196145"/>
                  <a:pt x="159145" y="201633"/>
                  <a:pt x="156659" y="207434"/>
                </a:cubicBezTo>
                <a:cubicBezTo>
                  <a:pt x="153631" y="214500"/>
                  <a:pt x="149536" y="230346"/>
                  <a:pt x="148192" y="237067"/>
                </a:cubicBezTo>
                <a:cubicBezTo>
                  <a:pt x="133931" y="308373"/>
                  <a:pt x="145304" y="261316"/>
                  <a:pt x="135492" y="300567"/>
                </a:cubicBezTo>
                <a:cubicBezTo>
                  <a:pt x="137689" y="342321"/>
                  <a:pt x="118879" y="376908"/>
                  <a:pt x="156659" y="393700"/>
                </a:cubicBezTo>
                <a:cubicBezTo>
                  <a:pt x="163234" y="396622"/>
                  <a:pt x="170770" y="396523"/>
                  <a:pt x="177825" y="397934"/>
                </a:cubicBezTo>
                <a:cubicBezTo>
                  <a:pt x="183470" y="400756"/>
                  <a:pt x="188828" y="404243"/>
                  <a:pt x="194759" y="406400"/>
                </a:cubicBezTo>
                <a:cubicBezTo>
                  <a:pt x="204413" y="409911"/>
                  <a:pt x="215204" y="410273"/>
                  <a:pt x="224392" y="414867"/>
                </a:cubicBezTo>
                <a:cubicBezTo>
                  <a:pt x="229747" y="417544"/>
                  <a:pt x="232220" y="424087"/>
                  <a:pt x="237092" y="427567"/>
                </a:cubicBezTo>
                <a:cubicBezTo>
                  <a:pt x="242227" y="431235"/>
                  <a:pt x="248614" y="432787"/>
                  <a:pt x="254025" y="436034"/>
                </a:cubicBezTo>
                <a:cubicBezTo>
                  <a:pt x="316633" y="473599"/>
                  <a:pt x="279532" y="457243"/>
                  <a:pt x="321759" y="474134"/>
                </a:cubicBezTo>
                <a:cubicBezTo>
                  <a:pt x="325992" y="478367"/>
                  <a:pt x="333962" y="480868"/>
                  <a:pt x="334459" y="486834"/>
                </a:cubicBezTo>
                <a:cubicBezTo>
                  <a:pt x="336960" y="516845"/>
                  <a:pt x="327020" y="522648"/>
                  <a:pt x="313292" y="541867"/>
                </a:cubicBezTo>
                <a:cubicBezTo>
                  <a:pt x="301271" y="558697"/>
                  <a:pt x="306210" y="557405"/>
                  <a:pt x="283659" y="571500"/>
                </a:cubicBezTo>
                <a:cubicBezTo>
                  <a:pt x="279875" y="573865"/>
                  <a:pt x="275315" y="574766"/>
                  <a:pt x="270959" y="575734"/>
                </a:cubicBezTo>
                <a:cubicBezTo>
                  <a:pt x="236461" y="583400"/>
                  <a:pt x="206723" y="581709"/>
                  <a:pt x="169359" y="584200"/>
                </a:cubicBezTo>
                <a:cubicBezTo>
                  <a:pt x="152405" y="585330"/>
                  <a:pt x="135492" y="587023"/>
                  <a:pt x="118559" y="588434"/>
                </a:cubicBezTo>
                <a:cubicBezTo>
                  <a:pt x="117148" y="592667"/>
                  <a:pt x="114615" y="596681"/>
                  <a:pt x="114325" y="601134"/>
                </a:cubicBezTo>
                <a:cubicBezTo>
                  <a:pt x="110372" y="661748"/>
                  <a:pt x="105859" y="783167"/>
                  <a:pt x="105859" y="783167"/>
                </a:cubicBezTo>
                <a:cubicBezTo>
                  <a:pt x="110092" y="808567"/>
                  <a:pt x="111616" y="834570"/>
                  <a:pt x="118559" y="859367"/>
                </a:cubicBezTo>
                <a:cubicBezTo>
                  <a:pt x="121626" y="870322"/>
                  <a:pt x="131895" y="878207"/>
                  <a:pt x="135492" y="889000"/>
                </a:cubicBezTo>
                <a:cubicBezTo>
                  <a:pt x="139090" y="899793"/>
                  <a:pt x="137690" y="911674"/>
                  <a:pt x="139725" y="922867"/>
                </a:cubicBezTo>
                <a:cubicBezTo>
                  <a:pt x="141915" y="934914"/>
                  <a:pt x="145648" y="938101"/>
                  <a:pt x="152425" y="948267"/>
                </a:cubicBezTo>
                <a:cubicBezTo>
                  <a:pt x="146781" y="949678"/>
                  <a:pt x="141259" y="951731"/>
                  <a:pt x="135492" y="952500"/>
                </a:cubicBezTo>
                <a:cubicBezTo>
                  <a:pt x="120042" y="954560"/>
                  <a:pt x="104209" y="953677"/>
                  <a:pt x="88925" y="956734"/>
                </a:cubicBezTo>
                <a:cubicBezTo>
                  <a:pt x="82737" y="957972"/>
                  <a:pt x="77471" y="962069"/>
                  <a:pt x="71992" y="965200"/>
                </a:cubicBezTo>
                <a:cubicBezTo>
                  <a:pt x="65485" y="968918"/>
                  <a:pt x="46634" y="982627"/>
                  <a:pt x="42359" y="986367"/>
                </a:cubicBezTo>
                <a:cubicBezTo>
                  <a:pt x="36351" y="991623"/>
                  <a:pt x="31070" y="997656"/>
                  <a:pt x="25425" y="1003300"/>
                </a:cubicBezTo>
                <a:cubicBezTo>
                  <a:pt x="23748" y="1011687"/>
                  <a:pt x="19948" y="1032433"/>
                  <a:pt x="16959" y="1041400"/>
                </a:cubicBezTo>
                <a:cubicBezTo>
                  <a:pt x="14556" y="1048609"/>
                  <a:pt x="11314" y="1055511"/>
                  <a:pt x="8492" y="1062567"/>
                </a:cubicBezTo>
                <a:cubicBezTo>
                  <a:pt x="6185" y="1083329"/>
                  <a:pt x="-460" y="1139220"/>
                  <a:pt x="25" y="1155700"/>
                </a:cubicBezTo>
                <a:cubicBezTo>
                  <a:pt x="900" y="1185455"/>
                  <a:pt x="5205" y="1215015"/>
                  <a:pt x="8492" y="1244600"/>
                </a:cubicBezTo>
                <a:cubicBezTo>
                  <a:pt x="9440" y="1253131"/>
                  <a:pt x="9537" y="1262030"/>
                  <a:pt x="12725" y="1270000"/>
                </a:cubicBezTo>
                <a:cubicBezTo>
                  <a:pt x="15345" y="1276551"/>
                  <a:pt x="21324" y="1281193"/>
                  <a:pt x="25425" y="1286934"/>
                </a:cubicBezTo>
                <a:cubicBezTo>
                  <a:pt x="28382" y="1291074"/>
                  <a:pt x="31070" y="1295401"/>
                  <a:pt x="33892" y="1299634"/>
                </a:cubicBezTo>
                <a:cubicBezTo>
                  <a:pt x="35303" y="1303867"/>
                  <a:pt x="34697" y="1309477"/>
                  <a:pt x="38125" y="1312334"/>
                </a:cubicBezTo>
                <a:cubicBezTo>
                  <a:pt x="43963" y="1317199"/>
                  <a:pt x="51752" y="1319857"/>
                  <a:pt x="59292" y="1320800"/>
                </a:cubicBezTo>
                <a:cubicBezTo>
                  <a:pt x="85933" y="1324130"/>
                  <a:pt x="112914" y="1323623"/>
                  <a:pt x="139725" y="1325034"/>
                </a:cubicBezTo>
                <a:cubicBezTo>
                  <a:pt x="239522" y="1344991"/>
                  <a:pt x="98809" y="1318154"/>
                  <a:pt x="385259" y="1333500"/>
                </a:cubicBezTo>
                <a:cubicBezTo>
                  <a:pt x="390340" y="1333772"/>
                  <a:pt x="393819" y="1339010"/>
                  <a:pt x="397959" y="1341967"/>
                </a:cubicBezTo>
                <a:cubicBezTo>
                  <a:pt x="403700" y="1346068"/>
                  <a:pt x="408581" y="1351512"/>
                  <a:pt x="414892" y="1354667"/>
                </a:cubicBezTo>
                <a:cubicBezTo>
                  <a:pt x="422874" y="1358658"/>
                  <a:pt x="431825" y="1360312"/>
                  <a:pt x="440292" y="1363134"/>
                </a:cubicBezTo>
                <a:cubicBezTo>
                  <a:pt x="450170" y="1373012"/>
                  <a:pt x="463678" y="1380273"/>
                  <a:pt x="469925" y="1392767"/>
                </a:cubicBezTo>
                <a:cubicBezTo>
                  <a:pt x="472747" y="1398411"/>
                  <a:pt x="475047" y="1404349"/>
                  <a:pt x="478392" y="1409700"/>
                </a:cubicBezTo>
                <a:cubicBezTo>
                  <a:pt x="482132" y="1415683"/>
                  <a:pt x="487665" y="1420466"/>
                  <a:pt x="491092" y="1426634"/>
                </a:cubicBezTo>
                <a:cubicBezTo>
                  <a:pt x="506561" y="1454477"/>
                  <a:pt x="488894" y="1443722"/>
                  <a:pt x="516492" y="1456267"/>
                </a:cubicBezTo>
                <a:cubicBezTo>
                  <a:pt x="526275" y="1460714"/>
                  <a:pt x="536041" y="1465252"/>
                  <a:pt x="546125" y="1468967"/>
                </a:cubicBezTo>
                <a:cubicBezTo>
                  <a:pt x="562874" y="1475138"/>
                  <a:pt x="596925" y="1485900"/>
                  <a:pt x="596925" y="1485900"/>
                </a:cubicBezTo>
                <a:lnTo>
                  <a:pt x="1299659" y="1481667"/>
                </a:lnTo>
                <a:cubicBezTo>
                  <a:pt x="1305477" y="1481599"/>
                  <a:pt x="1312049" y="1481069"/>
                  <a:pt x="1316592" y="1477434"/>
                </a:cubicBezTo>
                <a:cubicBezTo>
                  <a:pt x="1320076" y="1474646"/>
                  <a:pt x="1317921" y="1468122"/>
                  <a:pt x="1320825" y="1464734"/>
                </a:cubicBezTo>
                <a:cubicBezTo>
                  <a:pt x="1326705" y="1457873"/>
                  <a:pt x="1334936" y="1453445"/>
                  <a:pt x="1341992" y="1447800"/>
                </a:cubicBezTo>
                <a:cubicBezTo>
                  <a:pt x="1344814" y="1440745"/>
                  <a:pt x="1349517" y="1434174"/>
                  <a:pt x="1350459" y="1426634"/>
                </a:cubicBezTo>
                <a:cubicBezTo>
                  <a:pt x="1351012" y="1422206"/>
                  <a:pt x="1345143" y="1418263"/>
                  <a:pt x="1346225" y="1413934"/>
                </a:cubicBezTo>
                <a:cubicBezTo>
                  <a:pt x="1350571" y="1396550"/>
                  <a:pt x="1365196" y="1388274"/>
                  <a:pt x="1375859" y="1375834"/>
                </a:cubicBezTo>
                <a:cubicBezTo>
                  <a:pt x="1379170" y="1371971"/>
                  <a:pt x="1381503" y="1367367"/>
                  <a:pt x="1384325" y="1363134"/>
                </a:cubicBezTo>
                <a:cubicBezTo>
                  <a:pt x="1385736" y="1357489"/>
                  <a:pt x="1386267" y="1351548"/>
                  <a:pt x="1388559" y="1346200"/>
                </a:cubicBezTo>
                <a:cubicBezTo>
                  <a:pt x="1390563" y="1341524"/>
                  <a:pt x="1395791" y="1338436"/>
                  <a:pt x="1397025" y="1333500"/>
                </a:cubicBezTo>
                <a:cubicBezTo>
                  <a:pt x="1401526" y="1315494"/>
                  <a:pt x="1402670" y="1296811"/>
                  <a:pt x="1405492" y="1278467"/>
                </a:cubicBezTo>
                <a:cubicBezTo>
                  <a:pt x="1408314" y="1205089"/>
                  <a:pt x="1412794" y="1131757"/>
                  <a:pt x="1413959" y="1058334"/>
                </a:cubicBezTo>
                <a:cubicBezTo>
                  <a:pt x="1414206" y="1042750"/>
                  <a:pt x="1413295" y="1026939"/>
                  <a:pt x="1409725" y="1011767"/>
                </a:cubicBezTo>
                <a:cubicBezTo>
                  <a:pt x="1407557" y="1002553"/>
                  <a:pt x="1401258" y="994834"/>
                  <a:pt x="1397025" y="986367"/>
                </a:cubicBezTo>
                <a:cubicBezTo>
                  <a:pt x="1395614" y="969434"/>
                  <a:pt x="1394668" y="952455"/>
                  <a:pt x="1392792" y="935567"/>
                </a:cubicBezTo>
                <a:cubicBezTo>
                  <a:pt x="1391844" y="927036"/>
                  <a:pt x="1389458" y="918703"/>
                  <a:pt x="1388559" y="910167"/>
                </a:cubicBezTo>
                <a:cubicBezTo>
                  <a:pt x="1381640" y="844440"/>
                  <a:pt x="1393307" y="873101"/>
                  <a:pt x="1375859" y="838200"/>
                </a:cubicBezTo>
                <a:cubicBezTo>
                  <a:pt x="1373684" y="814275"/>
                  <a:pt x="1375848" y="798666"/>
                  <a:pt x="1367392" y="778934"/>
                </a:cubicBezTo>
                <a:cubicBezTo>
                  <a:pt x="1364906" y="773133"/>
                  <a:pt x="1361747" y="767645"/>
                  <a:pt x="1358925" y="762000"/>
                </a:cubicBezTo>
                <a:cubicBezTo>
                  <a:pt x="1361747" y="712611"/>
                  <a:pt x="1357479" y="662300"/>
                  <a:pt x="1367392" y="613834"/>
                </a:cubicBezTo>
                <a:cubicBezTo>
                  <a:pt x="1370616" y="598071"/>
                  <a:pt x="1397025" y="575734"/>
                  <a:pt x="1397025" y="575734"/>
                </a:cubicBezTo>
                <a:cubicBezTo>
                  <a:pt x="1395614" y="510823"/>
                  <a:pt x="1395336" y="445877"/>
                  <a:pt x="1392792" y="381000"/>
                </a:cubicBezTo>
                <a:cubicBezTo>
                  <a:pt x="1392510" y="373810"/>
                  <a:pt x="1388741" y="367027"/>
                  <a:pt x="1388559" y="359834"/>
                </a:cubicBezTo>
                <a:cubicBezTo>
                  <a:pt x="1385916" y="255436"/>
                  <a:pt x="1389887" y="150851"/>
                  <a:pt x="1384325" y="46567"/>
                </a:cubicBezTo>
                <a:cubicBezTo>
                  <a:pt x="1384087" y="42111"/>
                  <a:pt x="1375858" y="43745"/>
                  <a:pt x="1371625" y="42334"/>
                </a:cubicBezTo>
                <a:cubicBezTo>
                  <a:pt x="1365981" y="36689"/>
                  <a:pt x="1359887" y="31461"/>
                  <a:pt x="1354692" y="25400"/>
                </a:cubicBezTo>
                <a:cubicBezTo>
                  <a:pt x="1351381" y="21537"/>
                  <a:pt x="1350874" y="14766"/>
                  <a:pt x="1346225" y="12700"/>
                </a:cubicBezTo>
                <a:cubicBezTo>
                  <a:pt x="1337107" y="8648"/>
                  <a:pt x="1326448" y="10023"/>
                  <a:pt x="1316592" y="8467"/>
                </a:cubicBezTo>
                <a:lnTo>
                  <a:pt x="1265792" y="0"/>
                </a:lnTo>
                <a:lnTo>
                  <a:pt x="347159" y="4234"/>
                </a:lnTo>
                <a:cubicBezTo>
                  <a:pt x="339091" y="4381"/>
                  <a:pt x="335779" y="31887"/>
                  <a:pt x="334459" y="33867"/>
                </a:cubicBezTo>
                <a:cubicBezTo>
                  <a:pt x="331637" y="38100"/>
                  <a:pt x="366914" y="25400"/>
                  <a:pt x="364092" y="25400"/>
                </a:cubicBezTo>
                <a:close/>
              </a:path>
            </a:pathLst>
          </a:custGeom>
          <a:solidFill>
            <a:srgbClr val="F5F3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6929A99-4E31-E910-3BC9-63E1671759C0}"/>
              </a:ext>
            </a:extLst>
          </p:cNvPr>
          <p:cNvSpPr/>
          <p:nvPr/>
        </p:nvSpPr>
        <p:spPr>
          <a:xfrm>
            <a:off x="969433" y="5012826"/>
            <a:ext cx="2025254" cy="1086804"/>
          </a:xfrm>
          <a:custGeom>
            <a:avLst/>
            <a:gdLst>
              <a:gd name="connsiteX0" fmla="*/ 50800 w 2025254"/>
              <a:gd name="connsiteY0" fmla="*/ 117974 h 1086804"/>
              <a:gd name="connsiteX1" fmla="*/ 55034 w 2025254"/>
              <a:gd name="connsiteY1" fmla="*/ 173007 h 1086804"/>
              <a:gd name="connsiteX2" fmla="*/ 59267 w 2025254"/>
              <a:gd name="connsiteY2" fmla="*/ 219574 h 1086804"/>
              <a:gd name="connsiteX3" fmla="*/ 50800 w 2025254"/>
              <a:gd name="connsiteY3" fmla="*/ 316941 h 1086804"/>
              <a:gd name="connsiteX4" fmla="*/ 42334 w 2025254"/>
              <a:gd name="connsiteY4" fmla="*/ 346574 h 1086804"/>
              <a:gd name="connsiteX5" fmla="*/ 38100 w 2025254"/>
              <a:gd name="connsiteY5" fmla="*/ 363507 h 1086804"/>
              <a:gd name="connsiteX6" fmla="*/ 29634 w 2025254"/>
              <a:gd name="connsiteY6" fmla="*/ 414307 h 1086804"/>
              <a:gd name="connsiteX7" fmla="*/ 25400 w 2025254"/>
              <a:gd name="connsiteY7" fmla="*/ 435474 h 1086804"/>
              <a:gd name="connsiteX8" fmla="*/ 0 w 2025254"/>
              <a:gd name="connsiteY8" fmla="*/ 494741 h 1086804"/>
              <a:gd name="connsiteX9" fmla="*/ 12700 w 2025254"/>
              <a:gd name="connsiteY9" fmla="*/ 681007 h 1086804"/>
              <a:gd name="connsiteX10" fmla="*/ 29634 w 2025254"/>
              <a:gd name="connsiteY10" fmla="*/ 808007 h 1086804"/>
              <a:gd name="connsiteX11" fmla="*/ 33867 w 2025254"/>
              <a:gd name="connsiteY11" fmla="*/ 863041 h 1086804"/>
              <a:gd name="connsiteX12" fmla="*/ 38100 w 2025254"/>
              <a:gd name="connsiteY12" fmla="*/ 888441 h 1086804"/>
              <a:gd name="connsiteX13" fmla="*/ 55034 w 2025254"/>
              <a:gd name="connsiteY13" fmla="*/ 1019674 h 1086804"/>
              <a:gd name="connsiteX14" fmla="*/ 67734 w 2025254"/>
              <a:gd name="connsiteY14" fmla="*/ 1057774 h 1086804"/>
              <a:gd name="connsiteX15" fmla="*/ 76200 w 2025254"/>
              <a:gd name="connsiteY15" fmla="*/ 1078941 h 1086804"/>
              <a:gd name="connsiteX16" fmla="*/ 148167 w 2025254"/>
              <a:gd name="connsiteY16" fmla="*/ 1083174 h 1086804"/>
              <a:gd name="connsiteX17" fmla="*/ 833967 w 2025254"/>
              <a:gd name="connsiteY17" fmla="*/ 1078941 h 1086804"/>
              <a:gd name="connsiteX18" fmla="*/ 825500 w 2025254"/>
              <a:gd name="connsiteY18" fmla="*/ 1036607 h 1086804"/>
              <a:gd name="connsiteX19" fmla="*/ 829734 w 2025254"/>
              <a:gd name="connsiteY19" fmla="*/ 985807 h 1086804"/>
              <a:gd name="connsiteX20" fmla="*/ 833967 w 2025254"/>
              <a:gd name="connsiteY20" fmla="*/ 960407 h 1086804"/>
              <a:gd name="connsiteX21" fmla="*/ 876300 w 2025254"/>
              <a:gd name="connsiteY21" fmla="*/ 947707 h 1086804"/>
              <a:gd name="connsiteX22" fmla="*/ 1087967 w 2025254"/>
              <a:gd name="connsiteY22" fmla="*/ 939241 h 1086804"/>
              <a:gd name="connsiteX23" fmla="*/ 1765300 w 2025254"/>
              <a:gd name="connsiteY23" fmla="*/ 926541 h 1086804"/>
              <a:gd name="connsiteX24" fmla="*/ 1769534 w 2025254"/>
              <a:gd name="connsiteY24" fmla="*/ 824941 h 1086804"/>
              <a:gd name="connsiteX25" fmla="*/ 1782234 w 2025254"/>
              <a:gd name="connsiteY25" fmla="*/ 799541 h 1086804"/>
              <a:gd name="connsiteX26" fmla="*/ 1820334 w 2025254"/>
              <a:gd name="connsiteY26" fmla="*/ 803774 h 1086804"/>
              <a:gd name="connsiteX27" fmla="*/ 1875367 w 2025254"/>
              <a:gd name="connsiteY27" fmla="*/ 808007 h 1086804"/>
              <a:gd name="connsiteX28" fmla="*/ 1900767 w 2025254"/>
              <a:gd name="connsiteY28" fmla="*/ 816474 h 1086804"/>
              <a:gd name="connsiteX29" fmla="*/ 2015067 w 2025254"/>
              <a:gd name="connsiteY29" fmla="*/ 812241 h 1086804"/>
              <a:gd name="connsiteX30" fmla="*/ 2006600 w 2025254"/>
              <a:gd name="connsiteY30" fmla="*/ 706407 h 1086804"/>
              <a:gd name="connsiteX31" fmla="*/ 1989667 w 2025254"/>
              <a:gd name="connsiteY31" fmla="*/ 672541 h 1086804"/>
              <a:gd name="connsiteX32" fmla="*/ 1981200 w 2025254"/>
              <a:gd name="connsiteY32" fmla="*/ 634441 h 1086804"/>
              <a:gd name="connsiteX33" fmla="*/ 1972734 w 2025254"/>
              <a:gd name="connsiteY33" fmla="*/ 621741 h 1086804"/>
              <a:gd name="connsiteX34" fmla="*/ 1943100 w 2025254"/>
              <a:gd name="connsiteY34" fmla="*/ 587874 h 1086804"/>
              <a:gd name="connsiteX35" fmla="*/ 1913467 w 2025254"/>
              <a:gd name="connsiteY35" fmla="*/ 562474 h 1086804"/>
              <a:gd name="connsiteX36" fmla="*/ 1849967 w 2025254"/>
              <a:gd name="connsiteY36" fmla="*/ 537074 h 1086804"/>
              <a:gd name="connsiteX37" fmla="*/ 1816100 w 2025254"/>
              <a:gd name="connsiteY37" fmla="*/ 511674 h 1086804"/>
              <a:gd name="connsiteX38" fmla="*/ 1807634 w 2025254"/>
              <a:gd name="connsiteY38" fmla="*/ 414307 h 1086804"/>
              <a:gd name="connsiteX39" fmla="*/ 1799167 w 2025254"/>
              <a:gd name="connsiteY39" fmla="*/ 393141 h 1086804"/>
              <a:gd name="connsiteX40" fmla="*/ 1744134 w 2025254"/>
              <a:gd name="connsiteY40" fmla="*/ 367741 h 1086804"/>
              <a:gd name="connsiteX41" fmla="*/ 1706034 w 2025254"/>
              <a:gd name="connsiteY41" fmla="*/ 355041 h 1086804"/>
              <a:gd name="connsiteX42" fmla="*/ 1697567 w 2025254"/>
              <a:gd name="connsiteY42" fmla="*/ 244974 h 1086804"/>
              <a:gd name="connsiteX43" fmla="*/ 1625600 w 2025254"/>
              <a:gd name="connsiteY43" fmla="*/ 223807 h 1086804"/>
              <a:gd name="connsiteX44" fmla="*/ 1452034 w 2025254"/>
              <a:gd name="connsiteY44" fmla="*/ 211107 h 1086804"/>
              <a:gd name="connsiteX45" fmla="*/ 1439334 w 2025254"/>
              <a:gd name="connsiteY45" fmla="*/ 189941 h 1086804"/>
              <a:gd name="connsiteX46" fmla="*/ 1430867 w 2025254"/>
              <a:gd name="connsiteY46" fmla="*/ 156074 h 1086804"/>
              <a:gd name="connsiteX47" fmla="*/ 1397000 w 2025254"/>
              <a:gd name="connsiteY47" fmla="*/ 126441 h 1086804"/>
              <a:gd name="connsiteX48" fmla="*/ 1358900 w 2025254"/>
              <a:gd name="connsiteY48" fmla="*/ 96807 h 1086804"/>
              <a:gd name="connsiteX49" fmla="*/ 1346200 w 2025254"/>
              <a:gd name="connsiteY49" fmla="*/ 79874 h 1086804"/>
              <a:gd name="connsiteX50" fmla="*/ 1320800 w 2025254"/>
              <a:gd name="connsiteY50" fmla="*/ 71407 h 1086804"/>
              <a:gd name="connsiteX51" fmla="*/ 1295400 w 2025254"/>
              <a:gd name="connsiteY51" fmla="*/ 58707 h 1086804"/>
              <a:gd name="connsiteX52" fmla="*/ 1282700 w 2025254"/>
              <a:gd name="connsiteY52" fmla="*/ 54474 h 1086804"/>
              <a:gd name="connsiteX53" fmla="*/ 1253067 w 2025254"/>
              <a:gd name="connsiteY53" fmla="*/ 46007 h 1086804"/>
              <a:gd name="connsiteX54" fmla="*/ 1071034 w 2025254"/>
              <a:gd name="connsiteY54" fmla="*/ 37541 h 1086804"/>
              <a:gd name="connsiteX55" fmla="*/ 1041400 w 2025254"/>
              <a:gd name="connsiteY55" fmla="*/ 33307 h 1086804"/>
              <a:gd name="connsiteX56" fmla="*/ 999067 w 2025254"/>
              <a:gd name="connsiteY56" fmla="*/ 29074 h 1086804"/>
              <a:gd name="connsiteX57" fmla="*/ 944034 w 2025254"/>
              <a:gd name="connsiteY57" fmla="*/ 16374 h 1086804"/>
              <a:gd name="connsiteX58" fmla="*/ 787400 w 2025254"/>
              <a:gd name="connsiteY58" fmla="*/ 12141 h 1086804"/>
              <a:gd name="connsiteX59" fmla="*/ 254000 w 2025254"/>
              <a:gd name="connsiteY59" fmla="*/ 12141 h 1086804"/>
              <a:gd name="connsiteX60" fmla="*/ 169334 w 2025254"/>
              <a:gd name="connsiteY60" fmla="*/ 33307 h 1086804"/>
              <a:gd name="connsiteX61" fmla="*/ 131234 w 2025254"/>
              <a:gd name="connsiteY61" fmla="*/ 50241 h 1086804"/>
              <a:gd name="connsiteX62" fmla="*/ 114300 w 2025254"/>
              <a:gd name="connsiteY62" fmla="*/ 54474 h 1086804"/>
              <a:gd name="connsiteX63" fmla="*/ 93134 w 2025254"/>
              <a:gd name="connsiteY63" fmla="*/ 62941 h 1086804"/>
              <a:gd name="connsiteX64" fmla="*/ 46567 w 2025254"/>
              <a:gd name="connsiteY64" fmla="*/ 75641 h 1086804"/>
              <a:gd name="connsiteX65" fmla="*/ 33867 w 2025254"/>
              <a:gd name="connsiteY65" fmla="*/ 96807 h 1086804"/>
              <a:gd name="connsiteX66" fmla="*/ 42334 w 2025254"/>
              <a:gd name="connsiteY66" fmla="*/ 122207 h 1086804"/>
              <a:gd name="connsiteX67" fmla="*/ 50800 w 2025254"/>
              <a:gd name="connsiteY67" fmla="*/ 117974 h 108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025254" h="1086804">
                <a:moveTo>
                  <a:pt x="50800" y="117974"/>
                </a:moveTo>
                <a:cubicBezTo>
                  <a:pt x="52211" y="136318"/>
                  <a:pt x="53506" y="154672"/>
                  <a:pt x="55034" y="173007"/>
                </a:cubicBezTo>
                <a:cubicBezTo>
                  <a:pt x="56328" y="188539"/>
                  <a:pt x="59725" y="203994"/>
                  <a:pt x="59267" y="219574"/>
                </a:cubicBezTo>
                <a:cubicBezTo>
                  <a:pt x="58309" y="252138"/>
                  <a:pt x="54398" y="284562"/>
                  <a:pt x="50800" y="316941"/>
                </a:cubicBezTo>
                <a:cubicBezTo>
                  <a:pt x="49597" y="327766"/>
                  <a:pt x="45253" y="336360"/>
                  <a:pt x="42334" y="346574"/>
                </a:cubicBezTo>
                <a:cubicBezTo>
                  <a:pt x="40736" y="352168"/>
                  <a:pt x="39362" y="357827"/>
                  <a:pt x="38100" y="363507"/>
                </a:cubicBezTo>
                <a:cubicBezTo>
                  <a:pt x="31450" y="393430"/>
                  <a:pt x="35523" y="378977"/>
                  <a:pt x="29634" y="414307"/>
                </a:cubicBezTo>
                <a:cubicBezTo>
                  <a:pt x="28451" y="421405"/>
                  <a:pt x="28168" y="428832"/>
                  <a:pt x="25400" y="435474"/>
                </a:cubicBezTo>
                <a:cubicBezTo>
                  <a:pt x="-9647" y="519585"/>
                  <a:pt x="23347" y="413028"/>
                  <a:pt x="0" y="494741"/>
                </a:cubicBezTo>
                <a:cubicBezTo>
                  <a:pt x="4233" y="556830"/>
                  <a:pt x="7616" y="618982"/>
                  <a:pt x="12700" y="681007"/>
                </a:cubicBezTo>
                <a:cubicBezTo>
                  <a:pt x="16432" y="726534"/>
                  <a:pt x="22799" y="763581"/>
                  <a:pt x="29634" y="808007"/>
                </a:cubicBezTo>
                <a:cubicBezTo>
                  <a:pt x="31045" y="826352"/>
                  <a:pt x="31941" y="844743"/>
                  <a:pt x="33867" y="863041"/>
                </a:cubicBezTo>
                <a:cubicBezTo>
                  <a:pt x="34765" y="871577"/>
                  <a:pt x="37246" y="879900"/>
                  <a:pt x="38100" y="888441"/>
                </a:cubicBezTo>
                <a:cubicBezTo>
                  <a:pt x="55436" y="1061800"/>
                  <a:pt x="34807" y="938767"/>
                  <a:pt x="55034" y="1019674"/>
                </a:cubicBezTo>
                <a:cubicBezTo>
                  <a:pt x="65537" y="1061685"/>
                  <a:pt x="51636" y="1021552"/>
                  <a:pt x="67734" y="1057774"/>
                </a:cubicBezTo>
                <a:cubicBezTo>
                  <a:pt x="70820" y="1064718"/>
                  <a:pt x="68954" y="1076653"/>
                  <a:pt x="76200" y="1078941"/>
                </a:cubicBezTo>
                <a:cubicBezTo>
                  <a:pt x="99115" y="1086177"/>
                  <a:pt x="124178" y="1081763"/>
                  <a:pt x="148167" y="1083174"/>
                </a:cubicBezTo>
                <a:cubicBezTo>
                  <a:pt x="376767" y="1081763"/>
                  <a:pt x="605901" y="1094621"/>
                  <a:pt x="833967" y="1078941"/>
                </a:cubicBezTo>
                <a:cubicBezTo>
                  <a:pt x="848324" y="1077954"/>
                  <a:pt x="825500" y="1036607"/>
                  <a:pt x="825500" y="1036607"/>
                </a:cubicBezTo>
                <a:cubicBezTo>
                  <a:pt x="826911" y="1019674"/>
                  <a:pt x="827857" y="1002695"/>
                  <a:pt x="829734" y="985807"/>
                </a:cubicBezTo>
                <a:cubicBezTo>
                  <a:pt x="830682" y="977276"/>
                  <a:pt x="827324" y="965842"/>
                  <a:pt x="833967" y="960407"/>
                </a:cubicBezTo>
                <a:cubicBezTo>
                  <a:pt x="845369" y="951078"/>
                  <a:pt x="861619" y="948930"/>
                  <a:pt x="876300" y="947707"/>
                </a:cubicBezTo>
                <a:cubicBezTo>
                  <a:pt x="946668" y="941843"/>
                  <a:pt x="1017411" y="942063"/>
                  <a:pt x="1087967" y="939241"/>
                </a:cubicBezTo>
                <a:cubicBezTo>
                  <a:pt x="1310366" y="828035"/>
                  <a:pt x="799611" y="1080312"/>
                  <a:pt x="1765300" y="926541"/>
                </a:cubicBezTo>
                <a:cubicBezTo>
                  <a:pt x="1798774" y="921211"/>
                  <a:pt x="1765054" y="858540"/>
                  <a:pt x="1769534" y="824941"/>
                </a:cubicBezTo>
                <a:cubicBezTo>
                  <a:pt x="1770785" y="815558"/>
                  <a:pt x="1778001" y="808008"/>
                  <a:pt x="1782234" y="799541"/>
                </a:cubicBezTo>
                <a:cubicBezTo>
                  <a:pt x="1794934" y="800952"/>
                  <a:pt x="1807608" y="802617"/>
                  <a:pt x="1820334" y="803774"/>
                </a:cubicBezTo>
                <a:cubicBezTo>
                  <a:pt x="1838657" y="805440"/>
                  <a:pt x="1857194" y="805138"/>
                  <a:pt x="1875367" y="808007"/>
                </a:cubicBezTo>
                <a:cubicBezTo>
                  <a:pt x="1884182" y="809399"/>
                  <a:pt x="1892300" y="813652"/>
                  <a:pt x="1900767" y="816474"/>
                </a:cubicBezTo>
                <a:cubicBezTo>
                  <a:pt x="1938867" y="815063"/>
                  <a:pt x="1988642" y="839724"/>
                  <a:pt x="2015067" y="812241"/>
                </a:cubicBezTo>
                <a:cubicBezTo>
                  <a:pt x="2039597" y="786730"/>
                  <a:pt x="2012931" y="741227"/>
                  <a:pt x="2006600" y="706407"/>
                </a:cubicBezTo>
                <a:cubicBezTo>
                  <a:pt x="2004342" y="693989"/>
                  <a:pt x="1989667" y="672541"/>
                  <a:pt x="1989667" y="672541"/>
                </a:cubicBezTo>
                <a:cubicBezTo>
                  <a:pt x="1986845" y="659841"/>
                  <a:pt x="1985314" y="646783"/>
                  <a:pt x="1981200" y="634441"/>
                </a:cubicBezTo>
                <a:cubicBezTo>
                  <a:pt x="1979591" y="629614"/>
                  <a:pt x="1975956" y="625679"/>
                  <a:pt x="1972734" y="621741"/>
                </a:cubicBezTo>
                <a:cubicBezTo>
                  <a:pt x="1963235" y="610131"/>
                  <a:pt x="1953707" y="598481"/>
                  <a:pt x="1943100" y="587874"/>
                </a:cubicBezTo>
                <a:cubicBezTo>
                  <a:pt x="1933901" y="578675"/>
                  <a:pt x="1924410" y="569509"/>
                  <a:pt x="1913467" y="562474"/>
                </a:cubicBezTo>
                <a:cubicBezTo>
                  <a:pt x="1905323" y="557239"/>
                  <a:pt x="1857355" y="539844"/>
                  <a:pt x="1849967" y="537074"/>
                </a:cubicBezTo>
                <a:cubicBezTo>
                  <a:pt x="1838678" y="528607"/>
                  <a:pt x="1817322" y="525732"/>
                  <a:pt x="1816100" y="511674"/>
                </a:cubicBezTo>
                <a:cubicBezTo>
                  <a:pt x="1813278" y="479218"/>
                  <a:pt x="1812241" y="446558"/>
                  <a:pt x="1807634" y="414307"/>
                </a:cubicBezTo>
                <a:cubicBezTo>
                  <a:pt x="1806559" y="406784"/>
                  <a:pt x="1804540" y="398514"/>
                  <a:pt x="1799167" y="393141"/>
                </a:cubicBezTo>
                <a:cubicBezTo>
                  <a:pt x="1795059" y="389033"/>
                  <a:pt x="1747383" y="368959"/>
                  <a:pt x="1744134" y="367741"/>
                </a:cubicBezTo>
                <a:cubicBezTo>
                  <a:pt x="1731599" y="363040"/>
                  <a:pt x="1706034" y="355041"/>
                  <a:pt x="1706034" y="355041"/>
                </a:cubicBezTo>
                <a:cubicBezTo>
                  <a:pt x="1703212" y="318352"/>
                  <a:pt x="1713128" y="278319"/>
                  <a:pt x="1697567" y="244974"/>
                </a:cubicBezTo>
                <a:cubicBezTo>
                  <a:pt x="1695937" y="241481"/>
                  <a:pt x="1641696" y="225207"/>
                  <a:pt x="1625600" y="223807"/>
                </a:cubicBezTo>
                <a:cubicBezTo>
                  <a:pt x="1567808" y="218781"/>
                  <a:pt x="1509889" y="215340"/>
                  <a:pt x="1452034" y="211107"/>
                </a:cubicBezTo>
                <a:cubicBezTo>
                  <a:pt x="1447801" y="204052"/>
                  <a:pt x="1442288" y="197620"/>
                  <a:pt x="1439334" y="189941"/>
                </a:cubicBezTo>
                <a:cubicBezTo>
                  <a:pt x="1435157" y="179080"/>
                  <a:pt x="1440176" y="163056"/>
                  <a:pt x="1430867" y="156074"/>
                </a:cubicBezTo>
                <a:cubicBezTo>
                  <a:pt x="1376550" y="115335"/>
                  <a:pt x="1453995" y="174667"/>
                  <a:pt x="1397000" y="126441"/>
                </a:cubicBezTo>
                <a:cubicBezTo>
                  <a:pt x="1384718" y="116048"/>
                  <a:pt x="1368554" y="109678"/>
                  <a:pt x="1358900" y="96807"/>
                </a:cubicBezTo>
                <a:cubicBezTo>
                  <a:pt x="1354667" y="91163"/>
                  <a:pt x="1352071" y="83788"/>
                  <a:pt x="1346200" y="79874"/>
                </a:cubicBezTo>
                <a:cubicBezTo>
                  <a:pt x="1338774" y="74923"/>
                  <a:pt x="1329038" y="74840"/>
                  <a:pt x="1320800" y="71407"/>
                </a:cubicBezTo>
                <a:cubicBezTo>
                  <a:pt x="1312062" y="67766"/>
                  <a:pt x="1304050" y="62551"/>
                  <a:pt x="1295400" y="58707"/>
                </a:cubicBezTo>
                <a:cubicBezTo>
                  <a:pt x="1291322" y="56895"/>
                  <a:pt x="1286974" y="55756"/>
                  <a:pt x="1282700" y="54474"/>
                </a:cubicBezTo>
                <a:cubicBezTo>
                  <a:pt x="1272860" y="51522"/>
                  <a:pt x="1263184" y="47792"/>
                  <a:pt x="1253067" y="46007"/>
                </a:cubicBezTo>
                <a:cubicBezTo>
                  <a:pt x="1210781" y="38545"/>
                  <a:pt x="1072465" y="37584"/>
                  <a:pt x="1071034" y="37541"/>
                </a:cubicBezTo>
                <a:cubicBezTo>
                  <a:pt x="1061156" y="36130"/>
                  <a:pt x="1051310" y="34473"/>
                  <a:pt x="1041400" y="33307"/>
                </a:cubicBezTo>
                <a:cubicBezTo>
                  <a:pt x="1027316" y="31650"/>
                  <a:pt x="1012973" y="31855"/>
                  <a:pt x="999067" y="29074"/>
                </a:cubicBezTo>
                <a:cubicBezTo>
                  <a:pt x="940863" y="17433"/>
                  <a:pt x="1025074" y="19976"/>
                  <a:pt x="944034" y="16374"/>
                </a:cubicBezTo>
                <a:cubicBezTo>
                  <a:pt x="891855" y="14055"/>
                  <a:pt x="839611" y="13552"/>
                  <a:pt x="787400" y="12141"/>
                </a:cubicBezTo>
                <a:cubicBezTo>
                  <a:pt x="553936" y="-5819"/>
                  <a:pt x="647669" y="-2174"/>
                  <a:pt x="254000" y="12141"/>
                </a:cubicBezTo>
                <a:cubicBezTo>
                  <a:pt x="236494" y="12778"/>
                  <a:pt x="185245" y="27445"/>
                  <a:pt x="169334" y="33307"/>
                </a:cubicBezTo>
                <a:cubicBezTo>
                  <a:pt x="156293" y="38112"/>
                  <a:pt x="144206" y="45252"/>
                  <a:pt x="131234" y="50241"/>
                </a:cubicBezTo>
                <a:cubicBezTo>
                  <a:pt x="125803" y="52330"/>
                  <a:pt x="119820" y="52634"/>
                  <a:pt x="114300" y="54474"/>
                </a:cubicBezTo>
                <a:cubicBezTo>
                  <a:pt x="107091" y="56877"/>
                  <a:pt x="100412" y="60757"/>
                  <a:pt x="93134" y="62941"/>
                </a:cubicBezTo>
                <a:cubicBezTo>
                  <a:pt x="-26530" y="98840"/>
                  <a:pt x="190108" y="27792"/>
                  <a:pt x="46567" y="75641"/>
                </a:cubicBezTo>
                <a:cubicBezTo>
                  <a:pt x="42334" y="82696"/>
                  <a:pt x="34612" y="88613"/>
                  <a:pt x="33867" y="96807"/>
                </a:cubicBezTo>
                <a:cubicBezTo>
                  <a:pt x="33059" y="105695"/>
                  <a:pt x="39512" y="113740"/>
                  <a:pt x="42334" y="122207"/>
                </a:cubicBezTo>
                <a:lnTo>
                  <a:pt x="50800" y="117974"/>
                </a:lnTo>
                <a:close/>
              </a:path>
            </a:pathLst>
          </a:custGeom>
          <a:solidFill>
            <a:srgbClr val="EEED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67A2DC6-44DA-7D3B-A32B-32E6F1559BCA}"/>
              </a:ext>
            </a:extLst>
          </p:cNvPr>
          <p:cNvSpPr/>
          <p:nvPr/>
        </p:nvSpPr>
        <p:spPr>
          <a:xfrm>
            <a:off x="3609660" y="5095875"/>
            <a:ext cx="1902420" cy="1060626"/>
          </a:xfrm>
          <a:custGeom>
            <a:avLst/>
            <a:gdLst>
              <a:gd name="connsiteX0" fmla="*/ 35240 w 1902420"/>
              <a:gd name="connsiteY0" fmla="*/ 222250 h 1060626"/>
              <a:gd name="connsiteX1" fmla="*/ 22540 w 1902420"/>
              <a:gd name="connsiteY1" fmla="*/ 206375 h 1060626"/>
              <a:gd name="connsiteX2" fmla="*/ 38415 w 1902420"/>
              <a:gd name="connsiteY2" fmla="*/ 139700 h 1060626"/>
              <a:gd name="connsiteX3" fmla="*/ 66990 w 1902420"/>
              <a:gd name="connsiteY3" fmla="*/ 136525 h 1060626"/>
              <a:gd name="connsiteX4" fmla="*/ 155890 w 1902420"/>
              <a:gd name="connsiteY4" fmla="*/ 123825 h 1060626"/>
              <a:gd name="connsiteX5" fmla="*/ 486090 w 1902420"/>
              <a:gd name="connsiteY5" fmla="*/ 114300 h 1060626"/>
              <a:gd name="connsiteX6" fmla="*/ 517840 w 1902420"/>
              <a:gd name="connsiteY6" fmla="*/ 98425 h 1060626"/>
              <a:gd name="connsiteX7" fmla="*/ 533715 w 1902420"/>
              <a:gd name="connsiteY7" fmla="*/ 66675 h 1060626"/>
              <a:gd name="connsiteX8" fmla="*/ 540065 w 1902420"/>
              <a:gd name="connsiteY8" fmla="*/ 44450 h 1060626"/>
              <a:gd name="connsiteX9" fmla="*/ 552765 w 1902420"/>
              <a:gd name="connsiteY9" fmla="*/ 31750 h 1060626"/>
              <a:gd name="connsiteX10" fmla="*/ 603565 w 1902420"/>
              <a:gd name="connsiteY10" fmla="*/ 15875 h 1060626"/>
              <a:gd name="connsiteX11" fmla="*/ 911540 w 1902420"/>
              <a:gd name="connsiteY11" fmla="*/ 0 h 1060626"/>
              <a:gd name="connsiteX12" fmla="*/ 1549715 w 1902420"/>
              <a:gd name="connsiteY12" fmla="*/ 6350 h 1060626"/>
              <a:gd name="connsiteX13" fmla="*/ 1578290 w 1902420"/>
              <a:gd name="connsiteY13" fmla="*/ 9525 h 1060626"/>
              <a:gd name="connsiteX14" fmla="*/ 1641790 w 1902420"/>
              <a:gd name="connsiteY14" fmla="*/ 12700 h 1060626"/>
              <a:gd name="connsiteX15" fmla="*/ 1835465 w 1902420"/>
              <a:gd name="connsiteY15" fmla="*/ 28575 h 1060626"/>
              <a:gd name="connsiteX16" fmla="*/ 1860865 w 1902420"/>
              <a:gd name="connsiteY16" fmla="*/ 34925 h 1060626"/>
              <a:gd name="connsiteX17" fmla="*/ 1873565 w 1902420"/>
              <a:gd name="connsiteY17" fmla="*/ 47625 h 1060626"/>
              <a:gd name="connsiteX18" fmla="*/ 1886265 w 1902420"/>
              <a:gd name="connsiteY18" fmla="*/ 88900 h 1060626"/>
              <a:gd name="connsiteX19" fmla="*/ 1889440 w 1902420"/>
              <a:gd name="connsiteY19" fmla="*/ 327025 h 1060626"/>
              <a:gd name="connsiteX20" fmla="*/ 1902140 w 1902420"/>
              <a:gd name="connsiteY20" fmla="*/ 460375 h 1060626"/>
              <a:gd name="connsiteX21" fmla="*/ 1889440 w 1902420"/>
              <a:gd name="connsiteY21" fmla="*/ 714375 h 1060626"/>
              <a:gd name="connsiteX22" fmla="*/ 1886265 w 1902420"/>
              <a:gd name="connsiteY22" fmla="*/ 793750 h 1060626"/>
              <a:gd name="connsiteX23" fmla="*/ 1883090 w 1902420"/>
              <a:gd name="connsiteY23" fmla="*/ 930275 h 1060626"/>
              <a:gd name="connsiteX24" fmla="*/ 1873565 w 1902420"/>
              <a:gd name="connsiteY24" fmla="*/ 987425 h 1060626"/>
              <a:gd name="connsiteX25" fmla="*/ 1867215 w 1902420"/>
              <a:gd name="connsiteY25" fmla="*/ 996950 h 1060626"/>
              <a:gd name="connsiteX26" fmla="*/ 1848165 w 1902420"/>
              <a:gd name="connsiteY26" fmla="*/ 1003300 h 1060626"/>
              <a:gd name="connsiteX27" fmla="*/ 1797365 w 1902420"/>
              <a:gd name="connsiteY27" fmla="*/ 1012825 h 1060626"/>
              <a:gd name="connsiteX28" fmla="*/ 1778315 w 1902420"/>
              <a:gd name="connsiteY28" fmla="*/ 1016000 h 1060626"/>
              <a:gd name="connsiteX29" fmla="*/ 1705290 w 1902420"/>
              <a:gd name="connsiteY29" fmla="*/ 1019175 h 1060626"/>
              <a:gd name="connsiteX30" fmla="*/ 1629090 w 1902420"/>
              <a:gd name="connsiteY30" fmla="*/ 1028700 h 1060626"/>
              <a:gd name="connsiteX31" fmla="*/ 1457640 w 1902420"/>
              <a:gd name="connsiteY31" fmla="*/ 1038225 h 1060626"/>
              <a:gd name="connsiteX32" fmla="*/ 1390965 w 1902420"/>
              <a:gd name="connsiteY32" fmla="*/ 1047750 h 1060626"/>
              <a:gd name="connsiteX33" fmla="*/ 473390 w 1902420"/>
              <a:gd name="connsiteY33" fmla="*/ 1041400 h 1060626"/>
              <a:gd name="connsiteX34" fmla="*/ 394015 w 1902420"/>
              <a:gd name="connsiteY34" fmla="*/ 1019175 h 1060626"/>
              <a:gd name="connsiteX35" fmla="*/ 343215 w 1902420"/>
              <a:gd name="connsiteY35" fmla="*/ 1000125 h 1060626"/>
              <a:gd name="connsiteX36" fmla="*/ 324165 w 1902420"/>
              <a:gd name="connsiteY36" fmla="*/ 993775 h 1060626"/>
              <a:gd name="connsiteX37" fmla="*/ 305115 w 1902420"/>
              <a:gd name="connsiteY37" fmla="*/ 968375 h 1060626"/>
              <a:gd name="connsiteX38" fmla="*/ 298765 w 1902420"/>
              <a:gd name="connsiteY38" fmla="*/ 914400 h 1060626"/>
              <a:gd name="connsiteX39" fmla="*/ 267015 w 1902420"/>
              <a:gd name="connsiteY39" fmla="*/ 850900 h 1060626"/>
              <a:gd name="connsiteX40" fmla="*/ 257490 w 1902420"/>
              <a:gd name="connsiteY40" fmla="*/ 825500 h 1060626"/>
              <a:gd name="connsiteX41" fmla="*/ 200340 w 1902420"/>
              <a:gd name="connsiteY41" fmla="*/ 790575 h 1060626"/>
              <a:gd name="connsiteX42" fmla="*/ 143190 w 1902420"/>
              <a:gd name="connsiteY42" fmla="*/ 758825 h 1060626"/>
              <a:gd name="connsiteX43" fmla="*/ 57465 w 1902420"/>
              <a:gd name="connsiteY43" fmla="*/ 720725 h 1060626"/>
              <a:gd name="connsiteX44" fmla="*/ 25715 w 1902420"/>
              <a:gd name="connsiteY44" fmla="*/ 692150 h 1060626"/>
              <a:gd name="connsiteX45" fmla="*/ 9840 w 1902420"/>
              <a:gd name="connsiteY45" fmla="*/ 669925 h 1060626"/>
              <a:gd name="connsiteX46" fmla="*/ 6665 w 1902420"/>
              <a:gd name="connsiteY46" fmla="*/ 657225 h 1060626"/>
              <a:gd name="connsiteX47" fmla="*/ 315 w 1902420"/>
              <a:gd name="connsiteY47" fmla="*/ 641350 h 1060626"/>
              <a:gd name="connsiteX48" fmla="*/ 16190 w 1902420"/>
              <a:gd name="connsiteY48" fmla="*/ 450850 h 1060626"/>
              <a:gd name="connsiteX49" fmla="*/ 19365 w 1902420"/>
              <a:gd name="connsiteY49" fmla="*/ 304800 h 1060626"/>
              <a:gd name="connsiteX50" fmla="*/ 32065 w 1902420"/>
              <a:gd name="connsiteY50" fmla="*/ 244475 h 1060626"/>
              <a:gd name="connsiteX51" fmla="*/ 35240 w 1902420"/>
              <a:gd name="connsiteY51" fmla="*/ 196850 h 1060626"/>
              <a:gd name="connsiteX52" fmla="*/ 38415 w 1902420"/>
              <a:gd name="connsiteY52" fmla="*/ 168275 h 10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902420" h="1060626">
                <a:moveTo>
                  <a:pt x="35240" y="222250"/>
                </a:moveTo>
                <a:cubicBezTo>
                  <a:pt x="31007" y="216958"/>
                  <a:pt x="25209" y="212604"/>
                  <a:pt x="22540" y="206375"/>
                </a:cubicBezTo>
                <a:cubicBezTo>
                  <a:pt x="11594" y="180833"/>
                  <a:pt x="13394" y="160030"/>
                  <a:pt x="38415" y="139700"/>
                </a:cubicBezTo>
                <a:cubicBezTo>
                  <a:pt x="45853" y="133657"/>
                  <a:pt x="57524" y="138020"/>
                  <a:pt x="66990" y="136525"/>
                </a:cubicBezTo>
                <a:cubicBezTo>
                  <a:pt x="163026" y="121361"/>
                  <a:pt x="7226" y="140343"/>
                  <a:pt x="155890" y="123825"/>
                </a:cubicBezTo>
                <a:cubicBezTo>
                  <a:pt x="274391" y="94200"/>
                  <a:pt x="88864" y="139578"/>
                  <a:pt x="486090" y="114300"/>
                </a:cubicBezTo>
                <a:cubicBezTo>
                  <a:pt x="497899" y="113549"/>
                  <a:pt x="517840" y="98425"/>
                  <a:pt x="517840" y="98425"/>
                </a:cubicBezTo>
                <a:cubicBezTo>
                  <a:pt x="523132" y="87842"/>
                  <a:pt x="530464" y="78052"/>
                  <a:pt x="533715" y="66675"/>
                </a:cubicBezTo>
                <a:cubicBezTo>
                  <a:pt x="535832" y="59267"/>
                  <a:pt x="536376" y="51214"/>
                  <a:pt x="540065" y="44450"/>
                </a:cubicBezTo>
                <a:cubicBezTo>
                  <a:pt x="542932" y="39194"/>
                  <a:pt x="548532" y="35983"/>
                  <a:pt x="552765" y="31750"/>
                </a:cubicBezTo>
                <a:cubicBezTo>
                  <a:pt x="559744" y="3833"/>
                  <a:pt x="551785" y="18544"/>
                  <a:pt x="603565" y="15875"/>
                </a:cubicBezTo>
                <a:cubicBezTo>
                  <a:pt x="930338" y="-969"/>
                  <a:pt x="767968" y="9571"/>
                  <a:pt x="911540" y="0"/>
                </a:cubicBezTo>
                <a:lnTo>
                  <a:pt x="1549715" y="6350"/>
                </a:lnTo>
                <a:cubicBezTo>
                  <a:pt x="1559298" y="6487"/>
                  <a:pt x="1568729" y="8866"/>
                  <a:pt x="1578290" y="9525"/>
                </a:cubicBezTo>
                <a:cubicBezTo>
                  <a:pt x="1599433" y="10983"/>
                  <a:pt x="1620642" y="11313"/>
                  <a:pt x="1641790" y="12700"/>
                </a:cubicBezTo>
                <a:cubicBezTo>
                  <a:pt x="1706604" y="16950"/>
                  <a:pt x="1771007" y="21413"/>
                  <a:pt x="1835465" y="28575"/>
                </a:cubicBezTo>
                <a:cubicBezTo>
                  <a:pt x="1843932" y="30692"/>
                  <a:pt x="1853059" y="31022"/>
                  <a:pt x="1860865" y="34925"/>
                </a:cubicBezTo>
                <a:cubicBezTo>
                  <a:pt x="1866220" y="37602"/>
                  <a:pt x="1870244" y="42644"/>
                  <a:pt x="1873565" y="47625"/>
                </a:cubicBezTo>
                <a:cubicBezTo>
                  <a:pt x="1879320" y="56257"/>
                  <a:pt x="1884407" y="81470"/>
                  <a:pt x="1886265" y="88900"/>
                </a:cubicBezTo>
                <a:cubicBezTo>
                  <a:pt x="1887323" y="168275"/>
                  <a:pt x="1886051" y="247715"/>
                  <a:pt x="1889440" y="327025"/>
                </a:cubicBezTo>
                <a:cubicBezTo>
                  <a:pt x="1891346" y="371635"/>
                  <a:pt x="1901190" y="415734"/>
                  <a:pt x="1902140" y="460375"/>
                </a:cubicBezTo>
                <a:cubicBezTo>
                  <a:pt x="1904185" y="556506"/>
                  <a:pt x="1894569" y="623759"/>
                  <a:pt x="1889440" y="714375"/>
                </a:cubicBezTo>
                <a:cubicBezTo>
                  <a:pt x="1887944" y="740812"/>
                  <a:pt x="1887043" y="767282"/>
                  <a:pt x="1886265" y="793750"/>
                </a:cubicBezTo>
                <a:cubicBezTo>
                  <a:pt x="1884927" y="839251"/>
                  <a:pt x="1884744" y="884784"/>
                  <a:pt x="1883090" y="930275"/>
                </a:cubicBezTo>
                <a:cubicBezTo>
                  <a:pt x="1882236" y="953749"/>
                  <a:pt x="1882434" y="967470"/>
                  <a:pt x="1873565" y="987425"/>
                </a:cubicBezTo>
                <a:cubicBezTo>
                  <a:pt x="1872015" y="990912"/>
                  <a:pt x="1870451" y="994928"/>
                  <a:pt x="1867215" y="996950"/>
                </a:cubicBezTo>
                <a:cubicBezTo>
                  <a:pt x="1861539" y="1000498"/>
                  <a:pt x="1854744" y="1002066"/>
                  <a:pt x="1848165" y="1003300"/>
                </a:cubicBezTo>
                <a:lnTo>
                  <a:pt x="1797365" y="1012825"/>
                </a:lnTo>
                <a:cubicBezTo>
                  <a:pt x="1791031" y="1013977"/>
                  <a:pt x="1784737" y="1015557"/>
                  <a:pt x="1778315" y="1016000"/>
                </a:cubicBezTo>
                <a:cubicBezTo>
                  <a:pt x="1754008" y="1017676"/>
                  <a:pt x="1729615" y="1017785"/>
                  <a:pt x="1705290" y="1019175"/>
                </a:cubicBezTo>
                <a:cubicBezTo>
                  <a:pt x="1565007" y="1027191"/>
                  <a:pt x="1770032" y="1016444"/>
                  <a:pt x="1629090" y="1028700"/>
                </a:cubicBezTo>
                <a:cubicBezTo>
                  <a:pt x="1598265" y="1031380"/>
                  <a:pt x="1499355" y="1036139"/>
                  <a:pt x="1457640" y="1038225"/>
                </a:cubicBezTo>
                <a:cubicBezTo>
                  <a:pt x="1435415" y="1041400"/>
                  <a:pt x="1413415" y="1047601"/>
                  <a:pt x="1390965" y="1047750"/>
                </a:cubicBezTo>
                <a:cubicBezTo>
                  <a:pt x="1085106" y="1049776"/>
                  <a:pt x="776894" y="1079338"/>
                  <a:pt x="473390" y="1041400"/>
                </a:cubicBezTo>
                <a:cubicBezTo>
                  <a:pt x="405146" y="1012965"/>
                  <a:pt x="466386" y="1034908"/>
                  <a:pt x="394015" y="1019175"/>
                </a:cubicBezTo>
                <a:cubicBezTo>
                  <a:pt x="352615" y="1010175"/>
                  <a:pt x="373979" y="1012943"/>
                  <a:pt x="343215" y="1000125"/>
                </a:cubicBezTo>
                <a:cubicBezTo>
                  <a:pt x="337036" y="997551"/>
                  <a:pt x="330515" y="995892"/>
                  <a:pt x="324165" y="993775"/>
                </a:cubicBezTo>
                <a:cubicBezTo>
                  <a:pt x="315607" y="985217"/>
                  <a:pt x="309624" y="980774"/>
                  <a:pt x="305115" y="968375"/>
                </a:cubicBezTo>
                <a:cubicBezTo>
                  <a:pt x="301958" y="959693"/>
                  <a:pt x="299001" y="915972"/>
                  <a:pt x="298765" y="914400"/>
                </a:cubicBezTo>
                <a:cubicBezTo>
                  <a:pt x="291942" y="868914"/>
                  <a:pt x="294245" y="897933"/>
                  <a:pt x="267015" y="850900"/>
                </a:cubicBezTo>
                <a:cubicBezTo>
                  <a:pt x="262484" y="843074"/>
                  <a:pt x="263412" y="832333"/>
                  <a:pt x="257490" y="825500"/>
                </a:cubicBezTo>
                <a:cubicBezTo>
                  <a:pt x="242974" y="808751"/>
                  <a:pt x="218984" y="801062"/>
                  <a:pt x="200340" y="790575"/>
                </a:cubicBezTo>
                <a:cubicBezTo>
                  <a:pt x="165477" y="770965"/>
                  <a:pt x="183193" y="776160"/>
                  <a:pt x="143190" y="758825"/>
                </a:cubicBezTo>
                <a:cubicBezTo>
                  <a:pt x="130063" y="753137"/>
                  <a:pt x="77665" y="736172"/>
                  <a:pt x="57465" y="720725"/>
                </a:cubicBezTo>
                <a:cubicBezTo>
                  <a:pt x="46155" y="712076"/>
                  <a:pt x="35453" y="702537"/>
                  <a:pt x="25715" y="692150"/>
                </a:cubicBezTo>
                <a:cubicBezTo>
                  <a:pt x="19488" y="685508"/>
                  <a:pt x="15132" y="677333"/>
                  <a:pt x="9840" y="669925"/>
                </a:cubicBezTo>
                <a:cubicBezTo>
                  <a:pt x="8782" y="665692"/>
                  <a:pt x="8045" y="661365"/>
                  <a:pt x="6665" y="657225"/>
                </a:cubicBezTo>
                <a:cubicBezTo>
                  <a:pt x="4863" y="651818"/>
                  <a:pt x="488" y="647047"/>
                  <a:pt x="315" y="641350"/>
                </a:cubicBezTo>
                <a:cubicBezTo>
                  <a:pt x="-1828" y="570631"/>
                  <a:pt x="7335" y="521687"/>
                  <a:pt x="16190" y="450850"/>
                </a:cubicBezTo>
                <a:cubicBezTo>
                  <a:pt x="17248" y="402167"/>
                  <a:pt x="16806" y="353428"/>
                  <a:pt x="19365" y="304800"/>
                </a:cubicBezTo>
                <a:cubicBezTo>
                  <a:pt x="20156" y="289769"/>
                  <a:pt x="28097" y="260348"/>
                  <a:pt x="32065" y="244475"/>
                </a:cubicBezTo>
                <a:cubicBezTo>
                  <a:pt x="33123" y="228600"/>
                  <a:pt x="33800" y="212695"/>
                  <a:pt x="35240" y="196850"/>
                </a:cubicBezTo>
                <a:cubicBezTo>
                  <a:pt x="38714" y="158632"/>
                  <a:pt x="38415" y="186039"/>
                  <a:pt x="38415" y="168275"/>
                </a:cubicBezTo>
              </a:path>
            </a:pathLst>
          </a:custGeom>
          <a:solidFill>
            <a:srgbClr val="FAFD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D69A031-C636-C47F-D6BE-D6506BB1D73C}"/>
              </a:ext>
            </a:extLst>
          </p:cNvPr>
          <p:cNvGrpSpPr/>
          <p:nvPr/>
        </p:nvGrpSpPr>
        <p:grpSpPr>
          <a:xfrm>
            <a:off x="954992" y="1690688"/>
            <a:ext cx="4634966" cy="4553744"/>
            <a:chOff x="954992" y="1690688"/>
            <a:chExt cx="4634966" cy="4553744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ABFB0075-90AA-BFD6-46AA-B24D57E31EC8}"/>
                </a:ext>
              </a:extLst>
            </p:cNvPr>
            <p:cNvSpPr txBox="1"/>
            <p:nvPr/>
          </p:nvSpPr>
          <p:spPr>
            <a:xfrm>
              <a:off x="1214120" y="1690688"/>
              <a:ext cx="39519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58BBD3"/>
                  </a:solidFill>
                </a:rPr>
                <a:t>PUNTOS FUERTES Y ACTIVOS PERSONALES</a:t>
              </a:r>
              <a:endParaRPr lang="es-US" sz="1200" b="1" dirty="0">
                <a:solidFill>
                  <a:srgbClr val="58BBD3"/>
                </a:solidFill>
              </a:endParaRPr>
            </a:p>
            <a:p>
              <a:pPr algn="ctr"/>
              <a:r>
                <a:rPr lang="es-ES" sz="900" b="1" dirty="0"/>
                <a:t>Habilidades: </a:t>
              </a:r>
              <a:r>
                <a:rPr lang="es-ES" sz="900" dirty="0"/>
                <a:t>capacidades personales, conocimiento de las experiencias de vida;</a:t>
              </a:r>
            </a:p>
            <a:p>
              <a:pPr algn="ctr"/>
              <a:r>
                <a:rPr lang="es-ES" sz="900" b="1" dirty="0"/>
                <a:t>Puntos fuertes: </a:t>
              </a:r>
              <a:r>
                <a:rPr lang="es-ES" sz="900" dirty="0"/>
                <a:t>cosas que a una persona se le dan bien o que a otros </a:t>
              </a:r>
              <a:br>
                <a:rPr lang="es-ES" sz="900" dirty="0"/>
              </a:br>
              <a:r>
                <a:rPr lang="es-ES" sz="900" dirty="0"/>
                <a:t>les gustan y admiran;</a:t>
              </a:r>
            </a:p>
            <a:p>
              <a:pPr algn="ctr"/>
              <a:r>
                <a:rPr lang="es-ES" sz="900" b="1" dirty="0"/>
                <a:t>Activos: </a:t>
              </a:r>
              <a:r>
                <a:rPr lang="es-ES" sz="900" dirty="0"/>
                <a:t>pertenencias y recursos personales.</a:t>
              </a:r>
              <a:endParaRPr lang="es-US" sz="900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20BBB4F-0AA1-EC0B-BEBD-F2CC78B03830}"/>
                </a:ext>
              </a:extLst>
            </p:cNvPr>
            <p:cNvSpPr txBox="1"/>
            <p:nvPr/>
          </p:nvSpPr>
          <p:spPr>
            <a:xfrm>
              <a:off x="954992" y="2951162"/>
              <a:ext cx="17311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E60C55"/>
                  </a:solidFill>
                </a:rPr>
                <a:t>TECNOLOGÍA</a:t>
              </a:r>
              <a:endParaRPr lang="es-US" sz="1200" b="1" dirty="0">
                <a:solidFill>
                  <a:srgbClr val="E60C55"/>
                </a:solidFill>
              </a:endParaRPr>
            </a:p>
            <a:p>
              <a:r>
                <a:rPr lang="es-ES" sz="900" b="1" dirty="0"/>
                <a:t>Personal:</a:t>
              </a:r>
              <a:r>
                <a:rPr lang="es-ES" sz="900" dirty="0"/>
                <a:t> tecnología que usa cualquier persona;</a:t>
              </a:r>
            </a:p>
            <a:p>
              <a:r>
                <a:rPr lang="es-ES" sz="900" b="1" dirty="0"/>
                <a:t>De asistencia o de adaptación: </a:t>
              </a:r>
              <a:r>
                <a:rPr lang="es-ES" sz="900" dirty="0"/>
                <a:t>tecnología para las tareas cotidianas;</a:t>
              </a:r>
            </a:p>
            <a:p>
              <a:r>
                <a:rPr lang="es-ES" sz="900" b="1" dirty="0"/>
                <a:t>Ambiental:</a:t>
              </a:r>
              <a:r>
                <a:rPr lang="es-ES" sz="900" dirty="0"/>
                <a:t> tecnología diseñada para ayudar o adaptarse al entorno.</a:t>
              </a:r>
              <a:endParaRPr lang="es-US" sz="900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2AA0329-B47E-B9F9-1EF1-AAE97E319BB6}"/>
                </a:ext>
              </a:extLst>
            </p:cNvPr>
            <p:cNvSpPr txBox="1"/>
            <p:nvPr/>
          </p:nvSpPr>
          <p:spPr>
            <a:xfrm>
              <a:off x="3858841" y="2951162"/>
              <a:ext cx="17311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b="1" dirty="0">
                  <a:solidFill>
                    <a:srgbClr val="8C61A6"/>
                  </a:solidFill>
                </a:rPr>
                <a:t>RELACIONES</a:t>
              </a:r>
              <a:endParaRPr lang="es-US" sz="1200" b="1" dirty="0">
                <a:solidFill>
                  <a:srgbClr val="8C61A6"/>
                </a:solidFill>
              </a:endParaRPr>
            </a:p>
            <a:p>
              <a:pPr algn="r"/>
              <a:r>
                <a:rPr lang="es-ES" sz="900" b="1" dirty="0"/>
                <a:t>La familia</a:t>
              </a:r>
              <a:r>
                <a:rPr lang="es-ES" sz="900" dirty="0"/>
                <a:t> y otras personas que se quieren y se preocupan por los demás;</a:t>
              </a:r>
            </a:p>
            <a:p>
              <a:pPr algn="r"/>
              <a:r>
                <a:rPr lang="es-ES" sz="900" b="1" dirty="0"/>
                <a:t>Amigos</a:t>
              </a:r>
              <a:r>
                <a:rPr lang="es-ES" sz="900" dirty="0"/>
                <a:t> que pasan tiempo juntos o tienen cosas en común;</a:t>
              </a:r>
            </a:p>
            <a:p>
              <a:pPr algn="r"/>
              <a:r>
                <a:rPr lang="es-ES" sz="900" b="1" dirty="0"/>
                <a:t>Conocidos</a:t>
              </a:r>
              <a:r>
                <a:rPr lang="es-ES" sz="900" dirty="0"/>
                <a:t> que entran en contacto frecuente, pero no se conocen bien.</a:t>
              </a:r>
              <a:endParaRPr lang="es-US" sz="900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692CECC-8ADA-DC3A-C3D9-AA4DD8D6A1E8}"/>
                </a:ext>
              </a:extLst>
            </p:cNvPr>
            <p:cNvSpPr txBox="1"/>
            <p:nvPr/>
          </p:nvSpPr>
          <p:spPr>
            <a:xfrm>
              <a:off x="965151" y="4781808"/>
              <a:ext cx="17311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333A93"/>
                  </a:solidFill>
                </a:rPr>
                <a:t>COMUNIDAD</a:t>
              </a:r>
              <a:endParaRPr lang="es-US" sz="1200" b="1" dirty="0">
                <a:solidFill>
                  <a:srgbClr val="333A93"/>
                </a:solidFill>
              </a:endParaRPr>
            </a:p>
            <a:p>
              <a:r>
                <a:rPr lang="es-ES" sz="900" b="1" dirty="0"/>
                <a:t>Lugares</a:t>
              </a:r>
              <a:r>
                <a:rPr lang="es-ES" sz="900" dirty="0"/>
                <a:t> como empresas, parques, escuelas, comunidades religiosas, centros de atención médica;</a:t>
              </a:r>
            </a:p>
            <a:p>
              <a:r>
                <a:rPr lang="es-ES" sz="900" b="1" dirty="0"/>
                <a:t>Grupos</a:t>
              </a:r>
              <a:r>
                <a:rPr lang="es-ES" sz="900" dirty="0"/>
                <a:t> u organizaciones de </a:t>
              </a:r>
              <a:r>
                <a:rPr lang="es-ES" sz="900" b="1" dirty="0"/>
                <a:t>miembros</a:t>
              </a:r>
              <a:r>
                <a:rPr lang="es-ES" sz="900" dirty="0"/>
                <a:t>;</a:t>
              </a:r>
            </a:p>
            <a:p>
              <a:r>
                <a:rPr lang="es-ES" sz="900" dirty="0"/>
                <a:t>Servicios </a:t>
              </a:r>
              <a:r>
                <a:rPr lang="es-ES" sz="900" b="1" dirty="0"/>
                <a:t>locales</a:t>
              </a:r>
              <a:r>
                <a:rPr lang="es-ES" sz="900" dirty="0"/>
                <a:t> o recursos </a:t>
              </a:r>
              <a:r>
                <a:rPr lang="es-ES" sz="900" b="1" dirty="0"/>
                <a:t>públicos</a:t>
              </a:r>
              <a:r>
                <a:rPr lang="es-ES" sz="900" dirty="0"/>
                <a:t> que todo el mundo usa.</a:t>
              </a:r>
              <a:endParaRPr lang="es-US" sz="900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6A3924F-FB7D-8806-DC14-3C188148DE2E}"/>
                </a:ext>
              </a:extLst>
            </p:cNvPr>
            <p:cNvSpPr txBox="1"/>
            <p:nvPr/>
          </p:nvSpPr>
          <p:spPr>
            <a:xfrm>
              <a:off x="3858841" y="4720938"/>
              <a:ext cx="1731117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b="1" dirty="0">
                  <a:solidFill>
                    <a:srgbClr val="B6D376"/>
                  </a:solidFill>
                </a:rPr>
                <a:t>SEGÚN LA ELEGIBILIDAD</a:t>
              </a:r>
              <a:endParaRPr lang="es-US" sz="1200" b="1" dirty="0">
                <a:solidFill>
                  <a:srgbClr val="B6D376"/>
                </a:solidFill>
              </a:endParaRPr>
            </a:p>
            <a:p>
              <a:pPr algn="r"/>
              <a:r>
                <a:rPr lang="es-ES" sz="900" b="1" dirty="0"/>
                <a:t>Basados en las necesidades:</a:t>
              </a:r>
              <a:r>
                <a:rPr lang="es-ES" sz="900" dirty="0"/>
                <a:t> servicios basados en la edad, la geografía, el nivel de ingresos o la situación laboral;</a:t>
              </a:r>
            </a:p>
            <a:p>
              <a:pPr algn="r"/>
              <a:r>
                <a:rPr lang="es-ES" sz="900" dirty="0"/>
                <a:t>Servicios pagados por el gobierno basados en la </a:t>
              </a:r>
              <a:r>
                <a:rPr lang="es-ES" sz="900" b="1" dirty="0"/>
                <a:t>discapacidad</a:t>
              </a:r>
              <a:r>
                <a:rPr lang="es-ES" sz="900" dirty="0"/>
                <a:t> o el </a:t>
              </a:r>
              <a:r>
                <a:rPr lang="es-ES" sz="900" b="1" dirty="0"/>
                <a:t>diagnóstico</a:t>
              </a:r>
              <a:r>
                <a:rPr lang="es-ES" sz="900" dirty="0"/>
                <a:t>, como la educación especial o </a:t>
              </a:r>
              <a:r>
                <a:rPr lang="es-ES" sz="900" i="1" dirty="0"/>
                <a:t>Medicaid</a:t>
              </a:r>
              <a:r>
                <a:rPr lang="es-ES" sz="900" dirty="0"/>
                <a:t>.</a:t>
              </a:r>
              <a:endParaRPr lang="es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76623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207CE-70C0-B949-816A-7C4CE85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Hable de sus preocupaciones</a:t>
            </a:r>
          </a:p>
        </p:txBody>
      </p:sp>
    </p:spTree>
    <p:extLst>
      <p:ext uri="{BB962C8B-B14F-4D97-AF65-F5344CB8AC3E}">
        <p14:creationId xmlns:p14="http://schemas.microsoft.com/office/powerpoint/2010/main" val="135807400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Es normal tener dudas o inquietudes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MX" b="1">
                <a:solidFill>
                  <a:srgbClr val="883D38"/>
                </a:solidFill>
              </a:rPr>
              <a:t>Al pensar en un trabajo real en la comunidad para su familiar, ¿hay algo que le preocupe o le inquiete?</a:t>
            </a:r>
          </a:p>
          <a:p>
            <a:pPr marL="0" indent="0" algn="ctr">
              <a:buNone/>
            </a:pPr>
            <a:r>
              <a:rPr lang="es-MX"/>
              <a:t> </a:t>
            </a:r>
          </a:p>
          <a:p>
            <a:r>
              <a:rPr lang="es-MX"/>
              <a:t>Vulnerabilidad</a:t>
            </a:r>
          </a:p>
          <a:p>
            <a:r>
              <a:rPr lang="es-MX"/>
              <a:t>Seguridad</a:t>
            </a:r>
          </a:p>
          <a:p>
            <a:r>
              <a:rPr lang="es-MX"/>
              <a:t>¿Pueden hacer el trabajo?</a:t>
            </a:r>
          </a:p>
          <a:p>
            <a:r>
              <a:rPr lang="es-MX"/>
              <a:t>¿Quién los contratará?</a:t>
            </a:r>
          </a:p>
          <a:p>
            <a:r>
              <a:rPr lang="es-MX"/>
              <a:t>¿Perderán beneficios? </a:t>
            </a:r>
          </a:p>
        </p:txBody>
      </p:sp>
    </p:spTree>
    <p:extLst>
      <p:ext uri="{BB962C8B-B14F-4D97-AF65-F5344CB8AC3E}">
        <p14:creationId xmlns:p14="http://schemas.microsoft.com/office/powerpoint/2010/main" val="31020637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25F9F-DE26-6949-B77E-592FB87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5156" cy="1325563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883D38"/>
                </a:solidFill>
              </a:rPr>
              <a:t>PREGUNTA 1 DE LA HOJA DE TRABAJO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25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4000"/>
              <a:t>¿Cómo espera que sea la vida adulta de su familiar?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12545-F498-474E-82BE-2D33CB405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356" y="327751"/>
            <a:ext cx="4540443" cy="5720958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40677161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2F33-3557-024E-86C6-AA4E12D7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5156" cy="1325563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883D38"/>
                </a:solidFill>
              </a:rPr>
              <a:t>PREGUNTA 3 DE LA HOJA DE TRABAJO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2A93B-1883-6645-A3AE-131BF387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356" y="327751"/>
            <a:ext cx="4540443" cy="5720958"/>
          </a:xfrm>
          <a:prstGeom prst="rect">
            <a:avLst/>
          </a:prstGeom>
          <a:ln>
            <a:solidFill>
              <a:srgbClr val="EFD54E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8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4000"/>
              <a:t>¿Cuál es su mayor preocupación a la hora de pensar en un empleo para su familiar?</a:t>
            </a:r>
          </a:p>
        </p:txBody>
      </p:sp>
    </p:spTree>
    <p:extLst>
      <p:ext uri="{BB962C8B-B14F-4D97-AF65-F5344CB8AC3E}">
        <p14:creationId xmlns:p14="http://schemas.microsoft.com/office/powerpoint/2010/main" val="351847106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CFEF-A5D9-6C41-AC61-E27EE896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Mitos sobre el empleo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712"/>
            <a:ext cx="10515600" cy="51831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MX" sz="3300" b="1" dirty="0">
                <a:solidFill>
                  <a:srgbClr val="883D38"/>
                </a:solidFill>
              </a:rPr>
              <a:t>La desinformación y los malentendidos pueden frenarnos a la hora de considerar la búsqueda de un empleo.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s-MX" dirty="0"/>
              <a:t>Las personas con discapacidad no trabajan lo suficientemente rápido (MITO).</a:t>
            </a:r>
          </a:p>
          <a:p>
            <a:pPr>
              <a:lnSpc>
                <a:spcPct val="120000"/>
              </a:lnSpc>
            </a:pPr>
            <a:r>
              <a:rPr lang="es-MX" dirty="0"/>
              <a:t>Los empleados con discapacidades no serán aceptados por sus compañeros (MITO).</a:t>
            </a:r>
          </a:p>
          <a:p>
            <a:pPr>
              <a:lnSpc>
                <a:spcPct val="120000"/>
              </a:lnSpc>
            </a:pPr>
            <a:r>
              <a:rPr lang="es-MX" dirty="0"/>
              <a:t>El trabajo protegido es más seguro que los trabajos en la comunidad (MITO).</a:t>
            </a:r>
          </a:p>
          <a:p>
            <a:pPr>
              <a:lnSpc>
                <a:spcPct val="120000"/>
              </a:lnSpc>
            </a:pPr>
            <a:r>
              <a:rPr lang="es-MX" dirty="0"/>
              <a:t>Las personas que abandonan los talleres pierden a sus amigos (MITO).</a:t>
            </a:r>
          </a:p>
          <a:p>
            <a:pPr>
              <a:lnSpc>
                <a:spcPct val="120000"/>
              </a:lnSpc>
            </a:pPr>
            <a:r>
              <a:rPr lang="es-MX" dirty="0"/>
              <a:t>Las personas con discapacidades importantes no necesitan trabajar (MITO).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MX" sz="1600" i="1" dirty="0"/>
              <a:t>Don </a:t>
            </a:r>
            <a:r>
              <a:rPr lang="es-MX" sz="1600" i="1" dirty="0" err="1"/>
              <a:t>Lavin</a:t>
            </a:r>
            <a:r>
              <a:rPr lang="es-MX" sz="1600" i="1" dirty="0"/>
              <a:t> – </a:t>
            </a:r>
            <a:r>
              <a:rPr lang="es-MX" sz="1600" i="1" dirty="0" err="1"/>
              <a:t>Strengths</a:t>
            </a:r>
            <a:r>
              <a:rPr lang="es-MX" sz="1600" i="1" dirty="0"/>
              <a:t> at </a:t>
            </a:r>
            <a:r>
              <a:rPr lang="es-MX" sz="1600" i="1" dirty="0" err="1"/>
              <a:t>Work</a:t>
            </a:r>
            <a:endParaRPr lang="es-MX" sz="1600" i="1" dirty="0"/>
          </a:p>
        </p:txBody>
      </p:sp>
    </p:spTree>
    <p:extLst>
      <p:ext uri="{BB962C8B-B14F-4D97-AF65-F5344CB8AC3E}">
        <p14:creationId xmlns:p14="http://schemas.microsoft.com/office/powerpoint/2010/main" val="161172639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C09C-0C2E-BF4A-9498-66679D92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140C-B5FE-AE4D-8CCC-1D2C03BF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/>
              <a:t>Beneficios de Seguridad Social: mitos y recursos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4AFC-6AE1-FF42-9AE0-AF5B9AA2B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647268" cy="4486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MX" b="1" dirty="0">
                <a:solidFill>
                  <a:srgbClr val="883D38"/>
                </a:solidFill>
              </a:rPr>
              <a:t>MITOS</a:t>
            </a:r>
          </a:p>
          <a:p>
            <a:pPr>
              <a:lnSpc>
                <a:spcPct val="120000"/>
              </a:lnSpc>
            </a:pPr>
            <a:r>
              <a:rPr lang="es-MX" dirty="0"/>
              <a:t>Conseguir que los estudiantes reciban el </a:t>
            </a:r>
            <a:r>
              <a:rPr lang="es-MX" i="1" dirty="0"/>
              <a:t>SSI</a:t>
            </a:r>
            <a:r>
              <a:rPr lang="es-MX" dirty="0"/>
              <a:t> se ocupará de todo.</a:t>
            </a:r>
          </a:p>
          <a:p>
            <a:pPr>
              <a:lnSpc>
                <a:spcPct val="120000"/>
              </a:lnSpc>
            </a:pPr>
            <a:r>
              <a:rPr lang="es-MX" dirty="0"/>
              <a:t>Las personas que opten por trabajar perderán los beneficios de discapacidad y asistencia sanitaria.</a:t>
            </a:r>
          </a:p>
          <a:p>
            <a:pPr>
              <a:lnSpc>
                <a:spcPct val="120000"/>
              </a:lnSpc>
            </a:pPr>
            <a:r>
              <a:rPr lang="es-MX" dirty="0"/>
              <a:t>Las personas pueden vivir de forma independiente en la comunidad con lo que les proporciona el </a:t>
            </a:r>
            <a:r>
              <a:rPr lang="es-MX" i="1" dirty="0"/>
              <a:t>SSI</a:t>
            </a:r>
            <a:r>
              <a:rPr lang="es-MX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8833" y="5720345"/>
            <a:ext cx="5181600" cy="6635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2400" i="1">
                <a:hlinkClick r:id="rId3"/>
              </a:rPr>
              <a:t>https://ca.db101.org</a:t>
            </a:r>
          </a:p>
        </p:txBody>
      </p:sp>
      <p:pic>
        <p:nvPicPr>
          <p:cNvPr id="6" name="Picture 5" descr="Screenshot of https://ca.db101.org (Disability Benefits 101) homepage">
            <a:extLst>
              <a:ext uri="{FF2B5EF4-FFF2-40B4-BE49-F238E27FC236}">
                <a16:creationId xmlns:a16="http://schemas.microsoft.com/office/drawing/2014/main" id="{EAD80E87-3BC2-1A4B-8D20-F290A18F47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8966" r="13134"/>
          <a:stretch/>
        </p:blipFill>
        <p:spPr>
          <a:xfrm>
            <a:off x="6485467" y="1825625"/>
            <a:ext cx="4868333" cy="3759783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159064036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5156" cy="1325563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883D38"/>
                </a:solidFill>
              </a:rPr>
              <a:t>PREGUNTA 4 DE LA HOJA DE TRABAJO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44AC0-64FD-CE47-9D23-63CCE865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74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4000"/>
              <a:t>¿Qué necesita para sentirse esperanzado y lleno de energía sobre el futuro laboral de su familiar?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EADAF-B915-6342-8E22-CAB1D34E1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356" y="327751"/>
            <a:ext cx="4540443" cy="5720958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351211166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4600E-6A2A-0A45-9794-F8BCC736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Medidas de acción: cómo empezar</a:t>
            </a:r>
          </a:p>
        </p:txBody>
      </p:sp>
    </p:spTree>
    <p:extLst>
      <p:ext uri="{BB962C8B-B14F-4D97-AF65-F5344CB8AC3E}">
        <p14:creationId xmlns:p14="http://schemas.microsoft.com/office/powerpoint/2010/main" val="229104787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B326B-8585-2344-AA7D-780E5955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75156" cy="1325563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883D38"/>
                </a:solidFill>
              </a:rPr>
              <a:t>PREGUNTA 5 DE LA HOJA DE TRABAJO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5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MX" sz="3600"/>
              <a:t>A partir de la información de este taller, ¿cuáles son las 3 medidas que tomará para ayudar a su familiar a iniciar el camino hacia el éxito laboral?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B05E1-98AD-4D43-AAA3-5356C92A3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356" y="327751"/>
            <a:ext cx="4540443" cy="5720958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26448324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F6444-5961-1247-8E1F-C79A6EF9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Conclusiones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s-MX" sz="3600"/>
              <a:t>Tenga altas expectativas y establezca una visión para el empleo.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s-MX" sz="3600"/>
              <a:t>Celebre y cultive los puntos fuertes y los intereses.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s-MX" sz="3600"/>
              <a:t>Reconozca los retos y afróntelos.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s-MX" sz="3600"/>
              <a:t>Como familiar, encuentre la información y el apoyo que necesita.</a:t>
            </a:r>
          </a:p>
        </p:txBody>
      </p:sp>
    </p:spTree>
    <p:extLst>
      <p:ext uri="{BB962C8B-B14F-4D97-AF65-F5344CB8AC3E}">
        <p14:creationId xmlns:p14="http://schemas.microsoft.com/office/powerpoint/2010/main" val="77990698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1C486-B3CA-9644-ABD9-846ADFB3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Preguntas</a:t>
            </a:r>
          </a:p>
        </p:txBody>
      </p:sp>
      <p:pic>
        <p:nvPicPr>
          <p:cNvPr id="7" name="Content Placeholder 6" descr="A drawing of questions marks in circles ">
            <a:extLst>
              <a:ext uri="{FF2B5EF4-FFF2-40B4-BE49-F238E27FC236}">
                <a16:creationId xmlns:a16="http://schemas.microsoft.com/office/drawing/2014/main" id="{60A6B738-4728-CE49-A41F-E998F6D4F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8905" r="14469" b="7647"/>
          <a:stretch/>
        </p:blipFill>
        <p:spPr>
          <a:xfrm>
            <a:off x="2925418" y="1347673"/>
            <a:ext cx="6341164" cy="4964227"/>
          </a:xfrm>
        </p:spPr>
      </p:pic>
    </p:spTree>
    <p:extLst>
      <p:ext uri="{BB962C8B-B14F-4D97-AF65-F5344CB8AC3E}">
        <p14:creationId xmlns:p14="http://schemas.microsoft.com/office/powerpoint/2010/main" val="112896477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26054-7065-E448-A472-EE6904C9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Información de contacto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60742-BDCC-9845-BF21-F44CE2D8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Omar </a:t>
            </a:r>
            <a:r>
              <a:rPr lang="en-US" dirty="0" smtClean="0"/>
              <a:t>Gomez </a:t>
            </a:r>
          </a:p>
          <a:p>
            <a:pPr marL="0" indent="0" algn="ctr">
              <a:buNone/>
            </a:pPr>
            <a:r>
              <a:rPr lang="en-US" dirty="0" smtClean="0"/>
              <a:t>Harbor Regional Center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Omar.Gomez@harborrc.org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(310)543-0142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549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129B9-C53E-7D40-9782-18A62120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s-MX" dirty="0"/>
              <a:t>Personas con discapacidades el día de hoy...</a:t>
            </a:r>
          </a:p>
        </p:txBody>
      </p:sp>
      <p:pic>
        <p:nvPicPr>
          <p:cNvPr id="7" name="Picture 6" descr="youth in softball uniform hugging mother" title="youth with mom">
            <a:extLst>
              <a:ext uri="{FF2B5EF4-FFF2-40B4-BE49-F238E27FC236}">
                <a16:creationId xmlns:a16="http://schemas.microsoft.com/office/drawing/2014/main" id="{033DB7F2-F672-E343-9EDD-C3F33C449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8560"/>
            <a:ext cx="2870200" cy="1909307"/>
          </a:xfrm>
          <a:prstGeom prst="rect">
            <a:avLst/>
          </a:prstGeom>
        </p:spPr>
      </p:pic>
      <p:pic>
        <p:nvPicPr>
          <p:cNvPr id="15" name="Picture 14" descr="Youth at work carrying crates " title="Youth carrying crates ">
            <a:extLst>
              <a:ext uri="{FF2B5EF4-FFF2-40B4-BE49-F238E27FC236}">
                <a16:creationId xmlns:a16="http://schemas.microsoft.com/office/drawing/2014/main" id="{0FA9FA24-23F4-C245-A5EF-E687E4EE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>
          <a:xfrm>
            <a:off x="3802137" y="1588560"/>
            <a:ext cx="1693336" cy="2234647"/>
          </a:xfrm>
          <a:prstGeom prst="rect">
            <a:avLst/>
          </a:prstGeom>
        </p:spPr>
      </p:pic>
      <p:pic>
        <p:nvPicPr>
          <p:cNvPr id="8" name="Picture 7" descr="Youth at work holding a rolled up poster" title="Youth at work">
            <a:extLst>
              <a:ext uri="{FF2B5EF4-FFF2-40B4-BE49-F238E27FC236}">
                <a16:creationId xmlns:a16="http://schemas.microsoft.com/office/drawing/2014/main" id="{2893EC34-50AB-2B40-B579-80E69FCA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b="38306"/>
          <a:stretch/>
        </p:blipFill>
        <p:spPr>
          <a:xfrm>
            <a:off x="5609061" y="1588560"/>
            <a:ext cx="2688271" cy="2234647"/>
          </a:xfrm>
          <a:prstGeom prst="rect">
            <a:avLst/>
          </a:prstGeom>
        </p:spPr>
      </p:pic>
      <p:pic>
        <p:nvPicPr>
          <p:cNvPr id="11" name="Picture 10" descr="Youth separating sheets of parchment paper " title="Youth working ">
            <a:extLst>
              <a:ext uri="{FF2B5EF4-FFF2-40B4-BE49-F238E27FC236}">
                <a16:creationId xmlns:a16="http://schemas.microsoft.com/office/drawing/2014/main" id="{56D5B5D6-A6C2-4948-997D-75164116D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8405894" y="1580451"/>
            <a:ext cx="2963333" cy="4346214"/>
          </a:xfrm>
          <a:prstGeom prst="rect">
            <a:avLst/>
          </a:prstGeom>
        </p:spPr>
      </p:pic>
      <p:pic>
        <p:nvPicPr>
          <p:cNvPr id="9" name="Picture 8" descr="Person riding a handcycle " title="Person with a disability riding ">
            <a:extLst>
              <a:ext uri="{FF2B5EF4-FFF2-40B4-BE49-F238E27FC236}">
                <a16:creationId xmlns:a16="http://schemas.microsoft.com/office/drawing/2014/main" id="{056EE91B-AEAE-D94D-9711-CB3B3F2DCB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3952"/>
          <a:stretch/>
        </p:blipFill>
        <p:spPr>
          <a:xfrm>
            <a:off x="3802142" y="3904263"/>
            <a:ext cx="4512733" cy="2022402"/>
          </a:xfrm>
          <a:prstGeom prst="rect">
            <a:avLst/>
          </a:prstGeom>
        </p:spPr>
      </p:pic>
      <p:pic>
        <p:nvPicPr>
          <p:cNvPr id="13" name="Picture 12" descr="Dad and son hugging " title="Dad and son ">
            <a:extLst>
              <a:ext uri="{FF2B5EF4-FFF2-40B4-BE49-F238E27FC236}">
                <a16:creationId xmlns:a16="http://schemas.microsoft.com/office/drawing/2014/main" id="{F16C4F46-4715-3347-8FCB-AD7DA38AE3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/>
          <a:stretch/>
        </p:blipFill>
        <p:spPr>
          <a:xfrm>
            <a:off x="838200" y="3600160"/>
            <a:ext cx="2870200" cy="23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31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6820A-53A2-2746-ADCF-2B4D61F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88101-8E2F-1E4D-BAE5-CDD01D7F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Pero aún queda trabajo por hacer...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A3A8B-D2DD-154E-B056-3CD89B918B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154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b="1" dirty="0">
                <a:solidFill>
                  <a:srgbClr val="883D38"/>
                </a:solidFill>
              </a:rPr>
              <a:t>Aún queda mucho camino por recorrer antes de que las personas con discapacidad disfruten de la igualdad de oportunidades en Estados Unidos.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AED3-FA5D-5B48-8614-8FA146124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8904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es-MX" dirty="0"/>
              <a:t>Tasas de empleo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s-MX" dirty="0"/>
              <a:t>Pobreza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s-MX" dirty="0"/>
              <a:t>Opciones de vivienda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0A76-31AE-8042-8259-432A597D8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8904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es-MX" dirty="0"/>
              <a:t>Social, recreación y relaciones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s-MX" dirty="0"/>
              <a:t>Una voz que se respete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s-MX" dirty="0"/>
              <a:t>Decidir su futuro </a:t>
            </a:r>
          </a:p>
        </p:txBody>
      </p:sp>
    </p:spTree>
    <p:extLst>
      <p:ext uri="{BB962C8B-B14F-4D97-AF65-F5344CB8AC3E}">
        <p14:creationId xmlns:p14="http://schemas.microsoft.com/office/powerpoint/2010/main" val="9123658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BCB79-C3EB-1242-8D66-4D4330A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/>
              <a:t>Empleo: </a:t>
            </a:r>
            <a:br>
              <a:rPr lang="es-MX" sz="5400"/>
            </a:br>
            <a:r>
              <a:rPr lang="es-MX" sz="5400"/>
              <a:t>Se puede hacer mucho</a:t>
            </a:r>
          </a:p>
        </p:txBody>
      </p:sp>
    </p:spTree>
    <p:extLst>
      <p:ext uri="{BB962C8B-B14F-4D97-AF65-F5344CB8AC3E}">
        <p14:creationId xmlns:p14="http://schemas.microsoft.com/office/powerpoint/2010/main" val="20916789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8826-792A-A348-A534-2351FD5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2326F-ADB4-F54A-946B-41C575B6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Empleo: conceptos básicos</a:t>
            </a:r>
          </a:p>
        </p:txBody>
      </p:sp>
      <p:graphicFrame>
        <p:nvGraphicFramePr>
          <p:cNvPr id="5" name="Content Placeholder 4" descr="1. Everyone can work! &#10;2. Work looks differently for everybody&#10;3. Employment should be rooted in what your family member wants to do" title="Employment Core Concepts ">
            <a:extLst>
              <a:ext uri="{FF2B5EF4-FFF2-40B4-BE49-F238E27FC236}">
                <a16:creationId xmlns:a16="http://schemas.microsoft.com/office/drawing/2014/main" id="{58DBF7E1-D227-B643-805A-69515B714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694813"/>
              </p:ext>
            </p:extLst>
          </p:nvPr>
        </p:nvGraphicFramePr>
        <p:xfrm>
          <a:off x="838200" y="1825624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 descr="Circle shape with &quot;1&quot; inside">
            <a:extLst>
              <a:ext uri="{FF2B5EF4-FFF2-40B4-BE49-F238E27FC236}">
                <a16:creationId xmlns:a16="http://schemas.microsoft.com/office/drawing/2014/main" id="{2F381B86-67B5-C44E-9917-0D2551336467}"/>
              </a:ext>
            </a:extLst>
          </p:cNvPr>
          <p:cNvSpPr/>
          <p:nvPr/>
        </p:nvSpPr>
        <p:spPr>
          <a:xfrm>
            <a:off x="3049905" y="156876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7D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8449C-291D-3741-8992-62DD9C19AE0F}"/>
              </a:ext>
            </a:extLst>
          </p:cNvPr>
          <p:cNvSpPr txBox="1"/>
          <p:nvPr/>
        </p:nvSpPr>
        <p:spPr>
          <a:xfrm>
            <a:off x="2964180" y="167131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 descr="Circle shape with &quot;2&quot; inside">
            <a:extLst>
              <a:ext uri="{FF2B5EF4-FFF2-40B4-BE49-F238E27FC236}">
                <a16:creationId xmlns:a16="http://schemas.microsoft.com/office/drawing/2014/main" id="{843B3136-2E9C-B440-A6AE-A615B0C5E4C3}"/>
              </a:ext>
            </a:extLst>
          </p:cNvPr>
          <p:cNvSpPr/>
          <p:nvPr/>
        </p:nvSpPr>
        <p:spPr>
          <a:xfrm>
            <a:off x="8465185" y="1572896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E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A1388-E30C-844D-85A4-0354D4DE38F7}"/>
              </a:ext>
            </a:extLst>
          </p:cNvPr>
          <p:cNvSpPr txBox="1"/>
          <p:nvPr/>
        </p:nvSpPr>
        <p:spPr>
          <a:xfrm>
            <a:off x="8379460" y="16754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 descr="Circle shape with &quot;3&quot; inside">
            <a:extLst>
              <a:ext uri="{FF2B5EF4-FFF2-40B4-BE49-F238E27FC236}">
                <a16:creationId xmlns:a16="http://schemas.microsoft.com/office/drawing/2014/main" id="{ECD93A83-40AF-9D47-B46B-875D6AB9CC77}"/>
              </a:ext>
            </a:extLst>
          </p:cNvPr>
          <p:cNvSpPr/>
          <p:nvPr/>
        </p:nvSpPr>
        <p:spPr>
          <a:xfrm>
            <a:off x="5762625" y="391953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9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24B3C-3222-654E-8A5E-A0BD2AF8C883}"/>
              </a:ext>
            </a:extLst>
          </p:cNvPr>
          <p:cNvSpPr txBox="1"/>
          <p:nvPr/>
        </p:nvSpPr>
        <p:spPr>
          <a:xfrm>
            <a:off x="5676900" y="40220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7312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0625-2CE0-834C-9F1F-5573BDE7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“Prioridad al empleo”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MX" b="1" dirty="0">
                <a:solidFill>
                  <a:srgbClr val="883D38"/>
                </a:solidFill>
              </a:rPr>
              <a:t>La política del estado es que las oportunidades de empleo integrado y competitivo tengan la máxima prioridad para las personas con discapacidades del desarrollo en edad de trabajar, independientemente de la gravedad de sus discapacidades.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MX" sz="2100" i="1" dirty="0">
                <a:solidFill>
                  <a:srgbClr val="883D38"/>
                </a:solidFill>
              </a:rPr>
              <a:t>Proyecto de ley de la Asamblea de California </a:t>
            </a:r>
            <a:r>
              <a:rPr lang="es-MX" sz="2100" i="1" dirty="0" err="1">
                <a:solidFill>
                  <a:srgbClr val="883D38"/>
                </a:solidFill>
              </a:rPr>
              <a:t>N.</a:t>
            </a:r>
            <a:r>
              <a:rPr lang="es-MX" sz="2100" i="1" baseline="30000" dirty="0" err="1">
                <a:solidFill>
                  <a:srgbClr val="883D38"/>
                </a:solidFill>
              </a:rPr>
              <a:t>o</a:t>
            </a:r>
            <a:r>
              <a:rPr lang="es-MX" sz="2100" i="1" dirty="0">
                <a:solidFill>
                  <a:srgbClr val="883D38"/>
                </a:solidFill>
              </a:rPr>
              <a:t> 1041 (2013)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s-MX" sz="2400" b="1" dirty="0"/>
              <a:t>Individual.</a:t>
            </a:r>
            <a:r>
              <a:rPr lang="es-MX" sz="2400" dirty="0"/>
              <a:t> No en un grupo o enclave</a:t>
            </a:r>
          </a:p>
          <a:p>
            <a:pPr>
              <a:lnSpc>
                <a:spcPct val="120000"/>
              </a:lnSpc>
            </a:pPr>
            <a:r>
              <a:rPr lang="es-MX" sz="2400" b="1" dirty="0"/>
              <a:t>Integrado.</a:t>
            </a:r>
            <a:r>
              <a:rPr lang="es-MX" sz="2400" dirty="0"/>
              <a:t> Junto a las personas sin discapacidad, con oportunidades para interactuar</a:t>
            </a:r>
          </a:p>
          <a:p>
            <a:pPr>
              <a:lnSpc>
                <a:spcPct val="120000"/>
              </a:lnSpc>
            </a:pPr>
            <a:r>
              <a:rPr lang="es-MX" sz="2400" b="1" dirty="0"/>
              <a:t>Empleo.</a:t>
            </a:r>
            <a:r>
              <a:rPr lang="es-MX" sz="2400" dirty="0"/>
              <a:t> En la población activa en general, en la nómina de una empresa o por cuenta propia</a:t>
            </a:r>
          </a:p>
          <a:p>
            <a:pPr>
              <a:lnSpc>
                <a:spcPct val="120000"/>
              </a:lnSpc>
            </a:pPr>
            <a:r>
              <a:rPr lang="es-MX" sz="2400" b="1" dirty="0"/>
              <a:t>Salario mínimo.</a:t>
            </a:r>
            <a:r>
              <a:rPr lang="es-MX" sz="2400" dirty="0"/>
              <a:t> Igual o superior al salario mínimo o al salario estándar de la industria</a:t>
            </a:r>
          </a:p>
        </p:txBody>
      </p:sp>
    </p:spTree>
    <p:extLst>
      <p:ext uri="{BB962C8B-B14F-4D97-AF65-F5344CB8AC3E}">
        <p14:creationId xmlns:p14="http://schemas.microsoft.com/office/powerpoint/2010/main" val="36129405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5E7D8-263E-E740-97A0-3C2E4AA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A3BAF-7E76-6E42-9F4C-69B0A612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¿Por qué debe trabajar su familiar?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981A57-131B-4E41-AEE7-578730419793}"/>
              </a:ext>
            </a:extLst>
          </p:cNvPr>
          <p:cNvSpPr txBox="1">
            <a:spLocks/>
          </p:cNvSpPr>
          <p:nvPr/>
        </p:nvSpPr>
        <p:spPr>
          <a:xfrm>
            <a:off x="838200" y="1800223"/>
            <a:ext cx="10515600" cy="1849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MX" sz="2400" b="1" dirty="0">
                <a:solidFill>
                  <a:srgbClr val="883D38"/>
                </a:solidFill>
              </a:rPr>
              <a:t>“El crecimiento de su desarrollo personal, su confianza y su madurez empezaron a ser evidentes muy poco después de que él empezara a trabajar. Todos en su familia se dieron cuenta y estaban encantados con el adulto feliz en que se había convertido mi hijo”.</a:t>
            </a:r>
            <a:br>
              <a:rPr lang="es-MX" sz="2400" b="1" dirty="0">
                <a:solidFill>
                  <a:srgbClr val="883D38"/>
                </a:solidFill>
              </a:rPr>
            </a:br>
            <a:r>
              <a:rPr lang="es-MX" sz="2400" i="1" dirty="0">
                <a:solidFill>
                  <a:srgbClr val="883D38"/>
                </a:solidFill>
              </a:rPr>
              <a:t>– Padre del área de la Bahía de San Francisco –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C150-CEA6-7B42-918B-B6D198EC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34369"/>
            <a:ext cx="5181600" cy="18123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/>
              <a:t>Es lo que se espera de los adultos.</a:t>
            </a:r>
          </a:p>
          <a:p>
            <a:pPr marL="0" indent="0" algn="ctr">
              <a:buNone/>
            </a:pPr>
            <a:r>
              <a:rPr lang="es-MX" dirty="0"/>
              <a:t>Socialización</a:t>
            </a:r>
          </a:p>
          <a:p>
            <a:pPr marL="0" indent="0" algn="ctr">
              <a:buNone/>
            </a:pPr>
            <a:r>
              <a:rPr lang="es-MX" dirty="0"/>
              <a:t>Autoestima (dignidad)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627EA-4D06-3E4F-BBCF-EEBB93AC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034369"/>
            <a:ext cx="5181600" cy="18123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/>
              <a:t>Propósito</a:t>
            </a:r>
          </a:p>
          <a:p>
            <a:pPr marL="0" indent="0" algn="ctr">
              <a:buNone/>
            </a:pPr>
            <a:r>
              <a:rPr lang="es-MX"/>
              <a:t>Dinero</a:t>
            </a:r>
          </a:p>
          <a:p>
            <a:pPr marL="0" indent="0" algn="ctr">
              <a:buNone/>
            </a:pPr>
            <a:r>
              <a:rPr lang="es-MX"/>
              <a:t>Fomenta la salud mental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32E696-D4F1-B249-AD6E-453AB3F3FF25}"/>
              </a:ext>
            </a:extLst>
          </p:cNvPr>
          <p:cNvSpPr txBox="1">
            <a:spLocks/>
          </p:cNvSpPr>
          <p:nvPr/>
        </p:nvSpPr>
        <p:spPr>
          <a:xfrm>
            <a:off x="838200" y="5829299"/>
            <a:ext cx="10515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600" b="1" dirty="0">
                <a:solidFill>
                  <a:srgbClr val="017076"/>
                </a:solidFill>
              </a:rPr>
              <a:t>¡Porque pueden hacerlo!</a:t>
            </a:r>
          </a:p>
        </p:txBody>
      </p:sp>
    </p:spTree>
    <p:extLst>
      <p:ext uri="{BB962C8B-B14F-4D97-AF65-F5344CB8AC3E}">
        <p14:creationId xmlns:p14="http://schemas.microsoft.com/office/powerpoint/2010/main" val="35077315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17905</TotalTime>
  <Words>1931</Words>
  <Application>Microsoft Office PowerPoint</Application>
  <PresentationFormat>Widescreen</PresentationFormat>
  <Paragraphs>295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Imagina las posibilidades:  Un camino hacia el éxito en el empleo</vt:lpstr>
      <vt:lpstr>Programa de hoy</vt:lpstr>
      <vt:lpstr>PREGUNTA 1 DE LA HOJA DE TRABAJO</vt:lpstr>
      <vt:lpstr>Personas con discapacidades el día de hoy...</vt:lpstr>
      <vt:lpstr>Pero aún queda trabajo por hacer...</vt:lpstr>
      <vt:lpstr>Empleo:  Se puede hacer mucho</vt:lpstr>
      <vt:lpstr>Empleo: conceptos básicos</vt:lpstr>
      <vt:lpstr>“Prioridad al empleo”</vt:lpstr>
      <vt:lpstr>¿Por qué debe trabajar su familiar?</vt:lpstr>
      <vt:lpstr>Nueva realidad</vt:lpstr>
      <vt:lpstr>Vea a su familiar de una forma nueva</vt:lpstr>
      <vt:lpstr>¿Cómo definimos las expectativas? </vt:lpstr>
      <vt:lpstr>¿De dónde vienen las bajas expectativas?</vt:lpstr>
      <vt:lpstr>La importancia de tener altas expectativas</vt:lpstr>
      <vt:lpstr>El acto de mantener el equilibrio</vt:lpstr>
      <vt:lpstr>La paciencia es clave</vt:lpstr>
      <vt:lpstr>¿Qué es el éxito?</vt:lpstr>
      <vt:lpstr>PREGUNTA 2 DE LA HOJA DE TRABAJO</vt:lpstr>
      <vt:lpstr>UNA HERRAMIENTA ÚTIL</vt:lpstr>
      <vt:lpstr>Cómo elaborar la declaración de visión </vt:lpstr>
      <vt:lpstr>Cómo prepararse para tener éxito en el empleo</vt:lpstr>
      <vt:lpstr>El poder las experiencias laborales</vt:lpstr>
      <vt:lpstr>Use a sus contactos</vt:lpstr>
      <vt:lpstr>Cómo desarrollar la responsabilidad</vt:lpstr>
      <vt:lpstr>Involúcrese </vt:lpstr>
      <vt:lpstr>Escuela y empleo</vt:lpstr>
      <vt:lpstr>Considere TODOS los apoyos posibles</vt:lpstr>
      <vt:lpstr>Hable de sus preocupaciones</vt:lpstr>
      <vt:lpstr>Es normal tener dudas o inquietudes</vt:lpstr>
      <vt:lpstr>PREGUNTA 3 DE LA HOJA DE TRABAJO</vt:lpstr>
      <vt:lpstr>Mitos sobre el empleo</vt:lpstr>
      <vt:lpstr>Beneficios de Seguridad Social: mitos y recursos</vt:lpstr>
      <vt:lpstr>PREGUNTA 4 DE LA HOJA DE TRABAJO</vt:lpstr>
      <vt:lpstr>Medidas de acción: cómo empezar</vt:lpstr>
      <vt:lpstr>PREGUNTA 5 DE LA HOJA DE TRABAJO</vt:lpstr>
      <vt:lpstr>Conclusiones</vt:lpstr>
      <vt:lpstr>Preguntas</vt:lpstr>
      <vt:lpstr>Información de 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that Includes Employment: A Workshop for Families</dc:title>
  <dc:creator>Sean Roy</dc:creator>
  <cp:lastModifiedBy>Erika Segovia</cp:lastModifiedBy>
  <cp:revision>155</cp:revision>
  <cp:lastPrinted>2018-09-10T02:07:06Z</cp:lastPrinted>
  <dcterms:created xsi:type="dcterms:W3CDTF">2018-09-06T20:26:57Z</dcterms:created>
  <dcterms:modified xsi:type="dcterms:W3CDTF">2024-01-16T19:15:06Z</dcterms:modified>
</cp:coreProperties>
</file>