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2" r:id="rId4"/>
    <p:sldId id="259" r:id="rId5"/>
    <p:sldId id="318" r:id="rId6"/>
    <p:sldId id="262" r:id="rId7"/>
    <p:sldId id="320" r:id="rId8"/>
    <p:sldId id="266" r:id="rId9"/>
    <p:sldId id="319" r:id="rId10"/>
    <p:sldId id="314" r:id="rId11"/>
    <p:sldId id="268" r:id="rId12"/>
    <p:sldId id="316" r:id="rId13"/>
    <p:sldId id="270" r:id="rId14"/>
    <p:sldId id="271" r:id="rId15"/>
    <p:sldId id="297" r:id="rId16"/>
    <p:sldId id="274" r:id="rId17"/>
    <p:sldId id="296" r:id="rId18"/>
    <p:sldId id="303" r:id="rId19"/>
    <p:sldId id="307" r:id="rId20"/>
    <p:sldId id="312" r:id="rId21"/>
    <p:sldId id="280" r:id="rId22"/>
    <p:sldId id="281" r:id="rId23"/>
    <p:sldId id="282" r:id="rId24"/>
    <p:sldId id="283" r:id="rId25"/>
    <p:sldId id="313" r:id="rId26"/>
    <p:sldId id="284" r:id="rId27"/>
    <p:sldId id="315" r:id="rId28"/>
    <p:sldId id="285" r:id="rId29"/>
    <p:sldId id="317" r:id="rId30"/>
    <p:sldId id="304" r:id="rId31"/>
    <p:sldId id="287" r:id="rId32"/>
    <p:sldId id="310" r:id="rId33"/>
    <p:sldId id="305" r:id="rId34"/>
    <p:sldId id="291" r:id="rId35"/>
    <p:sldId id="306" r:id="rId36"/>
    <p:sldId id="293" r:id="rId37"/>
    <p:sldId id="294" r:id="rId38"/>
    <p:sldId id="295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5"/>
    <a:srgbClr val="EEEDF5"/>
    <a:srgbClr val="F5F3F6"/>
    <a:srgbClr val="FCF2F0"/>
    <a:srgbClr val="F5FBFB"/>
    <a:srgbClr val="16304B"/>
    <a:srgbClr val="09A696"/>
    <a:srgbClr val="EEF0F0"/>
    <a:srgbClr val="017076"/>
    <a:srgbClr val="EFD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notesViewPr>
    <p:cSldViewPr snapToGrid="0" showGuides="1">
      <p:cViewPr varScale="1">
        <p:scale>
          <a:sx n="89" d="100"/>
          <a:sy n="89" d="100"/>
        </p:scale>
        <p:origin x="26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8F9A-E73F-CD46-BF4B-B2692F02C7F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01E24-C1AD-1143-BADA-4C46E2F9D82B}">
      <dgm:prSet phldrT="[Text]" custT="1"/>
      <dgm:spPr>
        <a:solidFill>
          <a:srgbClr val="C7DCCF"/>
        </a:solidFill>
      </dgm:spPr>
      <dgm:t>
        <a:bodyPr/>
        <a:lstStyle/>
        <a:p>
          <a:r>
            <a:rPr lang="zh-CN" sz="3000" dirty="0">
              <a:solidFill>
                <a:srgbClr val="243A50"/>
              </a:solidFill>
              <a:latin typeface="SimSun"/>
              <a:cs typeface="SimSun"/>
            </a:rPr>
            <a:t>每个人都可以工作！</a:t>
          </a:r>
        </a:p>
      </dgm:t>
    </dgm:pt>
    <dgm:pt modelId="{FBB432B6-59BB-774A-80F8-B35F7A71372B}" type="parTrans" cxnId="{2CF07C61-48C1-574D-AF05-3EC481B9A0E4}">
      <dgm:prSet/>
      <dgm:spPr/>
      <dgm:t>
        <a:bodyPr/>
        <a:lstStyle/>
        <a:p>
          <a:endParaRPr lang="en-US"/>
        </a:p>
      </dgm:t>
    </dgm:pt>
    <dgm:pt modelId="{2C5DC83A-53C5-5546-A17D-354D3833DD8A}" type="sibTrans" cxnId="{2CF07C61-48C1-574D-AF05-3EC481B9A0E4}">
      <dgm:prSet/>
      <dgm:spPr/>
      <dgm:t>
        <a:bodyPr/>
        <a:lstStyle/>
        <a:p>
          <a:endParaRPr lang="en-US"/>
        </a:p>
      </dgm:t>
    </dgm:pt>
    <dgm:pt modelId="{F224A708-E83E-BD4F-B4FC-328466915A15}">
      <dgm:prSet phldrT="[Text]" custT="1"/>
      <dgm:spPr>
        <a:solidFill>
          <a:srgbClr val="EFD54E"/>
        </a:solidFill>
      </dgm:spPr>
      <dgm:t>
        <a:bodyPr/>
        <a:lstStyle/>
        <a:p>
          <a:r>
            <a:rPr lang="zh-CN" sz="3000" dirty="0">
              <a:solidFill>
                <a:srgbClr val="243A50"/>
              </a:solidFill>
              <a:latin typeface="SimSun"/>
              <a:cs typeface="SimSun"/>
            </a:rPr>
            <a:t>工作对每个人来说都不一样</a:t>
          </a:r>
        </a:p>
      </dgm:t>
    </dgm:pt>
    <dgm:pt modelId="{05879273-691F-9741-A110-3627D2D322E9}" type="parTrans" cxnId="{A8E3EA32-851F-7845-BA0A-7A9109B53DD1}">
      <dgm:prSet/>
      <dgm:spPr/>
      <dgm:t>
        <a:bodyPr/>
        <a:lstStyle/>
        <a:p>
          <a:endParaRPr lang="en-US"/>
        </a:p>
      </dgm:t>
    </dgm:pt>
    <dgm:pt modelId="{A077A362-4764-EA45-9CD9-3079D277AD9C}" type="sibTrans" cxnId="{A8E3EA32-851F-7845-BA0A-7A9109B53DD1}">
      <dgm:prSet/>
      <dgm:spPr/>
      <dgm:t>
        <a:bodyPr/>
        <a:lstStyle/>
        <a:p>
          <a:endParaRPr lang="en-US"/>
        </a:p>
      </dgm:t>
    </dgm:pt>
    <dgm:pt modelId="{05EF544E-80F4-D842-9CD8-B8BF93CDE4CA}">
      <dgm:prSet phldrT="[Text]" custT="1"/>
      <dgm:spPr>
        <a:solidFill>
          <a:srgbClr val="FF946B"/>
        </a:solidFill>
      </dgm:spPr>
      <dgm:t>
        <a:bodyPr/>
        <a:lstStyle/>
        <a:p>
          <a:r>
            <a:rPr lang="zh-CN" sz="3000" dirty="0">
              <a:solidFill>
                <a:srgbClr val="243A50"/>
              </a:solidFill>
              <a:latin typeface="SimSun"/>
              <a:cs typeface="SimSun"/>
            </a:rPr>
            <a:t>就业应该植根于您的家人希望做什么</a:t>
          </a:r>
        </a:p>
      </dgm:t>
    </dgm:pt>
    <dgm:pt modelId="{F51C07C3-C6B4-9842-BEFF-2B9DB8A07E1D}" type="parTrans" cxnId="{10AB0505-10C5-9249-836B-13EF5BD01696}">
      <dgm:prSet/>
      <dgm:spPr/>
      <dgm:t>
        <a:bodyPr/>
        <a:lstStyle/>
        <a:p>
          <a:endParaRPr lang="en-US"/>
        </a:p>
      </dgm:t>
    </dgm:pt>
    <dgm:pt modelId="{3682359F-3EA4-B243-A246-19D1E8046DD7}" type="sibTrans" cxnId="{10AB0505-10C5-9249-836B-13EF5BD01696}">
      <dgm:prSet/>
      <dgm:spPr/>
      <dgm:t>
        <a:bodyPr/>
        <a:lstStyle/>
        <a:p>
          <a:endParaRPr lang="en-US"/>
        </a:p>
      </dgm:t>
    </dgm:pt>
    <dgm:pt modelId="{51324855-DD46-4A4F-9EBD-C4273DED2978}" type="pres">
      <dgm:prSet presAssocID="{36D58F9A-E73F-CD46-BF4B-B2692F02C7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0E6EF-FBB1-BB45-BCE1-AB55ECE2DE08}" type="pres">
      <dgm:prSet presAssocID="{20301E24-C1AD-1143-BADA-4C46E2F9D82B}" presName="node" presStyleLbl="node1" presStyleIdx="0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9C06-D464-5C4C-A93B-15806EE3174E}" type="pres">
      <dgm:prSet presAssocID="{2C5DC83A-53C5-5546-A17D-354D3833DD8A}" presName="sibTrans" presStyleCnt="0"/>
      <dgm:spPr/>
    </dgm:pt>
    <dgm:pt modelId="{43697143-A735-3546-BCDC-9A1111661CE6}" type="pres">
      <dgm:prSet presAssocID="{F224A708-E83E-BD4F-B4FC-328466915A15}" presName="node" presStyleLbl="node1" presStyleIdx="1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2CD49-D13F-AC42-920A-54B9CB53455E}" type="pres">
      <dgm:prSet presAssocID="{A077A362-4764-EA45-9CD9-3079D277AD9C}" presName="sibTrans" presStyleCnt="0"/>
      <dgm:spPr/>
    </dgm:pt>
    <dgm:pt modelId="{852A1ED9-E830-AE42-B8BF-A1FDFA057C6A}" type="pres">
      <dgm:prSet presAssocID="{05EF544E-80F4-D842-9CD8-B8BF93CDE4CA}" presName="node" presStyleLbl="node1" presStyleIdx="2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F8FD7-CD11-1D48-9BD3-8445DF7E2580}" type="presOf" srcId="{05EF544E-80F4-D842-9CD8-B8BF93CDE4CA}" destId="{852A1ED9-E830-AE42-B8BF-A1FDFA057C6A}" srcOrd="0" destOrd="0" presId="urn:microsoft.com/office/officeart/2005/8/layout/default"/>
    <dgm:cxn modelId="{4EC64B28-88AE-AA46-8EA4-A58269E37D0A}" type="presOf" srcId="{36D58F9A-E73F-CD46-BF4B-B2692F02C7FF}" destId="{51324855-DD46-4A4F-9EBD-C4273DED2978}" srcOrd="0" destOrd="0" presId="urn:microsoft.com/office/officeart/2005/8/layout/default"/>
    <dgm:cxn modelId="{31BAFBF4-04DA-2046-9D24-1A9C850667E9}" type="presOf" srcId="{20301E24-C1AD-1143-BADA-4C46E2F9D82B}" destId="{5F50E6EF-FBB1-BB45-BCE1-AB55ECE2DE08}" srcOrd="0" destOrd="0" presId="urn:microsoft.com/office/officeart/2005/8/layout/default"/>
    <dgm:cxn modelId="{2CF07C61-48C1-574D-AF05-3EC481B9A0E4}" srcId="{36D58F9A-E73F-CD46-BF4B-B2692F02C7FF}" destId="{20301E24-C1AD-1143-BADA-4C46E2F9D82B}" srcOrd="0" destOrd="0" parTransId="{FBB432B6-59BB-774A-80F8-B35F7A71372B}" sibTransId="{2C5DC83A-53C5-5546-A17D-354D3833DD8A}"/>
    <dgm:cxn modelId="{F7D5EB6A-B4F8-F243-A74D-908E7FFB2177}" type="presOf" srcId="{F224A708-E83E-BD4F-B4FC-328466915A15}" destId="{43697143-A735-3546-BCDC-9A1111661CE6}" srcOrd="0" destOrd="0" presId="urn:microsoft.com/office/officeart/2005/8/layout/default"/>
    <dgm:cxn modelId="{10AB0505-10C5-9249-836B-13EF5BD01696}" srcId="{36D58F9A-E73F-CD46-BF4B-B2692F02C7FF}" destId="{05EF544E-80F4-D842-9CD8-B8BF93CDE4CA}" srcOrd="2" destOrd="0" parTransId="{F51C07C3-C6B4-9842-BEFF-2B9DB8A07E1D}" sibTransId="{3682359F-3EA4-B243-A246-19D1E8046DD7}"/>
    <dgm:cxn modelId="{A8E3EA32-851F-7845-BA0A-7A9109B53DD1}" srcId="{36D58F9A-E73F-CD46-BF4B-B2692F02C7FF}" destId="{F224A708-E83E-BD4F-B4FC-328466915A15}" srcOrd="1" destOrd="0" parTransId="{05879273-691F-9741-A110-3627D2D322E9}" sibTransId="{A077A362-4764-EA45-9CD9-3079D277AD9C}"/>
    <dgm:cxn modelId="{9D463DA0-082F-5C4C-9FFF-A31BECC382D5}" type="presParOf" srcId="{51324855-DD46-4A4F-9EBD-C4273DED2978}" destId="{5F50E6EF-FBB1-BB45-BCE1-AB55ECE2DE08}" srcOrd="0" destOrd="0" presId="urn:microsoft.com/office/officeart/2005/8/layout/default"/>
    <dgm:cxn modelId="{9D036D40-3BA5-5942-A37B-ACCCB0EDF236}" type="presParOf" srcId="{51324855-DD46-4A4F-9EBD-C4273DED2978}" destId="{11879C06-D464-5C4C-A93B-15806EE3174E}" srcOrd="1" destOrd="0" presId="urn:microsoft.com/office/officeart/2005/8/layout/default"/>
    <dgm:cxn modelId="{BE7CF47D-53CA-6349-B284-E5152902602E}" type="presParOf" srcId="{51324855-DD46-4A4F-9EBD-C4273DED2978}" destId="{43697143-A735-3546-BCDC-9A1111661CE6}" srcOrd="2" destOrd="0" presId="urn:microsoft.com/office/officeart/2005/8/layout/default"/>
    <dgm:cxn modelId="{A5CA641B-9B12-AA49-92E8-141C32750CE2}" type="presParOf" srcId="{51324855-DD46-4A4F-9EBD-C4273DED2978}" destId="{6C52CD49-D13F-AC42-920A-54B9CB53455E}" srcOrd="3" destOrd="0" presId="urn:microsoft.com/office/officeart/2005/8/layout/default"/>
    <dgm:cxn modelId="{5DE38D06-0138-E446-9F71-1581782F4809}" type="presParOf" srcId="{51324855-DD46-4A4F-9EBD-C4273DED2978}" destId="{852A1ED9-E830-AE42-B8BF-A1FDFA057C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6EF-FBB1-BB45-BCE1-AB55ECE2DE08}">
      <dsp:nvSpPr>
        <dsp:cNvPr id="0" name=""/>
        <dsp:cNvSpPr/>
      </dsp:nvSpPr>
      <dsp:spPr>
        <a:xfrm>
          <a:off x="7338" y="67106"/>
          <a:ext cx="5083074" cy="2008643"/>
        </a:xfrm>
        <a:prstGeom prst="rect">
          <a:avLst/>
        </a:prstGeom>
        <a:solidFill>
          <a:srgbClr val="C7DC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>
              <a:solidFill>
                <a:srgbClr val="243A50"/>
              </a:solidFill>
              <a:latin typeface="SimSun"/>
              <a:cs typeface="SimSun"/>
            </a:rPr>
            <a:t>每个人都可以工作！</a:t>
          </a:r>
        </a:p>
      </dsp:txBody>
      <dsp:txXfrm>
        <a:off x="7338" y="67106"/>
        <a:ext cx="5083074" cy="2008643"/>
      </dsp:txXfrm>
    </dsp:sp>
    <dsp:sp modelId="{43697143-A735-3546-BCDC-9A1111661CE6}">
      <dsp:nvSpPr>
        <dsp:cNvPr id="0" name=""/>
        <dsp:cNvSpPr/>
      </dsp:nvSpPr>
      <dsp:spPr>
        <a:xfrm>
          <a:off x="5425186" y="67106"/>
          <a:ext cx="5083074" cy="2008643"/>
        </a:xfrm>
        <a:prstGeom prst="rect">
          <a:avLst/>
        </a:prstGeom>
        <a:solidFill>
          <a:srgbClr val="EFD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>
              <a:solidFill>
                <a:srgbClr val="243A50"/>
              </a:solidFill>
              <a:latin typeface="SimSun"/>
              <a:cs typeface="SimSun"/>
            </a:rPr>
            <a:t>工作对每个人来说都不一样</a:t>
          </a:r>
        </a:p>
      </dsp:txBody>
      <dsp:txXfrm>
        <a:off x="5425186" y="67106"/>
        <a:ext cx="5083074" cy="2008643"/>
      </dsp:txXfrm>
    </dsp:sp>
    <dsp:sp modelId="{852A1ED9-E830-AE42-B8BF-A1FDFA057C6A}">
      <dsp:nvSpPr>
        <dsp:cNvPr id="0" name=""/>
        <dsp:cNvSpPr/>
      </dsp:nvSpPr>
      <dsp:spPr>
        <a:xfrm>
          <a:off x="2716262" y="2410524"/>
          <a:ext cx="5083074" cy="2008643"/>
        </a:xfrm>
        <a:prstGeom prst="rect">
          <a:avLst/>
        </a:prstGeom>
        <a:solidFill>
          <a:srgbClr val="FF94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>
              <a:solidFill>
                <a:srgbClr val="243A50"/>
              </a:solidFill>
              <a:latin typeface="SimSun"/>
              <a:cs typeface="SimSun"/>
            </a:rPr>
            <a:t>就业应该植根于您的家人希望做什么</a:t>
          </a:r>
        </a:p>
      </dsp:txBody>
      <dsp:txXfrm>
        <a:off x="2716262" y="2410524"/>
        <a:ext cx="5083074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zh-CN" sz="1000" dirty="0">
                <a:latin typeface="SimSun"/>
                <a:cs typeface="SimSun"/>
              </a:rPr>
              <a:t>畅想各种可能性： </a:t>
            </a:r>
            <a:r>
              <a:t/>
            </a:r>
            <a:br/>
            <a:r>
              <a:rPr lang="zh-CN" sz="1000" dirty="0">
                <a:latin typeface="SimSun"/>
                <a:cs typeface="SimSun"/>
              </a:rPr>
              <a:t>就业成功之路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F6AC269-D81C-4339-90D6-59659E7E121B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zh-CN" dirty="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371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2A63-6E54-4C42-8FC1-BD46066D9D98}" type="datetimeFigureOut">
              <a:rPr lang="en-US" smtClean="0"/>
              <a:t>1/16/2024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2391-1F68-034A-821C-1FD10A16A45E}" type="slidenum">
              <a:rPr lang="en-US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64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7808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239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7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5407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Judith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883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18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2915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26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662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966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8667750" cy="13954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83088"/>
            <a:ext cx="8667750" cy="10652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43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E76A5C-86E7-5B43-BE69-2AC8BD0888D6}"/>
              </a:ext>
            </a:extLst>
          </p:cNvPr>
          <p:cNvSpPr/>
          <p:nvPr userDrawn="1"/>
        </p:nvSpPr>
        <p:spPr>
          <a:xfrm rot="16200000" flipV="1">
            <a:off x="5168266" y="3175"/>
            <a:ext cx="45719" cy="8667749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E3C16-8EF8-7B49-9817-03F46A984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23438-7560-6441-A5F5-418BE275739D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B66AA-EDA4-3848-8983-1B7E6878D85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F73C5-1159-9843-BE89-47630C28B7F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6765A-D869-4343-B5FC-80E867C33AB1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F0B52-B97C-3048-A5DB-4E010739C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1F518-329A-DB48-8079-19883FB16010}"/>
              </a:ext>
            </a:extLst>
          </p:cNvPr>
          <p:cNvSpPr/>
          <p:nvPr userDrawn="1"/>
        </p:nvSpPr>
        <p:spPr>
          <a:xfrm rot="10800000">
            <a:off x="0" y="-1545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BA36A-6286-8E4C-8820-179316FA9FD4}"/>
              </a:ext>
            </a:extLst>
          </p:cNvPr>
          <p:cNvSpPr/>
          <p:nvPr userDrawn="1"/>
        </p:nvSpPr>
        <p:spPr>
          <a:xfrm>
            <a:off x="7829594" y="-2901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49BC3-E9BE-AB47-82DA-55EA2C2A2FB3}"/>
              </a:ext>
            </a:extLst>
          </p:cNvPr>
          <p:cNvSpPr/>
          <p:nvPr userDrawn="1"/>
        </p:nvSpPr>
        <p:spPr>
          <a:xfrm rot="10800000">
            <a:off x="4241016" y="-2903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F8824-1B12-9642-B1A5-FD268990A06F}"/>
              </a:ext>
            </a:extLst>
          </p:cNvPr>
          <p:cNvSpPr/>
          <p:nvPr userDrawn="1"/>
        </p:nvSpPr>
        <p:spPr>
          <a:xfrm>
            <a:off x="10235624" y="-2903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43A50"/>
                </a:solidFill>
              </a:defRPr>
            </a:lvl1pPr>
            <a:lvl2pPr>
              <a:defRPr sz="2800">
                <a:solidFill>
                  <a:srgbClr val="243A50"/>
                </a:solidFill>
              </a:defRPr>
            </a:lvl2pPr>
            <a:lvl3pPr>
              <a:defRPr sz="2400">
                <a:solidFill>
                  <a:srgbClr val="243A50"/>
                </a:solidFill>
              </a:defRPr>
            </a:lvl3pPr>
            <a:lvl4pPr>
              <a:defRPr sz="2000">
                <a:solidFill>
                  <a:srgbClr val="243A50"/>
                </a:solidFill>
              </a:defRPr>
            </a:lvl4pPr>
            <a:lvl5pPr>
              <a:defRPr sz="2000">
                <a:solidFill>
                  <a:srgbClr val="243A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06755-32A5-0B4A-B338-FD8A6E91FC23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24A2-F776-E943-8261-B1F636F83895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AF178-0E9A-274C-9D81-3DE40CF50D8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18140-F0E8-894A-9CBD-5B8DEF8DEC39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5EE2C-9710-6641-82FA-49A09F433D06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9538E-178D-3743-A34E-EA2D2A70EA8B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9FEBF-A801-2D48-B0C8-F12DC13D5BD6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B03F8-2F52-2248-A1A6-9EA442D83918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B1B11-9E28-4C4C-851D-DA3922407F84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71087-2231-EE4F-BCB8-EC61EDBC71D3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3B849-499B-C642-B6D7-18C970296B10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8E9AD-E60D-9940-81BB-94D335F08F8B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B3666-FE48-E14A-86FE-8D09D3D7D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D54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3A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9789A-8B07-7D48-837C-E1D169206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18F9B-10C0-D340-B75C-CA4931750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D2446-1E83-7D4A-9061-EBD8D0EC171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8D9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21404-531C-2247-975C-715932478D6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99C09-8414-DD4F-A1F3-20F8C0B4705D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31E35-8D30-1949-940A-ECF9FD1D028B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F63F83-FEDE-2B41-9577-3FF36C61F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7059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7339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rgbClr val="EFD5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8E225-A9DE-D946-8826-9CB7A562794A}"/>
              </a:ext>
            </a:extLst>
          </p:cNvPr>
          <p:cNvSpPr/>
          <p:nvPr userDrawn="1"/>
        </p:nvSpPr>
        <p:spPr>
          <a:xfrm rot="16200000" flipV="1">
            <a:off x="6061945" y="-750337"/>
            <a:ext cx="45719" cy="10537994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A789E-3CB8-404D-9E36-CC5AD10B7050}"/>
              </a:ext>
            </a:extLst>
          </p:cNvPr>
          <p:cNvSpPr/>
          <p:nvPr userDrawn="1"/>
        </p:nvSpPr>
        <p:spPr>
          <a:xfrm rot="10800000">
            <a:off x="0" y="1357"/>
            <a:ext cx="4241018" cy="642109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4B389-9A2F-0342-AE48-38AD84FA85E1}"/>
              </a:ext>
            </a:extLst>
          </p:cNvPr>
          <p:cNvSpPr/>
          <p:nvPr userDrawn="1"/>
        </p:nvSpPr>
        <p:spPr>
          <a:xfrm>
            <a:off x="7829594" y="2"/>
            <a:ext cx="2432924" cy="649240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22B6E-1BB9-C449-9D9F-3B224A1DE97C}"/>
              </a:ext>
            </a:extLst>
          </p:cNvPr>
          <p:cNvSpPr/>
          <p:nvPr userDrawn="1"/>
        </p:nvSpPr>
        <p:spPr>
          <a:xfrm rot="10800000">
            <a:off x="4241015" y="-1"/>
            <a:ext cx="3588577" cy="649245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D9DC-290B-504B-A401-A3521FA70469}"/>
              </a:ext>
            </a:extLst>
          </p:cNvPr>
          <p:cNvSpPr/>
          <p:nvPr userDrawn="1"/>
        </p:nvSpPr>
        <p:spPr>
          <a:xfrm>
            <a:off x="10235624" y="0"/>
            <a:ext cx="1956376" cy="649250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A0C11-3CA6-6C4B-8F64-8761279FAAC3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8B97D-9D07-454F-A1E3-28D35C64891F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119A8-E6F0-A849-92FA-FE2C0B6840B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F9F6C9-0477-644E-BB7B-645194B573E7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C9CF5-DCDD-5544-94B2-F7C8AE60691C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6CF7A-1FAC-2A4B-A81E-9619BAB012A6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266A8-E3C7-7E49-B494-F1AD84FF951A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9FA378-7239-534B-80DF-B70358811CB1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D08DB-CFEE-1243-8B27-0A902536212F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C0038-E2A8-D746-9FC2-B3108EE792A8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3EBE8C-4BD0-CB44-A40A-8D6077D88CE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03097-40E2-1B4D-B972-99BC28B248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82312-C7C2-9F49-8A75-FCC9B62247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1" r:id="rId5"/>
    <p:sldLayoutId id="2147483652" r:id="rId6"/>
    <p:sldLayoutId id="2147483662" r:id="rId7"/>
    <p:sldLayoutId id="2147483659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70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di.uky.edu/employment-checklist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db101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Omar.Gomez@harborrc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A1BA-9B20-8D47-A483-674672E1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宋体" panose="02010600030101010101" pitchFamily="2" charset="-122"/>
              </a:rPr>
              <a:pPr/>
              <a:t>1</a:t>
            </a:fld>
            <a:endParaRPr lang="zh-CN"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sz="4000" b="1" dirty="0">
                <a:latin typeface="SimSun"/>
                <a:ea typeface="宋体" panose="02010600030101010101" pitchFamily="2" charset="-122"/>
                <a:cs typeface="SimSun"/>
              </a:rPr>
              <a:t>畅想各种可能性： </a:t>
            </a:r>
            <a:r>
              <a:rPr dirty="0">
                <a:ea typeface="宋体" panose="02010600030101010101" pitchFamily="2" charset="-122"/>
              </a:rPr>
              <a:t/>
            </a:r>
            <a:br>
              <a:rPr dirty="0">
                <a:ea typeface="宋体" panose="02010600030101010101" pitchFamily="2" charset="-122"/>
              </a:rPr>
            </a:br>
            <a:r>
              <a:rPr lang="zh-CN" sz="4000" dirty="0">
                <a:latin typeface="SimSun"/>
                <a:ea typeface="宋体" panose="02010600030101010101" pitchFamily="2" charset="-122"/>
                <a:cs typeface="SimSun"/>
              </a:rPr>
              <a:t>就业成功之路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CN" dirty="0">
              <a:ea typeface="宋体" panose="02010600030101010101" pitchFamily="2" charset="-122"/>
            </a:endParaRPr>
          </a:p>
          <a:p>
            <a:r>
              <a:rPr lang="zh-CN">
                <a:latin typeface="SimSun"/>
                <a:ea typeface="宋体" panose="02010600030101010101" pitchFamily="2" charset="-122"/>
                <a:cs typeface="SimSun"/>
              </a:rPr>
              <a:t>Sean Roy - TransCen</a:t>
            </a:r>
            <a:endParaRPr lang="zh-CN" dirty="0">
              <a:ea typeface="宋体" panose="02010600030101010101" pitchFamily="2" charset="-122"/>
            </a:endParaRPr>
          </a:p>
        </p:txBody>
      </p:sp>
      <p:pic>
        <p:nvPicPr>
          <p:cNvPr id="7" name="Picture 6" descr="Young Asian male on a wheelchair looking at a tablet. ">
            <a:extLst>
              <a:ext uri="{FF2B5EF4-FFF2-40B4-BE49-F238E27FC236}">
                <a16:creationId xmlns:a16="http://schemas.microsoft.com/office/drawing/2014/main" id="{89BAD679-DF84-8244-9BDC-FBEB42FA0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/>
          <a:stretch/>
        </p:blipFill>
        <p:spPr>
          <a:xfrm>
            <a:off x="857250" y="148855"/>
            <a:ext cx="3890332" cy="2654667"/>
          </a:xfrm>
          <a:prstGeom prst="rect">
            <a:avLst/>
          </a:prstGeom>
        </p:spPr>
      </p:pic>
      <p:pic>
        <p:nvPicPr>
          <p:cNvPr id="8" name="Picture 7" descr="Young boy with his mom, dad, and brother " title="Young boy with family ">
            <a:extLst>
              <a:ext uri="{FF2B5EF4-FFF2-40B4-BE49-F238E27FC236}">
                <a16:creationId xmlns:a16="http://schemas.microsoft.com/office/drawing/2014/main" id="{1EC01544-DD50-1849-87B2-2FC6A8107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9" y="148856"/>
            <a:ext cx="3985327" cy="26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9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FB035-2142-E74F-B3C4-2EBB397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10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761A-C9D8-7242-B4D7-ECAB45CE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91667" cy="1325563"/>
          </a:xfrm>
        </p:spPr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新的现实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E1FA-50CB-374C-9EA5-B56FEE6C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23" y="1690688"/>
            <a:ext cx="6083673" cy="4486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更加关注健康和安全 </a:t>
            </a:r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在</a:t>
            </a:r>
            <a:r>
              <a:rPr lang="zh-CN" altLang="en-US" dirty="0">
                <a:latin typeface="SimSun"/>
                <a:cs typeface="SimSun"/>
              </a:rPr>
              <a:t>电脑</a:t>
            </a:r>
            <a:r>
              <a:rPr lang="zh-CN" dirty="0">
                <a:latin typeface="SimSun"/>
                <a:cs typeface="SimSun"/>
              </a:rPr>
              <a:t>或某种设备上花的时间更长</a:t>
            </a:r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在一段时间内获得支持的机会有限？</a:t>
            </a:r>
          </a:p>
          <a:p>
            <a:pPr marL="0" indent="0">
              <a:lnSpc>
                <a:spcPct val="110000"/>
              </a:lnSpc>
              <a:buNone/>
            </a:pPr>
            <a:endParaRPr lang="zh-CN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zh-CN" sz="3000" b="1" dirty="0">
                <a:solidFill>
                  <a:srgbClr val="883D38"/>
                </a:solidFill>
                <a:latin typeface="SimSun"/>
                <a:cs typeface="SimSun"/>
              </a:rPr>
              <a:t>某些行业的工作机会将反弹，需要更多员工。</a:t>
            </a:r>
          </a:p>
          <a:p>
            <a:pPr marL="0" indent="0" algn="ctr">
              <a:lnSpc>
                <a:spcPct val="110000"/>
              </a:lnSpc>
              <a:buNone/>
            </a:pPr>
            <a:endParaRPr lang="zh-CN" b="1" dirty="0">
              <a:solidFill>
                <a:srgbClr val="883D38"/>
              </a:solidFill>
            </a:endParaRPr>
          </a:p>
          <a:p>
            <a:pPr>
              <a:lnSpc>
                <a:spcPct val="110000"/>
              </a:lnSpc>
            </a:pPr>
            <a:endParaRPr lang="zh-CN" dirty="0"/>
          </a:p>
        </p:txBody>
      </p:sp>
      <p:pic>
        <p:nvPicPr>
          <p:cNvPr id="9" name="Content Placeholder 8" descr="Cartoon drawing of a man at a fork in the road. Arrow going right says &quot;change.&quot; Arrow going left says &quot;old ways.&quot; ">
            <a:extLst>
              <a:ext uri="{FF2B5EF4-FFF2-40B4-BE49-F238E27FC236}">
                <a16:creationId xmlns:a16="http://schemas.microsoft.com/office/drawing/2014/main" id="{D2B163EB-5425-1A4B-B185-094C44710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3579"/>
          <a:stretch/>
        </p:blipFill>
        <p:spPr>
          <a:xfrm>
            <a:off x="7368208" y="0"/>
            <a:ext cx="4823792" cy="675462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6AE1C0-C56A-1655-C095-27B5B3097FF7}"/>
              </a:ext>
            </a:extLst>
          </p:cNvPr>
          <p:cNvSpPr txBox="1"/>
          <p:nvPr/>
        </p:nvSpPr>
        <p:spPr>
          <a:xfrm>
            <a:off x="8773675" y="640080"/>
            <a:ext cx="2067045" cy="523220"/>
          </a:xfrm>
          <a:prstGeom prst="rect">
            <a:avLst/>
          </a:prstGeom>
          <a:solidFill>
            <a:srgbClr val="09A696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    </a:t>
            </a:r>
            <a:r>
              <a:rPr lang="zh-CN" altLang="en-US" sz="2800" dirty="0">
                <a:solidFill>
                  <a:schemeClr val="bg1"/>
                </a:solidFill>
              </a:rPr>
              <a:t>改变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5B612-5497-3788-A097-8EF7E627131D}"/>
              </a:ext>
            </a:extLst>
          </p:cNvPr>
          <p:cNvSpPr txBox="1"/>
          <p:nvPr/>
        </p:nvSpPr>
        <p:spPr>
          <a:xfrm>
            <a:off x="8773676" y="1940560"/>
            <a:ext cx="2067044" cy="523220"/>
          </a:xfrm>
          <a:prstGeom prst="rect">
            <a:avLst/>
          </a:prstGeom>
          <a:solidFill>
            <a:srgbClr val="16304B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    </a:t>
            </a:r>
            <a:r>
              <a:rPr lang="zh-CN" altLang="en-US" sz="2800" dirty="0">
                <a:solidFill>
                  <a:schemeClr val="bg1"/>
                </a:solidFill>
              </a:rPr>
              <a:t>老路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637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2B08F-3832-D342-B385-7F3924F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11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以新的方式看待您的家人</a:t>
            </a:r>
          </a:p>
        </p:txBody>
      </p:sp>
    </p:spTree>
    <p:extLst>
      <p:ext uri="{BB962C8B-B14F-4D97-AF65-F5344CB8AC3E}">
        <p14:creationId xmlns:p14="http://schemas.microsoft.com/office/powerpoint/2010/main" val="3084831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04A2-2F6F-304B-AE14-F01E866F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12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471E8-E5DE-FC48-B6D3-CEE468D3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我们如何定义期望？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040E-7C61-5148-9836-E2BE3CD7E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747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sz="3200" b="1" dirty="0">
                <a:solidFill>
                  <a:srgbClr val="883D38"/>
                </a:solidFill>
                <a:latin typeface="SimSun"/>
                <a:cs typeface="SimSun"/>
              </a:rPr>
              <a:t>“期望”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sz="3200" dirty="0">
                <a:latin typeface="SimSun"/>
                <a:cs typeface="SimSun"/>
              </a:rPr>
              <a:t>是指相信某人将会或应该取得</a:t>
            </a:r>
            <a:r>
              <a:rPr lang="zh-CN" altLang="en-US" sz="3200" dirty="0">
                <a:latin typeface="SimSun"/>
                <a:cs typeface="SimSun"/>
              </a:rPr>
              <a:t>某些</a:t>
            </a:r>
            <a:r>
              <a:rPr lang="zh-CN" sz="3200" dirty="0">
                <a:latin typeface="SimSun"/>
                <a:cs typeface="SimSun"/>
              </a:rPr>
              <a:t>成就；将来会发生或可能发生的事情。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640EB-94D6-874B-AA7E-DB5A569A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04" y="1825625"/>
            <a:ext cx="492649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sz="3200" b="1" dirty="0">
                <a:solidFill>
                  <a:srgbClr val="883D38"/>
                </a:solidFill>
                <a:latin typeface="SimSun"/>
                <a:cs typeface="SimSun"/>
              </a:rPr>
              <a:t>“高期望”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sz="3200" dirty="0">
                <a:latin typeface="SimSun"/>
                <a:cs typeface="SimSun"/>
              </a:rPr>
              <a:t>是指相信一个身有残障（或存在其他障碍）的人可以和其他人一样，过上同样的生活，并拥有同样的生活选择。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zh-CN" sz="3200" dirty="0"/>
          </a:p>
        </p:txBody>
      </p:sp>
    </p:spTree>
    <p:extLst>
      <p:ext uri="{BB962C8B-B14F-4D97-AF65-F5344CB8AC3E}">
        <p14:creationId xmlns:p14="http://schemas.microsoft.com/office/powerpoint/2010/main" val="37284507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A9DB-C6E5-4B47-BF19-038BECB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13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365125"/>
            <a:ext cx="10893286" cy="1325563"/>
          </a:xfrm>
        </p:spPr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低期望从何而来？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dirty="0">
                <a:latin typeface="SimSun"/>
                <a:cs typeface="SimSun"/>
              </a:rPr>
              <a:t>社会对残障影响的看法</a:t>
            </a:r>
          </a:p>
          <a:p>
            <a:pPr>
              <a:lnSpc>
                <a:spcPct val="100000"/>
              </a:lnSpc>
            </a:pPr>
            <a:r>
              <a:rPr lang="zh-CN" dirty="0">
                <a:latin typeface="SimSun"/>
                <a:cs typeface="SimSun"/>
              </a:rPr>
              <a:t>对家有残障人士成员的感受</a:t>
            </a:r>
          </a:p>
          <a:p>
            <a:pPr>
              <a:lnSpc>
                <a:spcPct val="100000"/>
              </a:lnSpc>
            </a:pPr>
            <a:r>
              <a:rPr lang="zh-CN" dirty="0">
                <a:latin typeface="SimSun"/>
                <a:cs typeface="SimSun"/>
              </a:rPr>
              <a:t>别人带给我们的想法</a:t>
            </a:r>
          </a:p>
          <a:p>
            <a:pPr marL="0" indent="0" algn="ctr">
              <a:lnSpc>
                <a:spcPct val="100000"/>
              </a:lnSpc>
              <a:buNone/>
            </a:pPr>
            <a:endParaRPr lang="zh-CN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秘诀在于要看到残障人士也能够做成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了不起的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事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情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，不要让别人的想法影响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到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您的家人为自己创造生活的能力。 </a:t>
            </a:r>
          </a:p>
        </p:txBody>
      </p:sp>
    </p:spTree>
    <p:extLst>
      <p:ext uri="{BB962C8B-B14F-4D97-AF65-F5344CB8AC3E}">
        <p14:creationId xmlns:p14="http://schemas.microsoft.com/office/powerpoint/2010/main" val="10621681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9298-641F-FE40-9C19-E6B9D17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14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拥有高期望的重要性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家人为世界上的其他人如何看待他们的残障家庭成员设定了标准。 </a:t>
            </a:r>
          </a:p>
          <a:p>
            <a:pPr>
              <a:lnSpc>
                <a:spcPct val="100000"/>
              </a:lnSpc>
            </a:pPr>
            <a:endParaRPr lang="zh-CN" dirty="0"/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避免参加限制性的项目或安置</a:t>
            </a:r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生活在社区之中 </a:t>
            </a:r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生活建立在您的家人对自己的梦想之上</a:t>
            </a:r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要知道，有风险是好事情，失败也有建设性的一面</a:t>
            </a:r>
          </a:p>
        </p:txBody>
      </p:sp>
    </p:spTree>
    <p:extLst>
      <p:ext uri="{BB962C8B-B14F-4D97-AF65-F5344CB8AC3E}">
        <p14:creationId xmlns:p14="http://schemas.microsoft.com/office/powerpoint/2010/main" val="33967215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on a wooden fence balancing. ">
            <a:extLst>
              <a:ext uri="{FF2B5EF4-FFF2-40B4-BE49-F238E27FC236}">
                <a16:creationId xmlns:a16="http://schemas.microsoft.com/office/drawing/2014/main" id="{9967148A-702A-AD45-A055-CF0B82E4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" y="-56357"/>
            <a:ext cx="12192000" cy="69143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306CA-D71B-DA4C-B244-DD13CD0D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15</a:t>
            </a:fld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zh-CN" dirty="0">
                <a:solidFill>
                  <a:schemeClr val="tx2"/>
                </a:solidFill>
                <a:latin typeface="SimSun"/>
                <a:cs typeface="SimSun"/>
              </a:rPr>
              <a:t>平衡法案</a:t>
            </a:r>
          </a:p>
        </p:txBody>
      </p:sp>
    </p:spTree>
    <p:extLst>
      <p:ext uri="{BB962C8B-B14F-4D97-AF65-F5344CB8AC3E}">
        <p14:creationId xmlns:p14="http://schemas.microsoft.com/office/powerpoint/2010/main" val="20186932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unway ">
            <a:extLst>
              <a:ext uri="{FF2B5EF4-FFF2-40B4-BE49-F238E27FC236}">
                <a16:creationId xmlns:a16="http://schemas.microsoft.com/office/drawing/2014/main" id="{F71A4984-C529-5B4E-A11C-C3C55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1214" b="34447"/>
          <a:stretch/>
        </p:blipFill>
        <p:spPr>
          <a:xfrm>
            <a:off x="-1" y="1"/>
            <a:ext cx="12192001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2B445-3AF4-5146-A7FE-5C7E499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16</a:t>
            </a:fld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zh-CN" dirty="0">
                <a:solidFill>
                  <a:schemeClr val="tx2"/>
                </a:solidFill>
                <a:latin typeface="SimSun"/>
                <a:cs typeface="SimSun"/>
              </a:rPr>
              <a:t>关键在于</a:t>
            </a:r>
            <a:r>
              <a:rPr lang="zh-CN" altLang="en-US" dirty="0">
                <a:solidFill>
                  <a:schemeClr val="tx2"/>
                </a:solidFill>
                <a:latin typeface="SimSun"/>
                <a:cs typeface="SimSun"/>
              </a:rPr>
              <a:t>抱有</a:t>
            </a:r>
            <a:r>
              <a:rPr lang="zh-CN" dirty="0">
                <a:solidFill>
                  <a:schemeClr val="tx2"/>
                </a:solidFill>
                <a:latin typeface="SimSun"/>
                <a:cs typeface="SimSun"/>
              </a:rPr>
              <a:t>耐心</a:t>
            </a:r>
            <a:endParaRPr lang="zh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870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CE0B-5CFB-974D-8D4D-EC736C2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17</a:t>
            </a:fld>
            <a:endParaRPr 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什么是成功？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542722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sz="9600" dirty="0">
                <a:latin typeface="SimSun"/>
                <a:cs typeface="SimSun"/>
              </a:rPr>
              <a:t>想想自己在第一次尝试时不会成功的几件事。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sz="9600" b="1" dirty="0">
                <a:solidFill>
                  <a:srgbClr val="883D38"/>
                </a:solidFill>
                <a:latin typeface="SimSun"/>
                <a:cs typeface="SimSun"/>
              </a:rPr>
              <a:t>就业成功是一个持续的过程，对每个人来说都会有所不同。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latin typeface="SimSun"/>
                <a:cs typeface="SimSun"/>
              </a:rPr>
              <a:t>工作小时数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latin typeface="SimSun"/>
                <a:cs typeface="SimSun"/>
              </a:rPr>
              <a:t>任务 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latin typeface="SimSun"/>
                <a:cs typeface="SimSun"/>
              </a:rPr>
              <a:t>容忍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latin typeface="SimSun"/>
                <a:cs typeface="SimSun"/>
              </a:rPr>
              <a:t>认可并庆祝进步！！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/>
          </a:p>
        </p:txBody>
      </p:sp>
      <p:pic>
        <p:nvPicPr>
          <p:cNvPr id="3" name="Picture 2" descr="Marathon runners in the street " title="Marathon">
            <a:extLst>
              <a:ext uri="{FF2B5EF4-FFF2-40B4-BE49-F238E27FC236}">
                <a16:creationId xmlns:a16="http://schemas.microsoft.com/office/drawing/2014/main" id="{F2A9AAE2-ACCC-F248-999C-34D69D00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9566" r="29962" b="7925"/>
          <a:stretch/>
        </p:blipFill>
        <p:spPr>
          <a:xfrm>
            <a:off x="7156173" y="0"/>
            <a:ext cx="50358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1DA6-EEF9-B34A-A70C-5B8EEFD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18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latin typeface="SimSun"/>
                <a:cs typeface="SimSun"/>
              </a:rPr>
              <a:t>工作表问题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latin typeface="SimSun"/>
                <a:cs typeface="SimSun"/>
              </a:rPr>
              <a:t>您的家庭成员最强的技能或</a:t>
            </a:r>
            <a:r>
              <a:rPr lang="zh-CN" altLang="en-US" sz="4000" dirty="0">
                <a:latin typeface="SimSun"/>
                <a:cs typeface="SimSun"/>
              </a:rPr>
              <a:t>特质</a:t>
            </a:r>
            <a:r>
              <a:rPr lang="zh-CN" sz="4000" dirty="0">
                <a:latin typeface="SimSun"/>
                <a:cs typeface="SimSun"/>
              </a:rPr>
              <a:t>是什么？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62347-BC41-A1FE-212B-FC5D46484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69" y="615893"/>
            <a:ext cx="4395431" cy="53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479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FF5A-A6CB-654E-B994-D1964713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19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latin typeface="SimSun"/>
                <a:cs typeface="SimSun"/>
              </a:rPr>
              <a:t>有用的工具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altLang="zh-CN" sz="4000" dirty="0"/>
              <a:t>Positive </a:t>
            </a:r>
            <a:r>
              <a:rPr lang="en-US" altLang="zh-CN" sz="4000" dirty="0"/>
              <a:t>P</a:t>
            </a:r>
            <a:r>
              <a:rPr lang="fr-CA" altLang="zh-CN" sz="4000" dirty="0"/>
              <a:t>ersonal </a:t>
            </a:r>
            <a:r>
              <a:rPr lang="en-US" altLang="zh-CN" sz="4000" dirty="0"/>
              <a:t>P</a:t>
            </a:r>
            <a:r>
              <a:rPr lang="fr-CA" altLang="zh-CN" sz="4000" dirty="0"/>
              <a:t>rofile</a:t>
            </a:r>
            <a:r>
              <a:rPr lang="zh-CN" altLang="en-US" sz="4000" dirty="0">
                <a:latin typeface="SimSun"/>
                <a:cs typeface="SimSun"/>
              </a:rPr>
              <a:t>（积极个人资料）</a:t>
            </a:r>
            <a:endParaRPr lang="zh-CN" sz="4000" dirty="0">
              <a:latin typeface="SimSun"/>
              <a:cs typeface="SimSun"/>
            </a:endParaRPr>
          </a:p>
        </p:txBody>
      </p:sp>
      <p:pic>
        <p:nvPicPr>
          <p:cNvPr id="8" name="Picture 7" descr="Screenshot of the Positive Personal Profile ">
            <a:extLst>
              <a:ext uri="{FF2B5EF4-FFF2-40B4-BE49-F238E27FC236}">
                <a16:creationId xmlns:a16="http://schemas.microsoft.com/office/drawing/2014/main" id="{765325A1-3BF4-2D46-8166-3A2754694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7"/>
            <a:ext cx="4540443" cy="5875867"/>
          </a:xfrm>
          <a:prstGeom prst="rect">
            <a:avLst/>
          </a:prstGeom>
          <a:ln>
            <a:solidFill>
              <a:srgbClr val="EFD54E">
                <a:alpha val="50000"/>
              </a:srgbClr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53DB8B0-15C3-4D72-A036-9CE29C916731}"/>
              </a:ext>
            </a:extLst>
          </p:cNvPr>
          <p:cNvSpPr txBox="1"/>
          <p:nvPr/>
        </p:nvSpPr>
        <p:spPr>
          <a:xfrm>
            <a:off x="6793565" y="624881"/>
            <a:ext cx="4540443" cy="5190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fr-CA" altLang="zh-CN" sz="1400" dirty="0">
                <a:solidFill>
                  <a:srgbClr val="017076"/>
                </a:solidFill>
              </a:rPr>
              <a:t>Positive Personal Profile</a:t>
            </a:r>
            <a:r>
              <a:rPr lang="zh-CN" altLang="fr-CA" sz="1400" dirty="0">
                <a:solidFill>
                  <a:srgbClr val="017076"/>
                </a:solidFill>
              </a:rPr>
              <a:t>（</a:t>
            </a:r>
            <a:r>
              <a:rPr lang="zh-CN" altLang="en-US" sz="1400" dirty="0">
                <a:solidFill>
                  <a:srgbClr val="017076"/>
                </a:solidFill>
              </a:rPr>
              <a:t>积极个人资料）</a:t>
            </a:r>
            <a:endParaRPr lang="en-US" altLang="zh-CN" sz="1400" dirty="0">
              <a:solidFill>
                <a:srgbClr val="017076"/>
              </a:solidFill>
            </a:endParaRPr>
          </a:p>
          <a:p>
            <a:pPr lvl="1"/>
            <a:endParaRPr lang="en-US" altLang="zh-CN" sz="1050" dirty="0"/>
          </a:p>
          <a:p>
            <a:pPr lvl="1"/>
            <a:r>
              <a:rPr lang="en-US" altLang="zh-CN" sz="1000" dirty="0">
                <a:solidFill>
                  <a:schemeClr val="accent2">
                    <a:lumMod val="50000"/>
                  </a:schemeClr>
                </a:solidFill>
              </a:rPr>
              <a:t>Positive Personal Profile</a:t>
            </a:r>
            <a:r>
              <a:rPr lang="zh-CN" altLang="en-US" sz="1000" dirty="0">
                <a:solidFill>
                  <a:schemeClr val="accent2">
                    <a:lumMod val="50000"/>
                  </a:schemeClr>
                </a:solidFill>
              </a:rPr>
              <a:t>是一个可供求职者、其家人或就业专业人士使用的工具，它可以：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</a:rPr>
              <a:t>帮助人们克服身有残障的挑战，并将侧重点放在积极的特质方面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</a:rPr>
              <a:t>帮助列出这些特质</a:t>
            </a:r>
            <a:endParaRPr lang="en-US" altLang="zh-CN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</a:rPr>
              <a:t>帮助确定需要的支援或额外的技能培养</a:t>
            </a:r>
            <a:endParaRPr lang="en-US" altLang="zh-CN" sz="1000" dirty="0">
              <a:solidFill>
                <a:schemeClr val="accent6">
                  <a:lumMod val="50000"/>
                </a:schemeClr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</a:rPr>
              <a:t>通过找出有助于向雇主“推销自己”的关键因素来帮助准备求职面试</a:t>
            </a:r>
          </a:p>
          <a:p>
            <a:pPr lvl="1"/>
            <a:endParaRPr lang="zh-CN" altLang="en-US" sz="1000" dirty="0"/>
          </a:p>
          <a:p>
            <a:pPr lvl="1"/>
            <a:r>
              <a:rPr lang="zh-CN" altLang="en-US" sz="1000" dirty="0"/>
              <a:t>姓名：</a:t>
            </a:r>
          </a:p>
          <a:p>
            <a:pPr lvl="1"/>
            <a:endParaRPr lang="en-US" altLang="zh-CN" sz="1000" dirty="0"/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/>
            <a:endParaRPr lang="en-US" altLang="zh-CN" sz="1000" dirty="0">
              <a:latin typeface="+mn-ea"/>
            </a:endParaRPr>
          </a:p>
          <a:p>
            <a:pPr lvl="1">
              <a:lnSpc>
                <a:spcPct val="107000"/>
              </a:lnSpc>
            </a:pPr>
            <a:endParaRPr lang="en-US" altLang="zh-CN" sz="1000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Trebuchet MS" panose="020B0603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zh-CN" altLang="zh-CN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rebuchet MS" panose="020B0603020202020204" pitchFamily="34" charset="0"/>
              </a:rPr>
              <a:t>列出您的</a:t>
            </a:r>
            <a:r>
              <a:rPr lang="zh-CN" altLang="en-U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rebuchet MS" panose="020B0603020202020204" pitchFamily="34" charset="0"/>
              </a:rPr>
              <a:t>特点</a:t>
            </a:r>
            <a:r>
              <a:rPr lang="zh-CN" altLang="zh-CN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rebuchet MS" panose="020B0603020202020204" pitchFamily="34" charset="0"/>
              </a:rPr>
              <a:t>：</a:t>
            </a:r>
            <a:endParaRPr lang="en-US" altLang="zh-CN" sz="1000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Trebuchet MS" panose="020B0603020202020204" pitchFamily="34" charset="0"/>
            </a:endParaRPr>
          </a:p>
          <a:p>
            <a:pPr lvl="1">
              <a:lnSpc>
                <a:spcPct val="107000"/>
              </a:lnSpc>
            </a:pPr>
            <a:endParaRPr lang="en-US" altLang="zh-CN" sz="1000" dirty="0">
              <a:solidFill>
                <a:schemeClr val="accent2">
                  <a:lumMod val="50000"/>
                </a:schemeClr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lvl="1">
              <a:lnSpc>
                <a:spcPct val="107000"/>
              </a:lnSpc>
            </a:pPr>
            <a:r>
              <a:rPr lang="zh-CN" altLang="en-US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Trebuchet MS" panose="020B0603020202020204" pitchFamily="34" charset="0"/>
              </a:rPr>
              <a:t>想要</a:t>
            </a:r>
            <a:r>
              <a:rPr lang="zh-CN" altLang="zh-CN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rebuchet MS" panose="020B0603020202020204" pitchFamily="34" charset="0"/>
              </a:rPr>
              <a:t>探索的潜在工作：</a:t>
            </a:r>
            <a:endParaRPr lang="en-US" altLang="zh-CN" sz="1000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endParaRPr lang="zh-CN" altLang="en-US" sz="14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5742E50E-FCEC-4DCB-A2AC-E00EE4BB9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44595"/>
              </p:ext>
            </p:extLst>
          </p:nvPr>
        </p:nvGraphicFramePr>
        <p:xfrm>
          <a:off x="7335249" y="2448429"/>
          <a:ext cx="3457076" cy="241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538">
                  <a:extLst>
                    <a:ext uri="{9D8B030D-6E8A-4147-A177-3AD203B41FA5}">
                      <a16:colId xmlns:a16="http://schemas.microsoft.com/office/drawing/2014/main" val="4016766034"/>
                    </a:ext>
                  </a:extLst>
                </a:gridCol>
                <a:gridCol w="1728538">
                  <a:extLst>
                    <a:ext uri="{9D8B030D-6E8A-4147-A177-3AD203B41FA5}">
                      <a16:colId xmlns:a16="http://schemas.microsoft.com/office/drawing/2014/main" val="2191766661"/>
                    </a:ext>
                  </a:extLst>
                </a:gridCol>
              </a:tblGrid>
              <a:tr h="483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rebuchet MS" panose="020B0603020202020204" pitchFamily="34" charset="0"/>
                        </a:rPr>
                        <a:t>梦想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rebuchet MS" panose="020B0603020202020204" pitchFamily="34" charset="0"/>
                        </a:rPr>
                        <a:t>目标</a:t>
                      </a:r>
                      <a:endParaRPr lang="zh-CN" altLang="zh-CN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技能与知识</a:t>
                      </a:r>
                      <a:endParaRPr lang="zh-CN" altLang="zh-CN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790243"/>
                  </a:ext>
                </a:extLst>
              </a:tr>
              <a:tr h="483670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学习风格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兴趣和才能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144336"/>
                  </a:ext>
                </a:extLst>
              </a:tr>
              <a:tr h="483670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积极的人格特质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价值观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65493"/>
                  </a:ext>
                </a:extLst>
              </a:tr>
              <a:tr h="483670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环境偏好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不喜欢的事情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宋体" panose="02010600030101010101" pitchFamily="2" charset="-122"/>
                        </a:rPr>
                        <a:t>、怪癖、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癖好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765559"/>
                  </a:ext>
                </a:extLst>
              </a:tr>
              <a:tr h="483670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工作体验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宋体" panose="02010600030101010101" pitchFamily="2" charset="-122"/>
                        </a:rPr>
                        <a:t>支援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系统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358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035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26A2-3A6A-9C48-8C36-25F1F4F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SimSun"/>
                <a:cs typeface="SimSun"/>
              </a:rPr>
              <a:t>今日议程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dirty="0">
                <a:latin typeface="SimSun"/>
                <a:cs typeface="SimSun"/>
              </a:rPr>
              <a:t>我们为什么谈论就业话题？</a:t>
            </a:r>
          </a:p>
          <a:p>
            <a:r>
              <a:rPr lang="zh-CN" dirty="0">
                <a:latin typeface="SimSun"/>
                <a:cs typeface="SimSun"/>
              </a:rPr>
              <a:t>就业：背景和可能性</a:t>
            </a:r>
          </a:p>
          <a:p>
            <a:r>
              <a:rPr lang="zh-CN" dirty="0">
                <a:latin typeface="SimSun"/>
                <a:cs typeface="SimSun"/>
              </a:rPr>
              <a:t>以新的方式看待事物</a:t>
            </a:r>
          </a:p>
          <a:p>
            <a:r>
              <a:rPr lang="zh-CN" dirty="0">
                <a:latin typeface="SimSun"/>
                <a:cs typeface="SimSun"/>
              </a:rPr>
              <a:t>为就业成功</a:t>
            </a:r>
            <a:r>
              <a:rPr lang="zh-CN" altLang="en-US" dirty="0">
                <a:latin typeface="SimSun"/>
                <a:cs typeface="SimSun"/>
              </a:rPr>
              <a:t>做好准备</a:t>
            </a:r>
            <a:endParaRPr lang="en-US" altLang="zh-CN" dirty="0">
              <a:latin typeface="SimSun"/>
              <a:cs typeface="SimSun"/>
            </a:endParaRPr>
          </a:p>
          <a:p>
            <a:r>
              <a:rPr lang="zh-CN" dirty="0">
                <a:latin typeface="SimSun"/>
                <a:cs typeface="SimSun"/>
              </a:rPr>
              <a:t>解决</a:t>
            </a:r>
            <a:r>
              <a:rPr lang="zh-CN" altLang="en-US" dirty="0">
                <a:latin typeface="SimSun"/>
                <a:cs typeface="SimSun"/>
              </a:rPr>
              <a:t>关心的</a:t>
            </a:r>
            <a:r>
              <a:rPr lang="zh-CN" dirty="0">
                <a:latin typeface="SimSun"/>
                <a:cs typeface="SimSun"/>
              </a:rPr>
              <a:t>问题：社会保障福利</a:t>
            </a:r>
          </a:p>
          <a:p>
            <a:r>
              <a:rPr lang="zh-CN" dirty="0">
                <a:latin typeface="SimSun"/>
                <a:cs typeface="SimSun"/>
              </a:rPr>
              <a:t>行动步骤</a:t>
            </a:r>
          </a:p>
          <a:p>
            <a:r>
              <a:rPr lang="zh-CN" dirty="0">
                <a:latin typeface="SimSun"/>
                <a:cs typeface="SimSun"/>
              </a:rPr>
              <a:t>问题和联络方式</a:t>
            </a:r>
          </a:p>
          <a:p>
            <a:pPr marL="0" indent="0">
              <a:buNone/>
            </a:pPr>
            <a:r>
              <a:rPr lang="zh-CN" dirty="0">
                <a:latin typeface="SimSun"/>
                <a:cs typeface="SimSun"/>
              </a:rPr>
              <a:t>               </a:t>
            </a:r>
          </a:p>
          <a:p>
            <a:pPr marL="0" indent="0" algn="ctr">
              <a:buNone/>
            </a:pPr>
            <a:r>
              <a:rPr lang="zh-CN" dirty="0">
                <a:latin typeface="SimSun"/>
                <a:cs typeface="SimSun"/>
              </a:rPr>
              <a:t>在我们</a:t>
            </a:r>
            <a:r>
              <a:rPr lang="zh-CN" altLang="en-US" dirty="0">
                <a:latin typeface="SimSun"/>
                <a:cs typeface="SimSun"/>
              </a:rPr>
              <a:t>继续</a:t>
            </a:r>
            <a:r>
              <a:rPr lang="zh-CN" dirty="0">
                <a:latin typeface="SimSun"/>
                <a:cs typeface="SimSun"/>
              </a:rPr>
              <a:t>向前时</a:t>
            </a:r>
            <a:r>
              <a:rPr lang="zh-CN" altLang="zh-CN" dirty="0">
                <a:latin typeface="SimSun"/>
                <a:cs typeface="SimSun"/>
              </a:rPr>
              <a:t>请记</a:t>
            </a:r>
            <a:r>
              <a:rPr lang="zh-CN" altLang="en-US" dirty="0">
                <a:latin typeface="SimSun"/>
                <a:cs typeface="SimSun"/>
              </a:rPr>
              <a:t>得</a:t>
            </a:r>
            <a:r>
              <a:rPr lang="zh-CN" dirty="0">
                <a:latin typeface="SimSun"/>
                <a:cs typeface="SimSun"/>
              </a:rPr>
              <a:t>使用您的工作表</a:t>
            </a:r>
          </a:p>
        </p:txBody>
      </p:sp>
      <p:sp>
        <p:nvSpPr>
          <p:cNvPr id="4" name="Explosion 1 3" descr="explosion icon " title="Explosion icon"/>
          <p:cNvSpPr/>
          <p:nvPr/>
        </p:nvSpPr>
        <p:spPr>
          <a:xfrm>
            <a:off x="590492" y="5242707"/>
            <a:ext cx="1251755" cy="12517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415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6BD9B-EEB3-B647-80A0-E5572F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F60-1271-5746-BC90-EDA0132B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4823101"/>
          </a:xfrm>
        </p:spPr>
        <p:txBody>
          <a:bodyPr/>
          <a:lstStyle/>
          <a:p>
            <a:r>
              <a:rPr lang="zh-CN">
                <a:latin typeface="SimSun"/>
                <a:cs typeface="SimSun"/>
              </a:rPr>
              <a:t>制定一个愿景声明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B69B-35B2-CD43-9474-575BF0A7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7843"/>
            <a:ext cx="5181600" cy="255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hlinkClick r:id="rId2"/>
              </a:rPr>
              <a:t>https://hdi.uky.edu/employment-checklists</a:t>
            </a:r>
            <a:endParaRPr lang="en-US" sz="2000" i="1" dirty="0"/>
          </a:p>
        </p:txBody>
      </p:sp>
      <p:pic>
        <p:nvPicPr>
          <p:cNvPr id="6" name="Content Placeholder 5" descr="Sample vision statement handout " title="Vision statement ">
            <a:extLst>
              <a:ext uri="{FF2B5EF4-FFF2-40B4-BE49-F238E27FC236}">
                <a16:creationId xmlns:a16="http://schemas.microsoft.com/office/drawing/2014/main" id="{A50502FA-6595-E347-A532-85F733487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4" y="0"/>
            <a:ext cx="5224636" cy="6761294"/>
          </a:xfrm>
          <a:prstGeom prst="rect">
            <a:avLst/>
          </a:prstGeom>
        </p:spPr>
      </p:pic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EFD0D531-4D58-4205-948D-FF167C741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06098"/>
              </p:ext>
            </p:extLst>
          </p:nvPr>
        </p:nvGraphicFramePr>
        <p:xfrm>
          <a:off x="6967364" y="2776674"/>
          <a:ext cx="5224636" cy="400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247">
                  <a:extLst>
                    <a:ext uri="{9D8B030D-6E8A-4147-A177-3AD203B41FA5}">
                      <a16:colId xmlns:a16="http://schemas.microsoft.com/office/drawing/2014/main" val="2337951932"/>
                    </a:ext>
                  </a:extLst>
                </a:gridCol>
                <a:gridCol w="3577389">
                  <a:extLst>
                    <a:ext uri="{9D8B030D-6E8A-4147-A177-3AD203B41FA5}">
                      <a16:colId xmlns:a16="http://schemas.microsoft.com/office/drawing/2014/main" val="4104825302"/>
                    </a:ext>
                  </a:extLst>
                </a:gridCol>
              </a:tblGrid>
              <a:tr h="408825">
                <a:tc gridSpan="2">
                  <a:txBody>
                    <a:bodyPr/>
                    <a:lstStyle/>
                    <a:p>
                      <a:pPr algn="ctr"/>
                      <a:r>
                        <a:rPr lang="fr-CA" altLang="zh-CN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Andy Meredith</a:t>
                      </a:r>
                      <a:r>
                        <a:rPr lang="zh-CN" altLang="fr-CA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，</a:t>
                      </a:r>
                      <a:r>
                        <a:rPr lang="zh-CN" alt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高中毕业班学生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09613"/>
                  </a:ext>
                </a:extLst>
              </a:tr>
              <a:tr h="179750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优势</a:t>
                      </a:r>
                      <a:endParaRPr lang="en-US" altLang="zh-CN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zh-CN" altLang="zh-CN" sz="12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爱社交</a:t>
                      </a: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有决心</a:t>
                      </a: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主动</a:t>
                      </a: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工作努力</a:t>
                      </a: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独立</a:t>
                      </a: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爱音乐</a:t>
                      </a:r>
                    </a:p>
                    <a:p>
                      <a:pPr algn="ctr"/>
                      <a:r>
                        <a:rPr lang="zh-CN" altLang="zh-CN" sz="1200" i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创造性</a:t>
                      </a:r>
                    </a:p>
                    <a:p>
                      <a:endParaRPr lang="zh-CN" altLang="en-US" sz="10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altLang="zh-CN" sz="10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</a:endParaRP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愿景声明：我有自己的工作室。我的工作是拍照片。我有一个小房子。我和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Maggie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结婚了。我也在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Publix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工作。这真的很有趣。我把钱存进银行。我想自己上大学，住进新房子。我的朋友会过来我的新房子。</a:t>
                      </a:r>
                    </a:p>
                    <a:p>
                      <a:endParaRPr lang="en-US" altLang="zh-CN" sz="11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</a:endParaRP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成就：</a:t>
                      </a:r>
                    </a:p>
                    <a:p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•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自 </a:t>
                      </a:r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2017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年 </a:t>
                      </a:r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4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月起在 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Publix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工作</a:t>
                      </a:r>
                    </a:p>
                    <a:p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•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荣获 </a:t>
                      </a:r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2018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年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Eagle Scout Award</a:t>
                      </a:r>
                      <a:r>
                        <a:rPr lang="zh-CN" altLang="fr-CA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（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鹰级童军奖章）</a:t>
                      </a:r>
                    </a:p>
                    <a:p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•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曾为</a:t>
                      </a:r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《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年鉴</a:t>
                      </a:r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》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和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Woodstock High School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山地自行车队工作</a:t>
                      </a:r>
                    </a:p>
                    <a:p>
                      <a:r>
                        <a:rPr lang="en-US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• 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摄影作品在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Anna's Angels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福利拍卖会和</a:t>
                      </a:r>
                      <a:r>
                        <a:rPr lang="fr-CA" altLang="zh-CN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Russian Medical Colleges</a:t>
                      </a:r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展出</a:t>
                      </a:r>
                    </a:p>
                    <a:p>
                      <a:endParaRPr lang="zh-CN" altLang="en-US" sz="11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</a:endParaRP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  对我有效的事情</a:t>
                      </a: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  伙伴示范和支援</a:t>
                      </a: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  适合年龄的奖励：休息、金钱、音乐、具体解释</a:t>
                      </a:r>
                    </a:p>
                    <a:p>
                      <a:endParaRPr lang="en-US" altLang="zh-CN" sz="11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</a:endParaRP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  对我无效的事情：</a:t>
                      </a: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  婴儿般呵护</a:t>
                      </a:r>
                    </a:p>
                    <a:p>
                      <a:r>
                        <a:rPr lang="zh-CN" alt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</a:rPr>
                        <a:t>  将我从朋友们身边删除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945366"/>
                  </a:ext>
                </a:extLst>
              </a:tr>
              <a:tr h="169402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我需要帮助的领域</a:t>
                      </a:r>
                      <a:r>
                        <a:rPr lang="zh-CN" altLang="en-US" sz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：</a:t>
                      </a:r>
                    </a:p>
                    <a:p>
                      <a:pPr algn="ctr"/>
                      <a:endParaRPr lang="en-US" altLang="zh-CN" sz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CN" altLang="en-US" sz="12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阅读</a:t>
                      </a:r>
                    </a:p>
                    <a:p>
                      <a:pPr algn="ctr"/>
                      <a:r>
                        <a:rPr lang="zh-CN" altLang="en-US" sz="12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数学</a:t>
                      </a:r>
                    </a:p>
                    <a:p>
                      <a:pPr algn="ctr"/>
                      <a:r>
                        <a:rPr lang="zh-CN" altLang="en-US" sz="12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数钱</a:t>
                      </a:r>
                    </a:p>
                    <a:p>
                      <a:pPr algn="ctr"/>
                      <a:r>
                        <a:rPr lang="zh-CN" altLang="en-US" sz="12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管理时间</a:t>
                      </a:r>
                    </a:p>
                    <a:p>
                      <a:pPr algn="ctr"/>
                      <a:r>
                        <a:rPr lang="zh-CN" altLang="en-US" sz="12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跟踪日程安排</a:t>
                      </a:r>
                    </a:p>
                    <a:p>
                      <a:pPr algn="ctr"/>
                      <a:endParaRPr lang="zh-CN" altLang="en-US" sz="10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4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286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05DE5-FFCD-EC47-A475-AE17310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21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7200" dirty="0">
                <a:latin typeface="SimSun"/>
                <a:cs typeface="SimSun"/>
              </a:rPr>
              <a:t>为就业成功</a:t>
            </a:r>
            <a:r>
              <a:rPr lang="zh-CN" altLang="en-US" sz="7200" dirty="0">
                <a:latin typeface="SimSun"/>
                <a:cs typeface="SimSun"/>
              </a:rPr>
              <a:t>做好准备</a:t>
            </a:r>
            <a:endParaRPr lang="zh-CN" sz="7200" dirty="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96758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638E0-13A1-5444-A52B-E6DCB3E1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22</a:t>
            </a:fld>
            <a:endParaRPr lang="zh-CN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工作经验的力量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残障人士就业成功的最佳预测因素之一，是在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就读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高中期间拥有有意义的工作经验。</a:t>
            </a:r>
          </a:p>
          <a:p>
            <a:pPr>
              <a:lnSpc>
                <a:spcPct val="110000"/>
              </a:lnSpc>
            </a:pPr>
            <a:endParaRPr lang="zh-CN" dirty="0"/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信息访谈</a:t>
            </a:r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工作见习</a:t>
            </a:r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义工服务</a:t>
            </a:r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实习</a:t>
            </a:r>
          </a:p>
          <a:p>
            <a:pPr>
              <a:lnSpc>
                <a:spcPct val="110000"/>
              </a:lnSpc>
            </a:pPr>
            <a:r>
              <a:rPr lang="zh-CN" dirty="0">
                <a:latin typeface="SimSun"/>
                <a:cs typeface="SimSun"/>
              </a:rPr>
              <a:t>带薪入门级工作</a:t>
            </a:r>
          </a:p>
        </p:txBody>
      </p:sp>
    </p:spTree>
    <p:extLst>
      <p:ext uri="{BB962C8B-B14F-4D97-AF65-F5344CB8AC3E}">
        <p14:creationId xmlns:p14="http://schemas.microsoft.com/office/powerpoint/2010/main" val="7501040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5AA4-28AB-284C-A7C3-3BB76815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23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利用您的人际网络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sz="2400" b="1" dirty="0">
                <a:solidFill>
                  <a:srgbClr val="883D38"/>
                </a:solidFill>
                <a:latin typeface="SimSun"/>
                <a:cs typeface="SimSun"/>
              </a:rPr>
              <a:t>利用您认识的人帮助寻找</a:t>
            </a:r>
            <a:r>
              <a:rPr lang="zh-CN" altLang="en-US" sz="2400" b="1" dirty="0">
                <a:solidFill>
                  <a:srgbClr val="883D38"/>
                </a:solidFill>
                <a:latin typeface="SimSun"/>
                <a:cs typeface="SimSun"/>
              </a:rPr>
              <a:t>取得</a:t>
            </a:r>
            <a:r>
              <a:rPr lang="zh-CN" sz="2400" b="1" dirty="0">
                <a:solidFill>
                  <a:srgbClr val="883D38"/>
                </a:solidFill>
                <a:latin typeface="SimSun"/>
                <a:cs typeface="SimSun"/>
              </a:rPr>
              <a:t>工作经验的机会。</a:t>
            </a:r>
          </a:p>
          <a:p>
            <a:endParaRPr lang="zh-CN" sz="2400" dirty="0"/>
          </a:p>
          <a:p>
            <a:r>
              <a:rPr lang="zh-CN" sz="2400" dirty="0">
                <a:latin typeface="SimSun"/>
                <a:cs typeface="SimSun"/>
              </a:rPr>
              <a:t>朋友</a:t>
            </a:r>
          </a:p>
          <a:p>
            <a:r>
              <a:rPr lang="zh-CN" sz="2400" dirty="0">
                <a:latin typeface="SimSun"/>
                <a:cs typeface="SimSun"/>
              </a:rPr>
              <a:t>家人</a:t>
            </a:r>
          </a:p>
          <a:p>
            <a:r>
              <a:rPr lang="zh-CN" sz="2400" dirty="0">
                <a:latin typeface="SimSun"/>
                <a:cs typeface="SimSun"/>
              </a:rPr>
              <a:t>您做生意的地方</a:t>
            </a:r>
          </a:p>
          <a:p>
            <a:r>
              <a:rPr lang="zh-CN" sz="2400" dirty="0">
                <a:latin typeface="SimSun"/>
                <a:cs typeface="SimSun"/>
              </a:rPr>
              <a:t>邻居</a:t>
            </a:r>
          </a:p>
          <a:p>
            <a:r>
              <a:rPr lang="zh-CN" sz="2400" dirty="0">
                <a:latin typeface="SimSun"/>
                <a:cs typeface="SimSun"/>
              </a:rPr>
              <a:t>与您同属一个俱乐部、一起礼拜或一起服务的人</a:t>
            </a:r>
          </a:p>
        </p:txBody>
      </p:sp>
      <p:pic>
        <p:nvPicPr>
          <p:cNvPr id="8" name="Content Placeholder 7" descr="The word ME in the center, surrounded by the following words: Ex-colleagues, Ex-classmates and professors, Friends and social acquaintences, Family and relatives, Neighbors, Professional associations " title="Network ">
            <a:extLst>
              <a:ext uri="{FF2B5EF4-FFF2-40B4-BE49-F238E27FC236}">
                <a16:creationId xmlns:a16="http://schemas.microsoft.com/office/drawing/2014/main" id="{3836420E-638A-E542-99EB-1761F095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51" y="128814"/>
            <a:ext cx="6139745" cy="6183086"/>
          </a:xfrm>
        </p:spPr>
      </p:pic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B6F81AFA-3164-24FB-4797-38DC92E47CE6}"/>
              </a:ext>
            </a:extLst>
          </p:cNvPr>
          <p:cNvSpPr txBox="1"/>
          <p:nvPr/>
        </p:nvSpPr>
        <p:spPr>
          <a:xfrm>
            <a:off x="7126942" y="1201105"/>
            <a:ext cx="1524000" cy="464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前同事</a:t>
            </a:r>
            <a:endParaRPr lang="en-CA" sz="2400" dirty="0"/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98FFB573-9039-1D9E-3A3B-FCD57E3014C6}"/>
              </a:ext>
            </a:extLst>
          </p:cNvPr>
          <p:cNvSpPr txBox="1"/>
          <p:nvPr/>
        </p:nvSpPr>
        <p:spPr>
          <a:xfrm>
            <a:off x="9107093" y="1077168"/>
            <a:ext cx="15240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前同学       和教授</a:t>
            </a:r>
            <a:endParaRPr lang="en-CA" sz="2400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4C3EA687-19F5-3281-0FE7-23F63559A353}"/>
              </a:ext>
            </a:extLst>
          </p:cNvPr>
          <p:cNvSpPr txBox="1"/>
          <p:nvPr/>
        </p:nvSpPr>
        <p:spPr>
          <a:xfrm>
            <a:off x="5942551" y="2937030"/>
            <a:ext cx="175813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专业协会</a:t>
            </a:r>
            <a:endParaRPr lang="en-CA" sz="2400" dirty="0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97BE7463-4496-30B1-6FE8-206AC3B18027}"/>
              </a:ext>
            </a:extLst>
          </p:cNvPr>
          <p:cNvSpPr txBox="1"/>
          <p:nvPr/>
        </p:nvSpPr>
        <p:spPr>
          <a:xfrm>
            <a:off x="8113559" y="2844697"/>
            <a:ext cx="207285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我本人</a:t>
            </a:r>
            <a:endParaRPr lang="en-C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380B6A1A-4D13-E2E9-5AA7-7BD7E629CD15}"/>
              </a:ext>
            </a:extLst>
          </p:cNvPr>
          <p:cNvSpPr txBox="1"/>
          <p:nvPr/>
        </p:nvSpPr>
        <p:spPr>
          <a:xfrm>
            <a:off x="10006608" y="2811334"/>
            <a:ext cx="163467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   朋友和社会熟人</a:t>
            </a:r>
            <a:endParaRPr lang="en-CA" sz="2400" dirty="0"/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63D24C87-0738-76F7-A501-7CA629B2DBB9}"/>
              </a:ext>
            </a:extLst>
          </p:cNvPr>
          <p:cNvSpPr txBox="1"/>
          <p:nvPr/>
        </p:nvSpPr>
        <p:spPr>
          <a:xfrm>
            <a:off x="7126942" y="4709359"/>
            <a:ext cx="13895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邻居</a:t>
            </a:r>
            <a:endParaRPr lang="en-CA" sz="2400" dirty="0"/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B473360B-92FE-CBB6-634E-FFFFA51BCE8F}"/>
              </a:ext>
            </a:extLst>
          </p:cNvPr>
          <p:cNvSpPr txBox="1"/>
          <p:nvPr/>
        </p:nvSpPr>
        <p:spPr>
          <a:xfrm>
            <a:off x="9201027" y="4637268"/>
            <a:ext cx="138953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   家人和亲戚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3526194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356-CE57-9045-B875-B4D869E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24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培养责任感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为年轻人找到拥有责任感的方式有助于他们成为好员工。</a:t>
            </a:r>
          </a:p>
          <a:p>
            <a:pPr>
              <a:lnSpc>
                <a:spcPct val="100000"/>
              </a:lnSpc>
            </a:pPr>
            <a:endParaRPr lang="zh-CN" dirty="0"/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家务劳动</a:t>
            </a:r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学校工作</a:t>
            </a:r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软技能 </a:t>
            </a:r>
          </a:p>
          <a:p>
            <a:pPr>
              <a:lnSpc>
                <a:spcPct val="100000"/>
              </a:lnSpc>
            </a:pPr>
            <a:r>
              <a:rPr lang="zh-CN">
                <a:latin typeface="SimSun"/>
                <a:cs typeface="SimSun"/>
              </a:rPr>
              <a:t>对年轻人来说，不必担心冒险和经历失败。目标在于让他们付出努力。 </a:t>
            </a:r>
          </a:p>
        </p:txBody>
      </p:sp>
    </p:spTree>
    <p:extLst>
      <p:ext uri="{BB962C8B-B14F-4D97-AF65-F5344CB8AC3E}">
        <p14:creationId xmlns:p14="http://schemas.microsoft.com/office/powerpoint/2010/main" val="35609834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AF70-562F-314A-8ECB-275307E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25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5E37-0BED-BA45-808A-F86D814D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参与进来 </a:t>
            </a:r>
          </a:p>
        </p:txBody>
      </p:sp>
      <p:pic>
        <p:nvPicPr>
          <p:cNvPr id="6" name="Content Placeholder 5" descr="Icon of 2 people planting a plant">
            <a:extLst>
              <a:ext uri="{FF2B5EF4-FFF2-40B4-BE49-F238E27FC236}">
                <a16:creationId xmlns:a16="http://schemas.microsoft.com/office/drawing/2014/main" id="{4D6785D6-F18E-CB40-9821-3C2599165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" y="4537796"/>
            <a:ext cx="2149107" cy="1480496"/>
          </a:xfrm>
          <a:prstGeom prst="rect">
            <a:avLst/>
          </a:prstGeom>
        </p:spPr>
      </p:pic>
      <p:pic>
        <p:nvPicPr>
          <p:cNvPr id="7" name="Content Placeholder 4" descr="Icon of people singing ">
            <a:extLst>
              <a:ext uri="{FF2B5EF4-FFF2-40B4-BE49-F238E27FC236}">
                <a16:creationId xmlns:a16="http://schemas.microsoft.com/office/drawing/2014/main" id="{FAE3754C-46A5-874A-B5F9-8F51A515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2211493"/>
            <a:ext cx="1718367" cy="1718367"/>
          </a:xfrm>
          <a:prstGeom prst="rect">
            <a:avLst/>
          </a:prstGeom>
        </p:spPr>
      </p:pic>
      <p:pic>
        <p:nvPicPr>
          <p:cNvPr id="8" name="Picture 7" descr="Icon of a soccer ball and football ">
            <a:extLst>
              <a:ext uri="{FF2B5EF4-FFF2-40B4-BE49-F238E27FC236}">
                <a16:creationId xmlns:a16="http://schemas.microsoft.com/office/drawing/2014/main" id="{46528AA0-6FA7-F443-8A63-9CA7815B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63" y="4683023"/>
            <a:ext cx="1190042" cy="1190042"/>
          </a:xfrm>
          <a:prstGeom prst="rect">
            <a:avLst/>
          </a:prstGeom>
        </p:spPr>
      </p:pic>
      <p:pic>
        <p:nvPicPr>
          <p:cNvPr id="13" name="Picture 12" descr="Icon of gaming controller ">
            <a:extLst>
              <a:ext uri="{FF2B5EF4-FFF2-40B4-BE49-F238E27FC236}">
                <a16:creationId xmlns:a16="http://schemas.microsoft.com/office/drawing/2014/main" id="{97C69CE3-1A8C-8C4C-AD6E-6540E87C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3" y="2443203"/>
            <a:ext cx="1635233" cy="1254946"/>
          </a:xfrm>
          <a:prstGeom prst="rect">
            <a:avLst/>
          </a:prstGeom>
        </p:spPr>
      </p:pic>
      <p:pic>
        <p:nvPicPr>
          <p:cNvPr id="15" name="Picture 14" descr="Icon of drama masks ">
            <a:extLst>
              <a:ext uri="{FF2B5EF4-FFF2-40B4-BE49-F238E27FC236}">
                <a16:creationId xmlns:a16="http://schemas.microsoft.com/office/drawing/2014/main" id="{03B74332-35E4-9048-A064-F26333F1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9" y="4537796"/>
            <a:ext cx="1716096" cy="1467714"/>
          </a:xfrm>
          <a:prstGeom prst="rect">
            <a:avLst/>
          </a:prstGeom>
        </p:spPr>
      </p:pic>
      <p:pic>
        <p:nvPicPr>
          <p:cNvPr id="11" name="Picture 10" descr="Icon of boyscout ">
            <a:extLst>
              <a:ext uri="{FF2B5EF4-FFF2-40B4-BE49-F238E27FC236}">
                <a16:creationId xmlns:a16="http://schemas.microsoft.com/office/drawing/2014/main" id="{58ED3F5C-592C-E94D-A68F-712AB85E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4" y="2383604"/>
            <a:ext cx="1483069" cy="14830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Content Placeholder 9" descr="Icon of a church ">
            <a:extLst>
              <a:ext uri="{FF2B5EF4-FFF2-40B4-BE49-F238E27FC236}">
                <a16:creationId xmlns:a16="http://schemas.microsoft.com/office/drawing/2014/main" id="{682DBE1C-544C-0246-B972-E60D60E7C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3" y="445066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98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8F5D-BF8F-5C48-B0A3-5326DC6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26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学校与就业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sz="4000" b="1" dirty="0">
                <a:solidFill>
                  <a:srgbClr val="883D38"/>
                </a:solidFill>
                <a:latin typeface="SimSun"/>
                <a:cs typeface="SimSun"/>
              </a:rPr>
              <a:t>高中和过渡</a:t>
            </a:r>
            <a:r>
              <a:rPr lang="zh-CN" altLang="en-US" sz="4000" b="1" dirty="0">
                <a:solidFill>
                  <a:srgbClr val="883D38"/>
                </a:solidFill>
                <a:latin typeface="SimSun"/>
                <a:cs typeface="SimSun"/>
              </a:rPr>
              <a:t>年份</a:t>
            </a:r>
            <a:r>
              <a:rPr lang="zh-CN" sz="4000" b="1" dirty="0">
                <a:solidFill>
                  <a:srgbClr val="883D38"/>
                </a:solidFill>
                <a:latin typeface="SimSun"/>
                <a:cs typeface="SimSun"/>
              </a:rPr>
              <a:t>是将学校课程重点放在就业准备上的最佳时机。</a:t>
            </a:r>
          </a:p>
          <a:p>
            <a:pPr marL="0" indent="0" algn="ctr">
              <a:lnSpc>
                <a:spcPct val="120000"/>
              </a:lnSpc>
              <a:buNone/>
            </a:pPr>
            <a:endParaRPr lang="zh-CN" b="1" dirty="0">
              <a:solidFill>
                <a:srgbClr val="883D38"/>
              </a:solidFill>
            </a:endParaRP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工作所需的技能是否已作为目标包含在IEP中？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职业探索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功能性技能和软技能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工作经验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/>
          </a:p>
          <a:p>
            <a:pPr marL="0" indent="0">
              <a:lnSpc>
                <a:spcPct val="120000"/>
              </a:lnSpc>
              <a:buNone/>
            </a:pPr>
            <a:r>
              <a:rPr lang="zh-CN" sz="2300" i="1" dirty="0">
                <a:latin typeface="SimSun"/>
                <a:cs typeface="SimSun"/>
              </a:rPr>
              <a:t>小贴士：家长倡导者可帮助指导您在制定IEP时</a:t>
            </a:r>
            <a:r>
              <a:rPr lang="zh-CN" altLang="en-US" sz="2300" i="1" dirty="0">
                <a:latin typeface="SimSun"/>
                <a:cs typeface="SimSun"/>
              </a:rPr>
              <a:t>要求添加</a:t>
            </a:r>
            <a:r>
              <a:rPr lang="zh-CN" sz="2300" i="1" dirty="0">
                <a:latin typeface="SimSun"/>
                <a:cs typeface="SimSun"/>
              </a:rPr>
              <a:t>侧重于就业的活动。 </a:t>
            </a:r>
          </a:p>
        </p:txBody>
      </p:sp>
    </p:spTree>
    <p:extLst>
      <p:ext uri="{BB962C8B-B14F-4D97-AF65-F5344CB8AC3E}">
        <p14:creationId xmlns:p14="http://schemas.microsoft.com/office/powerpoint/2010/main" val="39816371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27</a:t>
            </a:fld>
            <a:endParaRPr lang="zh-C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733" y="365125"/>
            <a:ext cx="10524067" cy="1325563"/>
          </a:xfrm>
        </p:spPr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争取所有的可能支援</a:t>
            </a:r>
          </a:p>
        </p:txBody>
      </p:sp>
      <p:pic>
        <p:nvPicPr>
          <p:cNvPr id="9" name="Content Placeholder 8" descr="Personal strengths &amp; assets: &#10;Skills, personal abilities or life experiences;&#10;Strengths, things a preson is good at or others like and admire; &#10;Assets, personal belongings and resources&#10;&#10;Relationships: &#10;Family and others that love and care about each other; &#10;Friends that spend time together or have things in common; &#10;Acquaintences that come into frequent contact, but don't know well &#10;&#10;Eligibility Specific &#10;Needs based services based on age, geography, income level or employment status; &#10;Government paid services based on disability or diagnosis, such as special education or Medicaid &#10;&#10;Community Based&#10;Places such as businesses, parks, schools, faith-based communities, health care facilities; &#10;Groups or membership organizations;&#10;Local services or public resources everyone uses &#10;&#10;Technology &#10;Personal technology anyone uses; &#10;Assistive or adaptive technology with day to day tasks; &#10;Environmental technology designed to help with our adapt surroundings " title="Integrated Supports Star from Charting the Life Course">
            <a:extLst>
              <a:ext uri="{FF2B5EF4-FFF2-40B4-BE49-F238E27FC236}">
                <a16:creationId xmlns:a16="http://schemas.microsoft.com/office/drawing/2014/main" id="{CD8E51B7-727E-4E4B-9DF9-382526445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565" r="2401" b="3535"/>
          <a:stretch/>
        </p:blipFill>
        <p:spPr>
          <a:xfrm>
            <a:off x="829734" y="1570715"/>
            <a:ext cx="4850178" cy="474118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SimSun"/>
                <a:cs typeface="SimSun"/>
              </a:rPr>
              <a:t>只有</a:t>
            </a:r>
            <a:r>
              <a:rPr lang="en-US" altLang="zh-CN" dirty="0">
                <a:latin typeface="SimSun"/>
                <a:cs typeface="SimSun"/>
              </a:rPr>
              <a:t>25%</a:t>
            </a:r>
            <a:r>
              <a:rPr lang="zh-CN" altLang="en-US" dirty="0">
                <a:latin typeface="SimSun"/>
                <a:cs typeface="SimSun"/>
              </a:rPr>
              <a:t>的智障</a:t>
            </a:r>
            <a:r>
              <a:rPr lang="en-US" altLang="zh-CN" dirty="0">
                <a:latin typeface="SimSun"/>
                <a:cs typeface="SimSun"/>
              </a:rPr>
              <a:t>/</a:t>
            </a:r>
            <a:r>
              <a:rPr lang="zh-CN" altLang="en-US" dirty="0">
                <a:latin typeface="SimSun"/>
                <a:cs typeface="SimSun"/>
              </a:rPr>
              <a:t>发育残障人士会接受正常服务</a:t>
            </a:r>
            <a:endParaRPr lang="zh-CN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r>
              <a:rPr lang="zh-CN" dirty="0">
                <a:latin typeface="SimSun"/>
                <a:cs typeface="SimSun"/>
              </a:rPr>
              <a:t>考虑将基于社区的选项、技术解决方案和</a:t>
            </a:r>
            <a:r>
              <a:rPr lang="zh-CN" altLang="en-US" dirty="0">
                <a:latin typeface="SimSun"/>
                <a:cs typeface="SimSun"/>
              </a:rPr>
              <a:t>个人的</a:t>
            </a:r>
            <a:r>
              <a:rPr lang="zh-CN" dirty="0">
                <a:latin typeface="SimSun"/>
                <a:cs typeface="SimSun"/>
              </a:rPr>
              <a:t>人际关系作为可能的就业支援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3DF16-5749-AD2C-50F8-83E28ADF6D0B}"/>
              </a:ext>
            </a:extLst>
          </p:cNvPr>
          <p:cNvSpPr txBox="1"/>
          <p:nvPr/>
        </p:nvSpPr>
        <p:spPr>
          <a:xfrm>
            <a:off x="1515291" y="1690688"/>
            <a:ext cx="3396343" cy="1292662"/>
          </a:xfrm>
          <a:prstGeom prst="rect">
            <a:avLst/>
          </a:prstGeom>
          <a:solidFill>
            <a:srgbClr val="F5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1200" b="1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个人优势和资产</a:t>
            </a:r>
            <a:endParaRPr lang="zh-CN" altLang="zh-CN" sz="1200" b="1" kern="1200" dirty="0">
              <a:solidFill>
                <a:schemeClr val="accent6">
                  <a:lumMod val="50000"/>
                </a:schemeClr>
              </a:solidFill>
              <a:effectLst/>
              <a:latin typeface="+mn-ea"/>
              <a:ea typeface="+mn-ea"/>
              <a:cs typeface="+mn-cs"/>
            </a:endParaRPr>
          </a:p>
          <a:p>
            <a:pPr algn="ctr"/>
            <a:r>
              <a:rPr lang="zh-CN" altLang="zh-CN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技能、个人能力、知识或生活经历；</a:t>
            </a:r>
            <a:endParaRPr lang="zh-CN" altLang="zh-CN" sz="1200" b="1" kern="1200" dirty="0">
              <a:solidFill>
                <a:schemeClr val="accent6">
                  <a:lumMod val="50000"/>
                </a:schemeClr>
              </a:solidFill>
              <a:effectLst/>
              <a:latin typeface="+mn-ea"/>
              <a:ea typeface="+mn-ea"/>
              <a:cs typeface="+mn-cs"/>
            </a:endParaRPr>
          </a:p>
          <a:p>
            <a:pPr algn="ctr"/>
            <a:r>
              <a:rPr lang="zh-CN" altLang="zh-CN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优点、一个人擅长的事情或其他人所喜欢和钦佩的事情；</a:t>
            </a:r>
            <a:endParaRPr lang="zh-CN" altLang="zh-CN" sz="1200" b="1" kern="1200" dirty="0">
              <a:solidFill>
                <a:schemeClr val="accent6">
                  <a:lumMod val="50000"/>
                </a:schemeClr>
              </a:solidFill>
              <a:effectLst/>
              <a:latin typeface="+mn-ea"/>
              <a:ea typeface="+mn-ea"/>
              <a:cs typeface="+mn-cs"/>
            </a:endParaRPr>
          </a:p>
          <a:p>
            <a:pPr algn="ctr"/>
            <a:r>
              <a:rPr lang="zh-CN" altLang="zh-CN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资产、个人物品和资源</a:t>
            </a:r>
            <a:endParaRPr lang="zh-CN" altLang="zh-CN" sz="1200" b="1" kern="1200" dirty="0">
              <a:solidFill>
                <a:schemeClr val="accent6">
                  <a:lumMod val="50000"/>
                </a:schemeClr>
              </a:solidFill>
              <a:effectLst/>
              <a:latin typeface="+mn-ea"/>
              <a:ea typeface="+mn-ea"/>
              <a:cs typeface="+mn-cs"/>
            </a:endParaRPr>
          </a:p>
          <a:p>
            <a:pPr algn="ctr"/>
            <a:endParaRPr lang="zh-CN" altLang="en-US" sz="180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BA6C6-22AD-D5FA-EE97-2CDE425D3447}"/>
              </a:ext>
            </a:extLst>
          </p:cNvPr>
          <p:cNvSpPr txBox="1"/>
          <p:nvPr/>
        </p:nvSpPr>
        <p:spPr>
          <a:xfrm>
            <a:off x="975360" y="2760617"/>
            <a:ext cx="1489166" cy="1569660"/>
          </a:xfrm>
          <a:prstGeom prst="rect">
            <a:avLst/>
          </a:prstGeom>
          <a:solidFill>
            <a:srgbClr val="FCF2F0"/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200" b="1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技术设备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任何人都可使用的个人技术设备；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日常任务的辅助或适应性技术设备；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旨在帮助改善或适应周围环境的环境技术设备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91B03-F128-15ED-7190-E010307A2D78}"/>
              </a:ext>
            </a:extLst>
          </p:cNvPr>
          <p:cNvSpPr txBox="1"/>
          <p:nvPr/>
        </p:nvSpPr>
        <p:spPr>
          <a:xfrm>
            <a:off x="3953691" y="2887569"/>
            <a:ext cx="1578428" cy="1384995"/>
          </a:xfrm>
          <a:prstGeom prst="rect">
            <a:avLst/>
          </a:prstGeom>
          <a:solidFill>
            <a:srgbClr val="F5F3F6"/>
          </a:solidFill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200" b="1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人际关系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家人和其他彼此相爱和关心的人；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花时间在一起或有共同点的朋友；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经常接触但不太了解的熟人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E3ED2E-CA0D-E7E4-A265-DDC51B700F8B}"/>
              </a:ext>
            </a:extLst>
          </p:cNvPr>
          <p:cNvSpPr txBox="1"/>
          <p:nvPr/>
        </p:nvSpPr>
        <p:spPr>
          <a:xfrm>
            <a:off x="975360" y="4934299"/>
            <a:ext cx="2055223" cy="1200329"/>
          </a:xfrm>
          <a:prstGeom prst="rect">
            <a:avLst/>
          </a:prstGeom>
          <a:solidFill>
            <a:srgbClr val="EEEDF5"/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200" b="1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基于社区的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企业、公园、学校、信仰社区、医疗保健机构等场所；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团体或会员组织；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每个人都可以使用的本地服务或公共资源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EB301-D263-F3BE-B326-88E293582026}"/>
              </a:ext>
            </a:extLst>
          </p:cNvPr>
          <p:cNvSpPr txBox="1"/>
          <p:nvPr/>
        </p:nvSpPr>
        <p:spPr>
          <a:xfrm>
            <a:off x="3522870" y="4798423"/>
            <a:ext cx="2009249" cy="1384995"/>
          </a:xfrm>
          <a:prstGeom prst="rect">
            <a:avLst/>
          </a:prstGeom>
          <a:solidFill>
            <a:srgbClr val="F9FCF5"/>
          </a:solidFill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200" b="1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特定资格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根据年龄、地理位置、收入水平或就业状况提供的基于需求的服务；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基于残障或诊断的政府付费服务，例如特殊教育或</a:t>
            </a:r>
            <a:r>
              <a:rPr lang="en-US" altLang="zh-CN" sz="1200" b="0" i="0" u="none" strike="noStrike" kern="1200" dirty="0">
                <a:solidFill>
                  <a:schemeClr val="accent6">
                    <a:lumMod val="50000"/>
                  </a:schemeClr>
                </a:solidFill>
                <a:effectLst/>
                <a:latin typeface="+mn-ea"/>
                <a:ea typeface="+mn-ea"/>
                <a:cs typeface="+mn-cs"/>
              </a:rPr>
              <a:t>Medicaid</a:t>
            </a:r>
          </a:p>
        </p:txBody>
      </p:sp>
    </p:spTree>
    <p:extLst>
      <p:ext uri="{BB962C8B-B14F-4D97-AF65-F5344CB8AC3E}">
        <p14:creationId xmlns:p14="http://schemas.microsoft.com/office/powerpoint/2010/main" val="30697662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207CE-70C0-B949-816A-7C4CE85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28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讨论您的疑虑</a:t>
            </a:r>
          </a:p>
        </p:txBody>
      </p:sp>
    </p:spTree>
    <p:extLst>
      <p:ext uri="{BB962C8B-B14F-4D97-AF65-F5344CB8AC3E}">
        <p14:creationId xmlns:p14="http://schemas.microsoft.com/office/powerpoint/2010/main" val="13580740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29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有问题或疑虑是正常的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在考虑为您的家人在社区找到一份真正的工作时，有什么事情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是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让您疑虑或担心的吗？</a:t>
            </a:r>
          </a:p>
          <a:p>
            <a:pPr marL="0" indent="0" algn="ctr">
              <a:buNone/>
            </a:pPr>
            <a:r>
              <a:rPr lang="zh-CN" dirty="0">
                <a:latin typeface="SimSun"/>
                <a:cs typeface="SimSun"/>
              </a:rPr>
              <a:t> </a:t>
            </a:r>
          </a:p>
          <a:p>
            <a:r>
              <a:rPr lang="zh-CN" dirty="0">
                <a:latin typeface="SimSun"/>
                <a:cs typeface="SimSun"/>
              </a:rPr>
              <a:t>脆弱性</a:t>
            </a:r>
          </a:p>
          <a:p>
            <a:r>
              <a:rPr lang="zh-CN" dirty="0">
                <a:latin typeface="SimSun"/>
                <a:cs typeface="SimSun"/>
              </a:rPr>
              <a:t>安全性</a:t>
            </a:r>
          </a:p>
          <a:p>
            <a:r>
              <a:rPr lang="zh-CN" dirty="0">
                <a:latin typeface="SimSun"/>
                <a:cs typeface="SimSun"/>
              </a:rPr>
              <a:t>他们能胜任这项工作吗？</a:t>
            </a:r>
          </a:p>
          <a:p>
            <a:r>
              <a:rPr lang="zh-CN" dirty="0">
                <a:latin typeface="SimSun"/>
                <a:cs typeface="SimSun"/>
              </a:rPr>
              <a:t>谁会聘用他们？</a:t>
            </a:r>
          </a:p>
          <a:p>
            <a:r>
              <a:rPr lang="zh-CN" dirty="0">
                <a:latin typeface="SimSun"/>
                <a:cs typeface="SimSun"/>
              </a:rPr>
              <a:t>他们会失去福利</a:t>
            </a:r>
            <a:r>
              <a:rPr lang="zh-CN" altLang="en-US" dirty="0">
                <a:latin typeface="SimSun"/>
                <a:cs typeface="SimSun"/>
              </a:rPr>
              <a:t>待遇</a:t>
            </a:r>
            <a:r>
              <a:rPr lang="zh-CN" dirty="0">
                <a:latin typeface="SimSun"/>
                <a:cs typeface="SimSun"/>
              </a:rPr>
              <a:t>吗？ </a:t>
            </a:r>
          </a:p>
        </p:txBody>
      </p:sp>
    </p:spTree>
    <p:extLst>
      <p:ext uri="{BB962C8B-B14F-4D97-AF65-F5344CB8AC3E}">
        <p14:creationId xmlns:p14="http://schemas.microsoft.com/office/powerpoint/2010/main" val="31020637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25F9F-DE26-6949-B77E-592FB87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latin typeface="SimSun"/>
                <a:cs typeface="SimSun"/>
              </a:rPr>
              <a:t>工作表问题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latin typeface="SimSun"/>
                <a:cs typeface="SimSun"/>
              </a:rPr>
              <a:t>您希望您家人成年后的生活是怎样的？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3DCAFB-F384-CDE5-F29A-F8A205D1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59" y="651752"/>
            <a:ext cx="4344262" cy="53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61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2F33-3557-024E-86C6-AA4E12D7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30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latin typeface="SimSun"/>
                <a:cs typeface="SimSun"/>
              </a:rPr>
              <a:t>工作表问题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latin typeface="SimSun"/>
                <a:cs typeface="SimSun"/>
              </a:rPr>
              <a:t>在考虑家庭成员的就业时，您最为关心的事情是？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460ED-D720-A3F1-58DA-6DA4E2584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822081"/>
            <a:ext cx="4300403" cy="52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106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CFEF-A5D9-6C41-AC61-E27EE89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31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关于就业的不实之辞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sz="3300" b="1" dirty="0">
                <a:solidFill>
                  <a:srgbClr val="883D38"/>
                </a:solidFill>
                <a:latin typeface="SimSun"/>
                <a:cs typeface="SimSun"/>
              </a:rPr>
              <a:t>错误的信息和误解会阻碍我们的就业选择。</a:t>
            </a:r>
          </a:p>
          <a:p>
            <a:pPr>
              <a:lnSpc>
                <a:spcPct val="120000"/>
              </a:lnSpc>
            </a:pPr>
            <a:endParaRPr lang="zh-CN" dirty="0"/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残障人士干活速度不够快（不实之辞）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残障员工不会被同事接受（不实之辞）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福利性工作比社区的工作更安全（不实之辞）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SimSun"/>
                <a:cs typeface="SimSun"/>
              </a:rPr>
              <a:t>从工作场所</a:t>
            </a:r>
            <a:r>
              <a:rPr lang="zh-CN" altLang="zh-CN" dirty="0">
                <a:latin typeface="SimSun"/>
                <a:cs typeface="SimSun"/>
              </a:rPr>
              <a:t>离开</a:t>
            </a:r>
            <a:r>
              <a:rPr lang="zh-CN" dirty="0">
                <a:latin typeface="SimSun"/>
                <a:cs typeface="SimSun"/>
              </a:rPr>
              <a:t>的人</a:t>
            </a:r>
            <a:r>
              <a:rPr lang="zh-CN" altLang="zh-CN" dirty="0">
                <a:latin typeface="SimSun"/>
                <a:cs typeface="SimSun"/>
              </a:rPr>
              <a:t>会</a:t>
            </a:r>
            <a:r>
              <a:rPr lang="zh-CN" dirty="0">
                <a:latin typeface="SimSun"/>
                <a:cs typeface="SimSun"/>
              </a:rPr>
              <a:t>失去他们的朋友（不实之辞）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残障严重的人士不需要工作（不实之辞）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CN" sz="1600" i="1" dirty="0">
                <a:latin typeface="SimSun"/>
                <a:cs typeface="SimSun"/>
              </a:rPr>
              <a:t>Don Lavin–工作的优势</a:t>
            </a:r>
          </a:p>
        </p:txBody>
      </p:sp>
    </p:spTree>
    <p:extLst>
      <p:ext uri="{BB962C8B-B14F-4D97-AF65-F5344CB8AC3E}">
        <p14:creationId xmlns:p14="http://schemas.microsoft.com/office/powerpoint/2010/main" val="16117263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C09C-0C2E-BF4A-9498-66679D9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32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140C-B5FE-AE4D-8CCC-1D2C03B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sz="3600" dirty="0">
                <a:latin typeface="SimSun"/>
                <a:cs typeface="SimSun"/>
              </a:rPr>
              <a:t>社会保障福利：不实之辞与资源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4AFC-6AE1-FF42-9AE0-AF5B9AA2B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919133" cy="4486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不实之辞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让学生享受SSI将解决一切问题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选择去工作的人将</a:t>
            </a:r>
            <a:r>
              <a:rPr lang="zh-CN" altLang="en-US" dirty="0">
                <a:latin typeface="SimSun"/>
                <a:cs typeface="SimSun"/>
              </a:rPr>
              <a:t>损失</a:t>
            </a:r>
            <a:r>
              <a:rPr lang="zh-CN" dirty="0">
                <a:latin typeface="SimSun"/>
                <a:cs typeface="SimSun"/>
              </a:rPr>
              <a:t>残障</a:t>
            </a:r>
            <a:r>
              <a:rPr lang="zh-CN" altLang="en-US" dirty="0">
                <a:latin typeface="SimSun"/>
                <a:cs typeface="SimSun"/>
              </a:rPr>
              <a:t>待遇</a:t>
            </a:r>
            <a:r>
              <a:rPr lang="zh-CN" dirty="0">
                <a:latin typeface="SimSun"/>
                <a:cs typeface="SimSun"/>
              </a:rPr>
              <a:t>和医疗保健福利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只依靠SSI就能在社区中独立生活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8833" y="5720345"/>
            <a:ext cx="5181600" cy="66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2400" i="1" dirty="0">
                <a:latin typeface="SimSun"/>
                <a:cs typeface="SimSun"/>
                <a:hlinkClick r:id="rId3"/>
              </a:rPr>
              <a:t>https://ca.db101.org</a:t>
            </a:r>
            <a:endParaRPr lang="zh-CN" sz="2400" i="1" dirty="0"/>
          </a:p>
        </p:txBody>
      </p:sp>
      <p:pic>
        <p:nvPicPr>
          <p:cNvPr id="6" name="Picture 5" descr="Screenshot of https://ca.db101.org (Disability Benefits 101) homepage">
            <a:extLst>
              <a:ext uri="{FF2B5EF4-FFF2-40B4-BE49-F238E27FC236}">
                <a16:creationId xmlns:a16="http://schemas.microsoft.com/office/drawing/2014/main" id="{EAD80E87-3BC2-1A4B-8D20-F290A18F4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8966" r="13134"/>
          <a:stretch/>
        </p:blipFill>
        <p:spPr>
          <a:xfrm>
            <a:off x="6485467" y="1825625"/>
            <a:ext cx="4868333" cy="3759783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159064036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latin typeface="SimSun"/>
                <a:cs typeface="SimSun"/>
              </a:rPr>
              <a:t>工作表问题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44AC0-64FD-CE47-9D23-63CCE865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33</a:t>
            </a:fld>
            <a:endParaRPr lang="zh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74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latin typeface="SimSun"/>
                <a:cs typeface="SimSun"/>
              </a:rPr>
              <a:t>您需要什么才能对家庭成员的就业未来充满希望和信心？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C4431F-36EC-FBB1-071E-8502EF9F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76" y="768293"/>
            <a:ext cx="4285782" cy="52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166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4600E-6A2A-0A45-9794-F8BCC736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34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>
                <a:latin typeface="SimSun"/>
                <a:cs typeface="SimSun"/>
              </a:rPr>
              <a:t>行动步骤：开始</a:t>
            </a:r>
          </a:p>
        </p:txBody>
      </p:sp>
    </p:spTree>
    <p:extLst>
      <p:ext uri="{BB962C8B-B14F-4D97-AF65-F5344CB8AC3E}">
        <p14:creationId xmlns:p14="http://schemas.microsoft.com/office/powerpoint/2010/main" val="22910478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B326B-8585-2344-AA7D-780E5955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35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latin typeface="SimSun"/>
                <a:cs typeface="SimSun"/>
              </a:rPr>
              <a:t>工作表问题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sz="3600" dirty="0">
                <a:latin typeface="SimSun"/>
                <a:cs typeface="SimSun"/>
              </a:rPr>
              <a:t>根据本次研讨会的信息，您将采取哪三个行动步骤来帮助您的家庭成员走上就业成功之路？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D1B2C6-59BF-AC86-08FE-369CCC558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505" y="759328"/>
            <a:ext cx="4417590" cy="54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324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6444-5961-1247-8E1F-C79A6EF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36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要点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latin typeface="SimSun"/>
                <a:cs typeface="SimSun"/>
              </a:rPr>
              <a:t>抱有高期望，并设定一个就业愿景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latin typeface="SimSun"/>
                <a:cs typeface="SimSun"/>
              </a:rPr>
              <a:t>赞扬和培养优势和兴趣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latin typeface="SimSun"/>
                <a:cs typeface="SimSun"/>
              </a:rPr>
              <a:t>认识到挑战并加以解决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latin typeface="SimSun"/>
                <a:cs typeface="SimSun"/>
              </a:rPr>
              <a:t>作为一名家庭成员，寻找您所需要的信息和支援</a:t>
            </a:r>
          </a:p>
        </p:txBody>
      </p:sp>
    </p:spTree>
    <p:extLst>
      <p:ext uri="{BB962C8B-B14F-4D97-AF65-F5344CB8AC3E}">
        <p14:creationId xmlns:p14="http://schemas.microsoft.com/office/powerpoint/2010/main" val="7799069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C486-B3CA-9644-ABD9-846ADFB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37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问题</a:t>
            </a:r>
          </a:p>
        </p:txBody>
      </p:sp>
      <p:pic>
        <p:nvPicPr>
          <p:cNvPr id="7" name="Content Placeholder 6" descr="A drawing of questions marks in circles ">
            <a:extLst>
              <a:ext uri="{FF2B5EF4-FFF2-40B4-BE49-F238E27FC236}">
                <a16:creationId xmlns:a16="http://schemas.microsoft.com/office/drawing/2014/main" id="{60A6B738-4728-CE49-A41F-E998F6D4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8905" r="14469" b="7647"/>
          <a:stretch/>
        </p:blipFill>
        <p:spPr>
          <a:xfrm>
            <a:off x="2925418" y="1347673"/>
            <a:ext cx="6341164" cy="4964227"/>
          </a:xfrm>
        </p:spPr>
      </p:pic>
    </p:spTree>
    <p:extLst>
      <p:ext uri="{BB962C8B-B14F-4D97-AF65-F5344CB8AC3E}">
        <p14:creationId xmlns:p14="http://schemas.microsoft.com/office/powerpoint/2010/main" val="112896477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26054-7065-E448-A472-EE6904C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38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联络信息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60742-BDCC-9845-BF21-F44CE2D8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endParaRPr lang="en-US" altLang="zh-CN"/>
          </a:p>
          <a:p>
            <a:pPr marL="0" indent="0" algn="ctr">
              <a:buNone/>
            </a:pPr>
            <a:r>
              <a:rPr lang="en-US" altLang="zh-CN" smtClean="0"/>
              <a:t>Omar </a:t>
            </a:r>
            <a:r>
              <a:rPr lang="en-US" altLang="zh-CN" dirty="0" smtClean="0"/>
              <a:t>Gomez </a:t>
            </a:r>
          </a:p>
          <a:p>
            <a:pPr marL="0" indent="0" algn="ctr">
              <a:buNone/>
            </a:pPr>
            <a:r>
              <a:rPr lang="en-US" altLang="zh-CN" dirty="0" smtClean="0"/>
              <a:t>Harbor Regional Center </a:t>
            </a:r>
          </a:p>
          <a:p>
            <a:pPr marL="0" indent="0" algn="ctr">
              <a:buNone/>
            </a:pPr>
            <a:r>
              <a:rPr lang="en-US" altLang="zh-CN" dirty="0" smtClean="0">
                <a:hlinkClick r:id="rId2"/>
              </a:rPr>
              <a:t>Omar.Gomez@harborrc.org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(310)543-0142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316549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129B9-C53E-7D40-9782-18A6212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4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SimSun"/>
                <a:cs typeface="SimSun"/>
              </a:rPr>
              <a:t>今天，残障人士......</a:t>
            </a:r>
          </a:p>
        </p:txBody>
      </p:sp>
      <p:pic>
        <p:nvPicPr>
          <p:cNvPr id="7" name="Picture 6" descr="youth in softball uniform hugging mother" title="youth with mom">
            <a:extLst>
              <a:ext uri="{FF2B5EF4-FFF2-40B4-BE49-F238E27FC236}">
                <a16:creationId xmlns:a16="http://schemas.microsoft.com/office/drawing/2014/main" id="{033DB7F2-F672-E343-9EDD-C3F33C449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560"/>
            <a:ext cx="2870200" cy="1909307"/>
          </a:xfrm>
          <a:prstGeom prst="rect">
            <a:avLst/>
          </a:prstGeom>
        </p:spPr>
      </p:pic>
      <p:pic>
        <p:nvPicPr>
          <p:cNvPr id="15" name="Picture 14" descr="Youth at work carrying crates " title="Youth carrying crates ">
            <a:extLst>
              <a:ext uri="{FF2B5EF4-FFF2-40B4-BE49-F238E27FC236}">
                <a16:creationId xmlns:a16="http://schemas.microsoft.com/office/drawing/2014/main" id="{0FA9FA24-23F4-C245-A5EF-E687E4EE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3802137" y="1588560"/>
            <a:ext cx="1693336" cy="2234647"/>
          </a:xfrm>
          <a:prstGeom prst="rect">
            <a:avLst/>
          </a:prstGeom>
        </p:spPr>
      </p:pic>
      <p:pic>
        <p:nvPicPr>
          <p:cNvPr id="8" name="Picture 7" descr="Youth at work holding a rolled up poster" title="Youth at work">
            <a:extLst>
              <a:ext uri="{FF2B5EF4-FFF2-40B4-BE49-F238E27FC236}">
                <a16:creationId xmlns:a16="http://schemas.microsoft.com/office/drawing/2014/main" id="{2893EC34-50AB-2B40-B579-80E69FCA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38306"/>
          <a:stretch/>
        </p:blipFill>
        <p:spPr>
          <a:xfrm>
            <a:off x="5609061" y="1588560"/>
            <a:ext cx="2688271" cy="2234647"/>
          </a:xfrm>
          <a:prstGeom prst="rect">
            <a:avLst/>
          </a:prstGeom>
        </p:spPr>
      </p:pic>
      <p:pic>
        <p:nvPicPr>
          <p:cNvPr id="11" name="Picture 10" descr="Youth separating sheets of parchment paper " title="Youth working ">
            <a:extLst>
              <a:ext uri="{FF2B5EF4-FFF2-40B4-BE49-F238E27FC236}">
                <a16:creationId xmlns:a16="http://schemas.microsoft.com/office/drawing/2014/main" id="{56D5B5D6-A6C2-4948-997D-75164116D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8405894" y="1580451"/>
            <a:ext cx="2963333" cy="4346214"/>
          </a:xfrm>
          <a:prstGeom prst="rect">
            <a:avLst/>
          </a:prstGeom>
        </p:spPr>
      </p:pic>
      <p:pic>
        <p:nvPicPr>
          <p:cNvPr id="9" name="Picture 8" descr="Person riding a handcycle " title="Person with a disability riding ">
            <a:extLst>
              <a:ext uri="{FF2B5EF4-FFF2-40B4-BE49-F238E27FC236}">
                <a16:creationId xmlns:a16="http://schemas.microsoft.com/office/drawing/2014/main" id="{056EE91B-AEAE-D94D-9711-CB3B3F2DC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3952"/>
          <a:stretch/>
        </p:blipFill>
        <p:spPr>
          <a:xfrm>
            <a:off x="3802142" y="3904263"/>
            <a:ext cx="4512733" cy="2022402"/>
          </a:xfrm>
          <a:prstGeom prst="rect">
            <a:avLst/>
          </a:prstGeom>
        </p:spPr>
      </p:pic>
      <p:pic>
        <p:nvPicPr>
          <p:cNvPr id="13" name="Picture 12" descr="Dad and son hugging " title="Dad and son ">
            <a:extLst>
              <a:ext uri="{FF2B5EF4-FFF2-40B4-BE49-F238E27FC236}">
                <a16:creationId xmlns:a16="http://schemas.microsoft.com/office/drawing/2014/main" id="{F16C4F46-4715-3347-8FCB-AD7DA38AE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/>
          <a:stretch/>
        </p:blipFill>
        <p:spPr>
          <a:xfrm>
            <a:off x="838200" y="3600160"/>
            <a:ext cx="2870200" cy="2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3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820A-53A2-2746-ADCF-2B4D61F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5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8101-8E2F-1E4D-BAE5-CDD01D7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SimSun"/>
                <a:cs typeface="SimSun"/>
              </a:rPr>
              <a:t>但仍有工作需要做......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A3A8B-D2DD-154E-B056-3CD89B918B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15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在美国，残障人士要实现机会平等还有很长的路要走。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ED3-FA5D-5B48-8614-8FA146124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latin typeface="SimSun"/>
                <a:cs typeface="SimSun"/>
              </a:rPr>
              <a:t>就业率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latin typeface="SimSun"/>
                <a:cs typeface="SimSun"/>
              </a:rPr>
              <a:t>贫困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latin typeface="SimSun"/>
                <a:cs typeface="SimSun"/>
              </a:rPr>
              <a:t>住房选择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0A76-31AE-8042-8259-432A597D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latin typeface="SimSun"/>
                <a:cs typeface="SimSun"/>
              </a:rPr>
              <a:t>社交、娱乐、人际关系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altLang="en-US" dirty="0">
                <a:latin typeface="SimSun"/>
                <a:cs typeface="SimSun"/>
              </a:rPr>
              <a:t>受到尊重的声音</a:t>
            </a:r>
            <a:r>
              <a:rPr lang="zh-CN" dirty="0">
                <a:latin typeface="SimSun"/>
                <a:cs typeface="SimSun"/>
              </a:rPr>
              <a:t>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latin typeface="SimSun"/>
                <a:cs typeface="SimSun"/>
              </a:rPr>
              <a:t>决定自己的未来 </a:t>
            </a:r>
          </a:p>
        </p:txBody>
      </p:sp>
    </p:spTree>
    <p:extLst>
      <p:ext uri="{BB962C8B-B14F-4D97-AF65-F5344CB8AC3E}">
        <p14:creationId xmlns:p14="http://schemas.microsoft.com/office/powerpoint/2010/main" val="9123658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BCB79-C3EB-1242-8D66-4D4330A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6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dirty="0">
                <a:latin typeface="SimSun"/>
                <a:cs typeface="SimSun"/>
              </a:rPr>
              <a:t>就业： </a:t>
            </a:r>
            <a:r>
              <a:rPr dirty="0"/>
              <a:t/>
            </a:r>
            <a:br>
              <a:rPr dirty="0"/>
            </a:br>
            <a:r>
              <a:rPr lang="zh-CN" sz="5400" dirty="0">
                <a:latin typeface="SimSun"/>
                <a:cs typeface="SimSun"/>
              </a:rPr>
              <a:t>如此多的可能性</a:t>
            </a:r>
          </a:p>
        </p:txBody>
      </p:sp>
    </p:spTree>
    <p:extLst>
      <p:ext uri="{BB962C8B-B14F-4D97-AF65-F5344CB8AC3E}">
        <p14:creationId xmlns:p14="http://schemas.microsoft.com/office/powerpoint/2010/main" val="20916789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8826-792A-A348-A534-2351FD5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7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2326F-ADB4-F54A-946B-41C575B6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SimSun"/>
                <a:cs typeface="SimSun"/>
              </a:rPr>
              <a:t>就业：核心</a:t>
            </a:r>
            <a:r>
              <a:rPr lang="zh-CN" altLang="en-US" dirty="0">
                <a:latin typeface="SimSun"/>
                <a:cs typeface="SimSun"/>
              </a:rPr>
              <a:t>观</a:t>
            </a:r>
            <a:r>
              <a:rPr lang="zh-CN" dirty="0">
                <a:latin typeface="SimSun"/>
                <a:cs typeface="SimSun"/>
              </a:rPr>
              <a:t>念</a:t>
            </a:r>
          </a:p>
        </p:txBody>
      </p:sp>
      <p:graphicFrame>
        <p:nvGraphicFramePr>
          <p:cNvPr id="5" name="Content Placeholder 4" descr="1. Everyone can work! &#10;2. Work looks differently for everybody&#10;3. Employment should be rooted in what your family member wants to do" title="Employment Core Concepts ">
            <a:extLst>
              <a:ext uri="{FF2B5EF4-FFF2-40B4-BE49-F238E27FC236}">
                <a16:creationId xmlns:a16="http://schemas.microsoft.com/office/drawing/2014/main" id="{58DBF7E1-D227-B643-805A-69515B71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694813"/>
              </p:ext>
            </p:extLst>
          </p:nvPr>
        </p:nvGraphicFramePr>
        <p:xfrm>
          <a:off x="838200" y="1825624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 descr="Circle shape with &quot;1&quot; inside">
            <a:extLst>
              <a:ext uri="{FF2B5EF4-FFF2-40B4-BE49-F238E27FC236}">
                <a16:creationId xmlns:a16="http://schemas.microsoft.com/office/drawing/2014/main" id="{2F381B86-67B5-C44E-9917-0D2551336467}"/>
              </a:ext>
            </a:extLst>
          </p:cNvPr>
          <p:cNvSpPr/>
          <p:nvPr/>
        </p:nvSpPr>
        <p:spPr>
          <a:xfrm>
            <a:off x="3049905" y="156876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7D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49C-291D-3741-8992-62DD9C19AE0F}"/>
              </a:ext>
            </a:extLst>
          </p:cNvPr>
          <p:cNvSpPr txBox="1"/>
          <p:nvPr/>
        </p:nvSpPr>
        <p:spPr>
          <a:xfrm>
            <a:off x="2964180" y="1671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 dirty="0">
                <a:solidFill>
                  <a:srgbClr val="243A50"/>
                </a:solidFill>
                <a:latin typeface="SimSun"/>
                <a:cs typeface="SimSun"/>
              </a:rPr>
              <a:t>1</a:t>
            </a:r>
          </a:p>
        </p:txBody>
      </p:sp>
      <p:sp>
        <p:nvSpPr>
          <p:cNvPr id="10" name="Oval 9" descr="Circle shape with &quot;2&quot; inside">
            <a:extLst>
              <a:ext uri="{FF2B5EF4-FFF2-40B4-BE49-F238E27FC236}">
                <a16:creationId xmlns:a16="http://schemas.microsoft.com/office/drawing/2014/main" id="{843B3136-2E9C-B440-A6AE-A615B0C5E4C3}"/>
              </a:ext>
            </a:extLst>
          </p:cNvPr>
          <p:cNvSpPr/>
          <p:nvPr/>
        </p:nvSpPr>
        <p:spPr>
          <a:xfrm>
            <a:off x="8465185" y="1572896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E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A1388-E30C-844D-85A4-0354D4DE38F7}"/>
              </a:ext>
            </a:extLst>
          </p:cNvPr>
          <p:cNvSpPr txBox="1"/>
          <p:nvPr/>
        </p:nvSpPr>
        <p:spPr>
          <a:xfrm>
            <a:off x="8379460" y="16754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 dirty="0">
                <a:solidFill>
                  <a:srgbClr val="243A50"/>
                </a:solidFill>
                <a:latin typeface="SimSun"/>
                <a:cs typeface="SimSun"/>
              </a:rPr>
              <a:t>2</a:t>
            </a:r>
          </a:p>
        </p:txBody>
      </p:sp>
      <p:sp>
        <p:nvSpPr>
          <p:cNvPr id="6" name="Oval 5" descr="Circle shape with &quot;3&quot; inside">
            <a:extLst>
              <a:ext uri="{FF2B5EF4-FFF2-40B4-BE49-F238E27FC236}">
                <a16:creationId xmlns:a16="http://schemas.microsoft.com/office/drawing/2014/main" id="{ECD93A83-40AF-9D47-B46B-875D6AB9CC77}"/>
              </a:ext>
            </a:extLst>
          </p:cNvPr>
          <p:cNvSpPr/>
          <p:nvPr/>
        </p:nvSpPr>
        <p:spPr>
          <a:xfrm>
            <a:off x="5762625" y="391953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24B3C-3222-654E-8A5E-A0BD2AF8C883}"/>
              </a:ext>
            </a:extLst>
          </p:cNvPr>
          <p:cNvSpPr txBox="1"/>
          <p:nvPr/>
        </p:nvSpPr>
        <p:spPr>
          <a:xfrm>
            <a:off x="5676900" y="40220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b="1" dirty="0">
                <a:solidFill>
                  <a:srgbClr val="243A50"/>
                </a:solidFill>
                <a:latin typeface="SimSun"/>
                <a:cs typeface="SimSu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312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0625-2CE0-834C-9F1F-5573BDE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8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“就业第一”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州政府的政策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指出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，无论其残障的严重程度如何，都应优先考虑工作年龄的发育</a:t>
            </a:r>
            <a:r>
              <a:rPr lang="zh-CN" altLang="en-US" b="1" dirty="0">
                <a:solidFill>
                  <a:srgbClr val="883D38"/>
                </a:solidFill>
                <a:latin typeface="SimSun"/>
                <a:cs typeface="SimSun"/>
              </a:rPr>
              <a:t>残障人士</a:t>
            </a:r>
            <a:r>
              <a:rPr lang="zh-CN" b="1" dirty="0">
                <a:solidFill>
                  <a:srgbClr val="883D38"/>
                </a:solidFill>
                <a:latin typeface="SimSun"/>
                <a:cs typeface="SimSun"/>
              </a:rPr>
              <a:t>获得综合性的、有竞争力的就业机会。</a:t>
            </a:r>
            <a:r>
              <a:rPr lang="en-US" b="1" dirty="0">
                <a:solidFill>
                  <a:srgbClr val="883D38"/>
                </a:solidFill>
                <a:latin typeface="SimSun"/>
                <a:cs typeface="SimSun"/>
              </a:rPr>
              <a:t>
</a:t>
            </a:r>
            <a:r>
              <a:rPr lang="zh-CN" sz="2100" i="1" dirty="0">
                <a:solidFill>
                  <a:srgbClr val="883D38"/>
                </a:solidFill>
                <a:latin typeface="SimSun"/>
                <a:cs typeface="SimSun"/>
              </a:rPr>
              <a:t>《California Assembly Bill No. 1041（加州议会</a:t>
            </a:r>
            <a:r>
              <a:rPr lang="zh-CN" altLang="zh-CN" sz="2100" i="1" dirty="0">
                <a:solidFill>
                  <a:srgbClr val="883D38"/>
                </a:solidFill>
                <a:latin typeface="SimSun"/>
                <a:cs typeface="SimSun"/>
              </a:rPr>
              <a:t>法案</a:t>
            </a:r>
            <a:r>
              <a:rPr lang="zh-CN" sz="2100" i="1" dirty="0">
                <a:solidFill>
                  <a:srgbClr val="883D38"/>
                </a:solidFill>
                <a:latin typeface="SimSun"/>
                <a:cs typeface="SimSun"/>
              </a:rPr>
              <a:t>第1041号）》（2013）</a:t>
            </a:r>
          </a:p>
          <a:p>
            <a:pPr marL="0" indent="0">
              <a:lnSpc>
                <a:spcPct val="120000"/>
              </a:lnSpc>
              <a:buNone/>
            </a:pPr>
            <a:endParaRPr lang="zh-CN" sz="1800" dirty="0"/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个人 – 不在某个团体或区域之中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融合 – 与非残障人士</a:t>
            </a:r>
            <a:r>
              <a:rPr lang="zh-CN" altLang="en-US" dirty="0">
                <a:latin typeface="SimSun"/>
                <a:cs typeface="SimSun"/>
              </a:rPr>
              <a:t>在</a:t>
            </a:r>
            <a:r>
              <a:rPr lang="zh-CN" dirty="0">
                <a:latin typeface="SimSun"/>
                <a:cs typeface="SimSun"/>
              </a:rPr>
              <a:t>一起，</a:t>
            </a:r>
            <a:r>
              <a:rPr lang="zh-CN" altLang="en-US" dirty="0">
                <a:latin typeface="SimSun"/>
                <a:cs typeface="SimSun"/>
              </a:rPr>
              <a:t>拥</a:t>
            </a:r>
            <a:r>
              <a:rPr lang="zh-CN" dirty="0">
                <a:latin typeface="SimSun"/>
                <a:cs typeface="SimSun"/>
              </a:rPr>
              <a:t>有互动交往的机会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就业 – 成为普通劳动人口的一员，受聘于一家企业或从事个体经营</a:t>
            </a:r>
          </a:p>
          <a:p>
            <a:pPr>
              <a:lnSpc>
                <a:spcPct val="120000"/>
              </a:lnSpc>
            </a:pPr>
            <a:r>
              <a:rPr lang="zh-CN" dirty="0">
                <a:latin typeface="SimSun"/>
                <a:cs typeface="SimSun"/>
              </a:rPr>
              <a:t>最低工资 – 获得等于或高于最低工资或行业标准工资</a:t>
            </a:r>
            <a:endParaRPr 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6129405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5E7D8-263E-E740-97A0-3C2E4AA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9</a:t>
            </a:fld>
            <a:endParaRPr lang="zh-C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3BAF-7E76-6E42-9F4C-69B0A61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>
                <a:latin typeface="SimSun"/>
                <a:cs typeface="SimSun"/>
              </a:rPr>
              <a:t>您的家人为什么要去工作？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981A57-131B-4E41-AEE7-578730419793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10515600" cy="184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sz="2400" b="1" dirty="0">
                <a:solidFill>
                  <a:srgbClr val="883D38"/>
                </a:solidFill>
                <a:latin typeface="SimSun"/>
                <a:cs typeface="SimSun"/>
              </a:rPr>
              <a:t>“在他开始工作后不久，他在个人发展、自信心和成熟度方面就有了明显的进步。我儿子成为了一名快乐的成年人，他家里的每个人都注意到了这一点，并为之感到高兴。</a:t>
            </a:r>
            <a:r>
              <a:rPr lang="zh-CN" altLang="en-US" sz="2400" b="1" dirty="0">
                <a:solidFill>
                  <a:srgbClr val="883D38"/>
                </a:solidFill>
                <a:latin typeface="SimSun"/>
                <a:cs typeface="SimSun"/>
              </a:rPr>
              <a:t>”</a:t>
            </a:r>
            <a:r>
              <a:rPr dirty="0"/>
              <a:t/>
            </a:r>
            <a:br>
              <a:rPr dirty="0"/>
            </a:br>
            <a:r>
              <a:rPr lang="zh-CN" sz="2400" i="1" dirty="0">
                <a:solidFill>
                  <a:srgbClr val="883D38"/>
                </a:solidFill>
                <a:latin typeface="SimSun"/>
                <a:cs typeface="SimSun"/>
              </a:rPr>
              <a:t>– 湾区家长 – </a:t>
            </a:r>
            <a:endParaRPr lang="zh-C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C150-CEA6-7B42-918B-B6D198EC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2269"/>
            <a:ext cx="5181600" cy="1812394"/>
          </a:xfrm>
        </p:spPr>
        <p:txBody>
          <a:bodyPr/>
          <a:lstStyle/>
          <a:p>
            <a:pPr marL="0" indent="0" algn="ctr">
              <a:buNone/>
            </a:pPr>
            <a:r>
              <a:rPr lang="zh-CN">
                <a:latin typeface="SimSun"/>
                <a:cs typeface="SimSun"/>
              </a:rPr>
              <a:t>这是对成年人的期望</a:t>
            </a:r>
          </a:p>
          <a:p>
            <a:pPr marL="0" indent="0" algn="ctr">
              <a:buNone/>
            </a:pPr>
            <a:r>
              <a:rPr lang="zh-CN">
                <a:latin typeface="SimSun"/>
                <a:cs typeface="SimSun"/>
              </a:rPr>
              <a:t>社交</a:t>
            </a:r>
          </a:p>
          <a:p>
            <a:pPr marL="0" indent="0" algn="ctr">
              <a:buNone/>
            </a:pPr>
            <a:r>
              <a:rPr lang="zh-CN">
                <a:latin typeface="SimSun"/>
                <a:cs typeface="SimSun"/>
              </a:rPr>
              <a:t>自我价值（尊严）</a:t>
            </a:r>
          </a:p>
          <a:p>
            <a:pPr marL="0" indent="0" algn="ctr">
              <a:buNone/>
            </a:pPr>
            <a:endParaRPr lang="zh-C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27EA-4D06-3E4F-BBCF-EEBB93AC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2269"/>
            <a:ext cx="5181600" cy="1812394"/>
          </a:xfrm>
        </p:spPr>
        <p:txBody>
          <a:bodyPr/>
          <a:lstStyle/>
          <a:p>
            <a:pPr marL="0" indent="0" algn="ctr">
              <a:buNone/>
            </a:pPr>
            <a:r>
              <a:rPr lang="zh-CN">
                <a:latin typeface="SimSun"/>
                <a:cs typeface="SimSun"/>
              </a:rPr>
              <a:t>目的</a:t>
            </a:r>
          </a:p>
          <a:p>
            <a:pPr marL="0" indent="0" algn="ctr">
              <a:buNone/>
            </a:pPr>
            <a:r>
              <a:rPr lang="zh-CN">
                <a:latin typeface="SimSun"/>
                <a:cs typeface="SimSun"/>
              </a:rPr>
              <a:t>金钱</a:t>
            </a:r>
          </a:p>
          <a:p>
            <a:pPr marL="0" indent="0" algn="ctr">
              <a:buNone/>
            </a:pPr>
            <a:r>
              <a:rPr lang="zh-CN">
                <a:latin typeface="SimSun"/>
                <a:cs typeface="SimSun"/>
              </a:rPr>
              <a:t>促进心理健康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2E696-D4F1-B249-AD6E-453AB3F3FF25}"/>
              </a:ext>
            </a:extLst>
          </p:cNvPr>
          <p:cNvSpPr txBox="1">
            <a:spLocks/>
          </p:cNvSpPr>
          <p:nvPr/>
        </p:nvSpPr>
        <p:spPr>
          <a:xfrm>
            <a:off x="838200" y="5537199"/>
            <a:ext cx="10515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sz="3600" b="1" dirty="0">
                <a:solidFill>
                  <a:srgbClr val="017076"/>
                </a:solidFill>
                <a:latin typeface="SimSun"/>
                <a:cs typeface="SimSun"/>
              </a:rPr>
              <a:t>因为他们能够</a:t>
            </a:r>
            <a:r>
              <a:rPr lang="zh-CN" altLang="en-US" sz="3600" b="1" dirty="0">
                <a:solidFill>
                  <a:srgbClr val="017076"/>
                </a:solidFill>
                <a:latin typeface="SimSun"/>
                <a:cs typeface="SimSun"/>
              </a:rPr>
              <a:t>做到</a:t>
            </a:r>
            <a:r>
              <a:rPr lang="zh-CN" sz="3600" b="1" dirty="0">
                <a:solidFill>
                  <a:srgbClr val="017076"/>
                </a:solidFill>
                <a:latin typeface="SimSun"/>
                <a:cs typeface="SimSun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507731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17994</TotalTime>
  <Words>2836</Words>
  <Application>Microsoft Office PowerPoint</Application>
  <PresentationFormat>Widescreen</PresentationFormat>
  <Paragraphs>315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宋体</vt:lpstr>
      <vt:lpstr>宋体</vt:lpstr>
      <vt:lpstr>Arial</vt:lpstr>
      <vt:lpstr>Calibri</vt:lpstr>
      <vt:lpstr>Courier New</vt:lpstr>
      <vt:lpstr>等线</vt:lpstr>
      <vt:lpstr>Trebuchet MS</vt:lpstr>
      <vt:lpstr>Office Theme</vt:lpstr>
      <vt:lpstr>畅想各种可能性：  就业成功之路</vt:lpstr>
      <vt:lpstr>今日议程</vt:lpstr>
      <vt:lpstr>工作表问题 1</vt:lpstr>
      <vt:lpstr>今天，残障人士......</vt:lpstr>
      <vt:lpstr>但仍有工作需要做......</vt:lpstr>
      <vt:lpstr>就业：  如此多的可能性</vt:lpstr>
      <vt:lpstr>就业：核心观念</vt:lpstr>
      <vt:lpstr>“就业第一”</vt:lpstr>
      <vt:lpstr>您的家人为什么要去工作？</vt:lpstr>
      <vt:lpstr>新的现实</vt:lpstr>
      <vt:lpstr>以新的方式看待您的家人</vt:lpstr>
      <vt:lpstr>我们如何定义期望？ </vt:lpstr>
      <vt:lpstr>低期望从何而来？</vt:lpstr>
      <vt:lpstr>拥有高期望的重要性</vt:lpstr>
      <vt:lpstr>平衡法案</vt:lpstr>
      <vt:lpstr>关键在于抱有耐心</vt:lpstr>
      <vt:lpstr>什么是成功？</vt:lpstr>
      <vt:lpstr>工作表问题 2</vt:lpstr>
      <vt:lpstr>有用的工具</vt:lpstr>
      <vt:lpstr>制定一个愿景声明 </vt:lpstr>
      <vt:lpstr>为就业成功做好准备</vt:lpstr>
      <vt:lpstr>工作经验的力量</vt:lpstr>
      <vt:lpstr>利用您的人际网络</vt:lpstr>
      <vt:lpstr>培养责任感</vt:lpstr>
      <vt:lpstr>参与进来 </vt:lpstr>
      <vt:lpstr>学校与就业</vt:lpstr>
      <vt:lpstr>争取所有的可能支援</vt:lpstr>
      <vt:lpstr>讨论您的疑虑</vt:lpstr>
      <vt:lpstr>有问题或疑虑是正常的</vt:lpstr>
      <vt:lpstr>工作表问题 3</vt:lpstr>
      <vt:lpstr>关于就业的不实之辞</vt:lpstr>
      <vt:lpstr>社会保障福利：不实之辞与资源</vt:lpstr>
      <vt:lpstr>工作表问题 4</vt:lpstr>
      <vt:lpstr>行动步骤：开始</vt:lpstr>
      <vt:lpstr>工作表问题 5</vt:lpstr>
      <vt:lpstr>要点</vt:lpstr>
      <vt:lpstr>问题</vt:lpstr>
      <vt:lpstr>联络信息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that Includes Employment: A Workshop for Families</dc:title>
  <dc:creator>Sean Roy</dc:creator>
  <cp:lastModifiedBy>Erika Segovia</cp:lastModifiedBy>
  <cp:revision>200</cp:revision>
  <cp:lastPrinted>2018-09-10T02:07:06Z</cp:lastPrinted>
  <dcterms:created xsi:type="dcterms:W3CDTF">2018-09-06T20:26:57Z</dcterms:created>
  <dcterms:modified xsi:type="dcterms:W3CDTF">2024-01-16T19:13:27Z</dcterms:modified>
</cp:coreProperties>
</file>