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302" r:id="rId4"/>
    <p:sldId id="259" r:id="rId5"/>
    <p:sldId id="318" r:id="rId6"/>
    <p:sldId id="262" r:id="rId7"/>
    <p:sldId id="320" r:id="rId8"/>
    <p:sldId id="266" r:id="rId9"/>
    <p:sldId id="319" r:id="rId10"/>
    <p:sldId id="314" r:id="rId11"/>
    <p:sldId id="268" r:id="rId12"/>
    <p:sldId id="316" r:id="rId13"/>
    <p:sldId id="270" r:id="rId14"/>
    <p:sldId id="271" r:id="rId15"/>
    <p:sldId id="297" r:id="rId16"/>
    <p:sldId id="274" r:id="rId17"/>
    <p:sldId id="296" r:id="rId18"/>
    <p:sldId id="303" r:id="rId19"/>
    <p:sldId id="307" r:id="rId20"/>
    <p:sldId id="312" r:id="rId21"/>
    <p:sldId id="280" r:id="rId22"/>
    <p:sldId id="281" r:id="rId23"/>
    <p:sldId id="282" r:id="rId24"/>
    <p:sldId id="283" r:id="rId25"/>
    <p:sldId id="313" r:id="rId26"/>
    <p:sldId id="284" r:id="rId27"/>
    <p:sldId id="315" r:id="rId28"/>
    <p:sldId id="285" r:id="rId29"/>
    <p:sldId id="317" r:id="rId30"/>
    <p:sldId id="304" r:id="rId31"/>
    <p:sldId id="287" r:id="rId32"/>
    <p:sldId id="310" r:id="rId33"/>
    <p:sldId id="305" r:id="rId34"/>
    <p:sldId id="291" r:id="rId35"/>
    <p:sldId id="306" r:id="rId36"/>
    <p:sldId id="293" r:id="rId37"/>
    <p:sldId id="294" r:id="rId38"/>
    <p:sldId id="295" r:id="rId3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D54E"/>
    <a:srgbClr val="FF946B"/>
    <a:srgbClr val="243A50"/>
    <a:srgbClr val="883D38"/>
    <a:srgbClr val="C7DCCF"/>
    <a:srgbClr val="017076"/>
    <a:srgbClr val="028D94"/>
    <a:srgbClr val="97C354"/>
    <a:srgbClr val="337BAA"/>
    <a:srgbClr val="5C282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920" autoAdjust="0"/>
    <p:restoredTop sz="86125" autoAdjust="0"/>
  </p:normalViewPr>
  <p:slideViewPr>
    <p:cSldViewPr snapToGrid="0">
      <p:cViewPr varScale="1">
        <p:scale>
          <a:sx n="99" d="100"/>
          <a:sy n="99" d="100"/>
        </p:scale>
        <p:origin x="804" y="84"/>
      </p:cViewPr>
      <p:guideLst/>
    </p:cSldViewPr>
  </p:slideViewPr>
  <p:outlineViewPr>
    <p:cViewPr>
      <p:scale>
        <a:sx n="33" d="100"/>
        <a:sy n="33" d="100"/>
      </p:scale>
      <p:origin x="0" y="0"/>
    </p:cViewPr>
  </p:outlineViewPr>
  <p:notesTextViewPr>
    <p:cViewPr>
      <p:scale>
        <a:sx n="70" d="100"/>
        <a:sy n="70" d="100"/>
      </p:scale>
      <p:origin x="0" y="0"/>
    </p:cViewPr>
  </p:notesTextViewPr>
  <p:sorterViewPr>
    <p:cViewPr>
      <p:scale>
        <a:sx n="100" d="100"/>
        <a:sy n="100" d="100"/>
      </p:scale>
      <p:origin x="0" y="-2352"/>
    </p:cViewPr>
  </p:sorterViewPr>
  <p:notesViewPr>
    <p:cSldViewPr snapToGrid="0" showGuides="1">
      <p:cViewPr varScale="1">
        <p:scale>
          <a:sx n="89" d="100"/>
          <a:sy n="89" d="100"/>
        </p:scale>
        <p:origin x="260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58F9A-E73F-CD46-BF4B-B2692F02C7F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en-US"/>
        </a:p>
      </dgm:t>
    </dgm:pt>
    <dgm:pt modelId="{20301E24-C1AD-1143-BADA-4C46E2F9D82B}">
      <dgm:prSet phldrT="[Text]" custT="1"/>
      <dgm:spPr>
        <a:solidFill>
          <a:srgbClr val="C7DCCF"/>
        </a:solidFill>
      </dgm:spPr>
      <dgm:t>
        <a:bodyPr/>
        <a:lstStyle/>
        <a:p>
          <a:r>
            <a:rPr lang="en-US" sz="3000" dirty="0">
              <a:solidFill>
                <a:srgbClr val="243A50"/>
              </a:solidFill>
              <a:latin typeface="Arial" panose="020B0604020202020204" pitchFamily="34" charset="0"/>
              <a:cs typeface="Arial" panose="020B0604020202020204" pitchFamily="34" charset="0"/>
            </a:rPr>
            <a:t>Everyone can work!</a:t>
          </a:r>
        </a:p>
      </dgm:t>
    </dgm:pt>
    <dgm:pt modelId="{FBB432B6-59BB-774A-80F8-B35F7A71372B}" type="parTrans" cxnId="{2CF07C61-48C1-574D-AF05-3EC481B9A0E4}">
      <dgm:prSet/>
      <dgm:spPr/>
      <dgm:t>
        <a:bodyPr/>
        <a:lstStyle/>
        <a:p>
          <a:endParaRPr lang="en-US"/>
        </a:p>
      </dgm:t>
    </dgm:pt>
    <dgm:pt modelId="{2C5DC83A-53C5-5546-A17D-354D3833DD8A}" type="sibTrans" cxnId="{2CF07C61-48C1-574D-AF05-3EC481B9A0E4}">
      <dgm:prSet/>
      <dgm:spPr/>
      <dgm:t>
        <a:bodyPr/>
        <a:lstStyle/>
        <a:p>
          <a:endParaRPr lang="en-US"/>
        </a:p>
      </dgm:t>
    </dgm:pt>
    <dgm:pt modelId="{F224A708-E83E-BD4F-B4FC-328466915A15}">
      <dgm:prSet phldrT="[Text]" custT="1"/>
      <dgm:spPr>
        <a:solidFill>
          <a:srgbClr val="EFD54E"/>
        </a:solidFill>
      </dgm:spPr>
      <dgm:t>
        <a:bodyPr/>
        <a:lstStyle/>
        <a:p>
          <a:r>
            <a:rPr lang="en-US" sz="3000" dirty="0">
              <a:solidFill>
                <a:srgbClr val="243A50"/>
              </a:solidFill>
              <a:latin typeface="Arial" panose="020B0604020202020204" pitchFamily="34" charset="0"/>
              <a:cs typeface="Arial" panose="020B0604020202020204" pitchFamily="34" charset="0"/>
            </a:rPr>
            <a:t>Work looks differently for everybody</a:t>
          </a:r>
        </a:p>
      </dgm:t>
    </dgm:pt>
    <dgm:pt modelId="{05879273-691F-9741-A110-3627D2D322E9}" type="parTrans" cxnId="{A8E3EA32-851F-7845-BA0A-7A9109B53DD1}">
      <dgm:prSet/>
      <dgm:spPr/>
      <dgm:t>
        <a:bodyPr/>
        <a:lstStyle/>
        <a:p>
          <a:endParaRPr lang="en-US"/>
        </a:p>
      </dgm:t>
    </dgm:pt>
    <dgm:pt modelId="{A077A362-4764-EA45-9CD9-3079D277AD9C}" type="sibTrans" cxnId="{A8E3EA32-851F-7845-BA0A-7A9109B53DD1}">
      <dgm:prSet/>
      <dgm:spPr/>
      <dgm:t>
        <a:bodyPr/>
        <a:lstStyle/>
        <a:p>
          <a:endParaRPr lang="en-US"/>
        </a:p>
      </dgm:t>
    </dgm:pt>
    <dgm:pt modelId="{05EF544E-80F4-D842-9CD8-B8BF93CDE4CA}">
      <dgm:prSet phldrT="[Text]" custT="1"/>
      <dgm:spPr>
        <a:solidFill>
          <a:srgbClr val="FF946B"/>
        </a:solidFill>
      </dgm:spPr>
      <dgm:t>
        <a:bodyPr/>
        <a:lstStyle/>
        <a:p>
          <a:r>
            <a:rPr lang="en-US" sz="3000" dirty="0">
              <a:solidFill>
                <a:srgbClr val="243A50"/>
              </a:solidFill>
              <a:latin typeface="Arial" panose="020B0604020202020204" pitchFamily="34" charset="0"/>
              <a:cs typeface="Arial" panose="020B0604020202020204" pitchFamily="34" charset="0"/>
            </a:rPr>
            <a:t>Employment should be rooted in what your family member wants to do</a:t>
          </a:r>
        </a:p>
      </dgm:t>
    </dgm:pt>
    <dgm:pt modelId="{F51C07C3-C6B4-9842-BEFF-2B9DB8A07E1D}" type="parTrans" cxnId="{10AB0505-10C5-9249-836B-13EF5BD01696}">
      <dgm:prSet/>
      <dgm:spPr/>
      <dgm:t>
        <a:bodyPr/>
        <a:lstStyle/>
        <a:p>
          <a:endParaRPr lang="en-US"/>
        </a:p>
      </dgm:t>
    </dgm:pt>
    <dgm:pt modelId="{3682359F-3EA4-B243-A246-19D1E8046DD7}" type="sibTrans" cxnId="{10AB0505-10C5-9249-836B-13EF5BD01696}">
      <dgm:prSet/>
      <dgm:spPr/>
      <dgm:t>
        <a:bodyPr/>
        <a:lstStyle/>
        <a:p>
          <a:endParaRPr lang="en-US"/>
        </a:p>
      </dgm:t>
    </dgm:pt>
    <dgm:pt modelId="{51324855-DD46-4A4F-9EBD-C4273DED2978}" type="pres">
      <dgm:prSet presAssocID="{36D58F9A-E73F-CD46-BF4B-B2692F02C7FF}" presName="diagram" presStyleCnt="0">
        <dgm:presLayoutVars>
          <dgm:dir/>
          <dgm:resizeHandles val="exact"/>
        </dgm:presLayoutVars>
      </dgm:prSet>
      <dgm:spPr/>
      <dgm:t>
        <a:bodyPr/>
        <a:lstStyle/>
        <a:p>
          <a:endParaRPr lang="en-US"/>
        </a:p>
      </dgm:t>
    </dgm:pt>
    <dgm:pt modelId="{5F50E6EF-FBB1-BB45-BCE1-AB55ECE2DE08}" type="pres">
      <dgm:prSet presAssocID="{20301E24-C1AD-1143-BADA-4C46E2F9D82B}" presName="node" presStyleLbl="node1" presStyleIdx="0" presStyleCnt="3" custScaleX="151836">
        <dgm:presLayoutVars>
          <dgm:bulletEnabled val="1"/>
        </dgm:presLayoutVars>
      </dgm:prSet>
      <dgm:spPr/>
      <dgm:t>
        <a:bodyPr/>
        <a:lstStyle/>
        <a:p>
          <a:endParaRPr lang="en-US"/>
        </a:p>
      </dgm:t>
    </dgm:pt>
    <dgm:pt modelId="{11879C06-D464-5C4C-A93B-15806EE3174E}" type="pres">
      <dgm:prSet presAssocID="{2C5DC83A-53C5-5546-A17D-354D3833DD8A}" presName="sibTrans" presStyleCnt="0"/>
      <dgm:spPr/>
    </dgm:pt>
    <dgm:pt modelId="{43697143-A735-3546-BCDC-9A1111661CE6}" type="pres">
      <dgm:prSet presAssocID="{F224A708-E83E-BD4F-B4FC-328466915A15}" presName="node" presStyleLbl="node1" presStyleIdx="1" presStyleCnt="3" custScaleX="151836">
        <dgm:presLayoutVars>
          <dgm:bulletEnabled val="1"/>
        </dgm:presLayoutVars>
      </dgm:prSet>
      <dgm:spPr/>
      <dgm:t>
        <a:bodyPr/>
        <a:lstStyle/>
        <a:p>
          <a:endParaRPr lang="en-US"/>
        </a:p>
      </dgm:t>
    </dgm:pt>
    <dgm:pt modelId="{6C52CD49-D13F-AC42-920A-54B9CB53455E}" type="pres">
      <dgm:prSet presAssocID="{A077A362-4764-EA45-9CD9-3079D277AD9C}" presName="sibTrans" presStyleCnt="0"/>
      <dgm:spPr/>
    </dgm:pt>
    <dgm:pt modelId="{852A1ED9-E830-AE42-B8BF-A1FDFA057C6A}" type="pres">
      <dgm:prSet presAssocID="{05EF544E-80F4-D842-9CD8-B8BF93CDE4CA}" presName="node" presStyleLbl="node1" presStyleIdx="2" presStyleCnt="3" custScaleX="151836">
        <dgm:presLayoutVars>
          <dgm:bulletEnabled val="1"/>
        </dgm:presLayoutVars>
      </dgm:prSet>
      <dgm:spPr/>
      <dgm:t>
        <a:bodyPr/>
        <a:lstStyle/>
        <a:p>
          <a:endParaRPr lang="en-US"/>
        </a:p>
      </dgm:t>
    </dgm:pt>
  </dgm:ptLst>
  <dgm:cxnLst>
    <dgm:cxn modelId="{544F8FD7-CD11-1D48-9BD3-8445DF7E2580}" type="presOf" srcId="{05EF544E-80F4-D842-9CD8-B8BF93CDE4CA}" destId="{852A1ED9-E830-AE42-B8BF-A1FDFA057C6A}" srcOrd="0" destOrd="0" presId="urn:microsoft.com/office/officeart/2005/8/layout/default"/>
    <dgm:cxn modelId="{4EC64B28-88AE-AA46-8EA4-A58269E37D0A}" type="presOf" srcId="{36D58F9A-E73F-CD46-BF4B-B2692F02C7FF}" destId="{51324855-DD46-4A4F-9EBD-C4273DED2978}" srcOrd="0" destOrd="0" presId="urn:microsoft.com/office/officeart/2005/8/layout/default"/>
    <dgm:cxn modelId="{31BAFBF4-04DA-2046-9D24-1A9C850667E9}" type="presOf" srcId="{20301E24-C1AD-1143-BADA-4C46E2F9D82B}" destId="{5F50E6EF-FBB1-BB45-BCE1-AB55ECE2DE08}" srcOrd="0" destOrd="0" presId="urn:microsoft.com/office/officeart/2005/8/layout/default"/>
    <dgm:cxn modelId="{2CF07C61-48C1-574D-AF05-3EC481B9A0E4}" srcId="{36D58F9A-E73F-CD46-BF4B-B2692F02C7FF}" destId="{20301E24-C1AD-1143-BADA-4C46E2F9D82B}" srcOrd="0" destOrd="0" parTransId="{FBB432B6-59BB-774A-80F8-B35F7A71372B}" sibTransId="{2C5DC83A-53C5-5546-A17D-354D3833DD8A}"/>
    <dgm:cxn modelId="{F7D5EB6A-B4F8-F243-A74D-908E7FFB2177}" type="presOf" srcId="{F224A708-E83E-BD4F-B4FC-328466915A15}" destId="{43697143-A735-3546-BCDC-9A1111661CE6}" srcOrd="0" destOrd="0" presId="urn:microsoft.com/office/officeart/2005/8/layout/default"/>
    <dgm:cxn modelId="{10AB0505-10C5-9249-836B-13EF5BD01696}" srcId="{36D58F9A-E73F-CD46-BF4B-B2692F02C7FF}" destId="{05EF544E-80F4-D842-9CD8-B8BF93CDE4CA}" srcOrd="2" destOrd="0" parTransId="{F51C07C3-C6B4-9842-BEFF-2B9DB8A07E1D}" sibTransId="{3682359F-3EA4-B243-A246-19D1E8046DD7}"/>
    <dgm:cxn modelId="{A8E3EA32-851F-7845-BA0A-7A9109B53DD1}" srcId="{36D58F9A-E73F-CD46-BF4B-B2692F02C7FF}" destId="{F224A708-E83E-BD4F-B4FC-328466915A15}" srcOrd="1" destOrd="0" parTransId="{05879273-691F-9741-A110-3627D2D322E9}" sibTransId="{A077A362-4764-EA45-9CD9-3079D277AD9C}"/>
    <dgm:cxn modelId="{9D463DA0-082F-5C4C-9FFF-A31BECC382D5}" type="presParOf" srcId="{51324855-DD46-4A4F-9EBD-C4273DED2978}" destId="{5F50E6EF-FBB1-BB45-BCE1-AB55ECE2DE08}" srcOrd="0" destOrd="0" presId="urn:microsoft.com/office/officeart/2005/8/layout/default"/>
    <dgm:cxn modelId="{9D036D40-3BA5-5942-A37B-ACCCB0EDF236}" type="presParOf" srcId="{51324855-DD46-4A4F-9EBD-C4273DED2978}" destId="{11879C06-D464-5C4C-A93B-15806EE3174E}" srcOrd="1" destOrd="0" presId="urn:microsoft.com/office/officeart/2005/8/layout/default"/>
    <dgm:cxn modelId="{BE7CF47D-53CA-6349-B284-E5152902602E}" type="presParOf" srcId="{51324855-DD46-4A4F-9EBD-C4273DED2978}" destId="{43697143-A735-3546-BCDC-9A1111661CE6}" srcOrd="2" destOrd="0" presId="urn:microsoft.com/office/officeart/2005/8/layout/default"/>
    <dgm:cxn modelId="{A5CA641B-9B12-AA49-92E8-141C32750CE2}" type="presParOf" srcId="{51324855-DD46-4A4F-9EBD-C4273DED2978}" destId="{6C52CD49-D13F-AC42-920A-54B9CB53455E}" srcOrd="3" destOrd="0" presId="urn:microsoft.com/office/officeart/2005/8/layout/default"/>
    <dgm:cxn modelId="{5DE38D06-0138-E446-9F71-1581782F4809}" type="presParOf" srcId="{51324855-DD46-4A4F-9EBD-C4273DED2978}" destId="{852A1ED9-E830-AE42-B8BF-A1FDFA057C6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0E6EF-FBB1-BB45-BCE1-AB55ECE2DE08}">
      <dsp:nvSpPr>
        <dsp:cNvPr id="0" name=""/>
        <dsp:cNvSpPr/>
      </dsp:nvSpPr>
      <dsp:spPr>
        <a:xfrm>
          <a:off x="7338" y="67106"/>
          <a:ext cx="5083074" cy="2008643"/>
        </a:xfrm>
        <a:prstGeom prst="rect">
          <a:avLst/>
        </a:prstGeom>
        <a:solidFill>
          <a:srgbClr val="C7DC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rgbClr val="243A50"/>
              </a:solidFill>
              <a:latin typeface="Arial" panose="020B0604020202020204" pitchFamily="34" charset="0"/>
              <a:cs typeface="Arial" panose="020B0604020202020204" pitchFamily="34" charset="0"/>
            </a:rPr>
            <a:t>Everyone can work!</a:t>
          </a:r>
        </a:p>
      </dsp:txBody>
      <dsp:txXfrm>
        <a:off x="7338" y="67106"/>
        <a:ext cx="5083074" cy="2008643"/>
      </dsp:txXfrm>
    </dsp:sp>
    <dsp:sp modelId="{43697143-A735-3546-BCDC-9A1111661CE6}">
      <dsp:nvSpPr>
        <dsp:cNvPr id="0" name=""/>
        <dsp:cNvSpPr/>
      </dsp:nvSpPr>
      <dsp:spPr>
        <a:xfrm>
          <a:off x="5425186" y="67106"/>
          <a:ext cx="5083074" cy="2008643"/>
        </a:xfrm>
        <a:prstGeom prst="rect">
          <a:avLst/>
        </a:prstGeom>
        <a:solidFill>
          <a:srgbClr val="EFD5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rgbClr val="243A50"/>
              </a:solidFill>
              <a:latin typeface="Arial" panose="020B0604020202020204" pitchFamily="34" charset="0"/>
              <a:cs typeface="Arial" panose="020B0604020202020204" pitchFamily="34" charset="0"/>
            </a:rPr>
            <a:t>Work looks differently for everybody</a:t>
          </a:r>
        </a:p>
      </dsp:txBody>
      <dsp:txXfrm>
        <a:off x="5425186" y="67106"/>
        <a:ext cx="5083074" cy="2008643"/>
      </dsp:txXfrm>
    </dsp:sp>
    <dsp:sp modelId="{852A1ED9-E830-AE42-B8BF-A1FDFA057C6A}">
      <dsp:nvSpPr>
        <dsp:cNvPr id="0" name=""/>
        <dsp:cNvSpPr/>
      </dsp:nvSpPr>
      <dsp:spPr>
        <a:xfrm>
          <a:off x="2716262" y="2410524"/>
          <a:ext cx="5083074" cy="2008643"/>
        </a:xfrm>
        <a:prstGeom prst="rect">
          <a:avLst/>
        </a:prstGeom>
        <a:solidFill>
          <a:srgbClr val="FF94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a:lnSpc>
              <a:spcPct val="90000"/>
            </a:lnSpc>
            <a:spcBef>
              <a:spcPct val="0"/>
            </a:spcBef>
            <a:spcAft>
              <a:spcPct val="35000"/>
            </a:spcAft>
          </a:pPr>
          <a:r>
            <a:rPr lang="en-US" sz="3000" kern="1200" dirty="0">
              <a:solidFill>
                <a:srgbClr val="243A50"/>
              </a:solidFill>
              <a:latin typeface="Arial" panose="020B0604020202020204" pitchFamily="34" charset="0"/>
              <a:cs typeface="Arial" panose="020B0604020202020204" pitchFamily="34" charset="0"/>
            </a:rPr>
            <a:t>Employment should be rooted in what your family member wants to do</a:t>
          </a:r>
        </a:p>
      </dsp:txBody>
      <dsp:txXfrm>
        <a:off x="2716262" y="2410524"/>
        <a:ext cx="5083074" cy="2008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r>
              <a:rPr lang="en-US" sz="1000" dirty="0">
                <a:latin typeface="Arial" panose="020B0604020202020204" pitchFamily="34" charset="0"/>
                <a:cs typeface="Arial" panose="020B0604020202020204" pitchFamily="34" charset="0"/>
              </a:rPr>
              <a:t>Imagine the Possibilities: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 Path to Employment Success</a:t>
            </a: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F6AC269-D81C-4339-90D6-59659E7E121B}" type="slidenum">
              <a:rPr lang="en-US" sz="1000"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08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C7D2A63-6E54-4C42-8FC1-BD46066D9D98}" type="datetimeFigureOut">
              <a:rPr lang="en-US" smtClean="0"/>
              <a:t>1/16/2024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B1B2391-1F68-034A-821C-1FD10A16A45E}" type="slidenum">
              <a:rPr lang="en-US" smtClean="0"/>
              <a:t>‹#›</a:t>
            </a:fld>
            <a:endParaRPr lang="en-US"/>
          </a:p>
        </p:txBody>
      </p:sp>
    </p:spTree>
    <p:extLst>
      <p:ext uri="{BB962C8B-B14F-4D97-AF65-F5344CB8AC3E}">
        <p14:creationId xmlns:p14="http://schemas.microsoft.com/office/powerpoint/2010/main" val="286401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3</a:t>
            </a:fld>
            <a:endParaRPr lang="en-US"/>
          </a:p>
        </p:txBody>
      </p:sp>
    </p:spTree>
    <p:extLst>
      <p:ext uri="{BB962C8B-B14F-4D97-AF65-F5344CB8AC3E}">
        <p14:creationId xmlns:p14="http://schemas.microsoft.com/office/powerpoint/2010/main" val="172399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7</a:t>
            </a:fld>
            <a:endParaRPr lang="en-US"/>
          </a:p>
        </p:txBody>
      </p:sp>
    </p:spTree>
    <p:extLst>
      <p:ext uri="{BB962C8B-B14F-4D97-AF65-F5344CB8AC3E}">
        <p14:creationId xmlns:p14="http://schemas.microsoft.com/office/powerpoint/2010/main" val="305407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Judith </a:t>
            </a:r>
          </a:p>
        </p:txBody>
      </p:sp>
      <p:sp>
        <p:nvSpPr>
          <p:cNvPr id="4" name="Slide Number Placeholder 3"/>
          <p:cNvSpPr>
            <a:spLocks noGrp="1"/>
          </p:cNvSpPr>
          <p:nvPr>
            <p:ph type="sldNum" sz="quarter" idx="5"/>
          </p:nvPr>
        </p:nvSpPr>
        <p:spPr/>
        <p:txBody>
          <a:bodyPr/>
          <a:lstStyle/>
          <a:p>
            <a:fld id="{3B1B2391-1F68-034A-821C-1FD10A16A45E}" type="slidenum">
              <a:rPr lang="en-US" smtClean="0"/>
              <a:t>12</a:t>
            </a:fld>
            <a:endParaRPr lang="en-US"/>
          </a:p>
        </p:txBody>
      </p:sp>
    </p:spTree>
    <p:extLst>
      <p:ext uri="{BB962C8B-B14F-4D97-AF65-F5344CB8AC3E}">
        <p14:creationId xmlns:p14="http://schemas.microsoft.com/office/powerpoint/2010/main" val="128839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18</a:t>
            </a:fld>
            <a:endParaRPr lang="en-US"/>
          </a:p>
        </p:txBody>
      </p:sp>
    </p:spTree>
    <p:extLst>
      <p:ext uri="{BB962C8B-B14F-4D97-AF65-F5344CB8AC3E}">
        <p14:creationId xmlns:p14="http://schemas.microsoft.com/office/powerpoint/2010/main" val="112915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1B2391-1F68-034A-821C-1FD10A16A45E}" type="slidenum">
              <a:rPr lang="en-US" smtClean="0"/>
              <a:t>20</a:t>
            </a:fld>
            <a:endParaRPr lang="en-US"/>
          </a:p>
        </p:txBody>
      </p:sp>
    </p:spTree>
    <p:extLst>
      <p:ext uri="{BB962C8B-B14F-4D97-AF65-F5344CB8AC3E}">
        <p14:creationId xmlns:p14="http://schemas.microsoft.com/office/powerpoint/2010/main" val="4067203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1B2391-1F68-034A-821C-1FD10A16A45E}" type="slidenum">
              <a:rPr lang="en-US" smtClean="0"/>
              <a:t>32</a:t>
            </a:fld>
            <a:endParaRPr lang="en-US"/>
          </a:p>
        </p:txBody>
      </p:sp>
    </p:spTree>
    <p:extLst>
      <p:ext uri="{BB962C8B-B14F-4D97-AF65-F5344CB8AC3E}">
        <p14:creationId xmlns:p14="http://schemas.microsoft.com/office/powerpoint/2010/main" val="99665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895599"/>
            <a:ext cx="8667750" cy="1395413"/>
          </a:xfrm>
        </p:spPr>
        <p:txBody>
          <a:bodyPr anchor="b">
            <a:normAutofit/>
          </a:bodyPr>
          <a:lstStyle>
            <a:lvl1pPr algn="l">
              <a:defRPr sz="4800">
                <a:solidFill>
                  <a:srgbClr val="017076"/>
                </a:solidFill>
              </a:defRPr>
            </a:lvl1pPr>
          </a:lstStyle>
          <a:p>
            <a:r>
              <a:rPr lang="en-US" dirty="0"/>
              <a:t>Click to edit Master title style</a:t>
            </a:r>
          </a:p>
        </p:txBody>
      </p:sp>
      <p:sp>
        <p:nvSpPr>
          <p:cNvPr id="3" name="Subtitle 2"/>
          <p:cNvSpPr>
            <a:spLocks noGrp="1"/>
          </p:cNvSpPr>
          <p:nvPr>
            <p:ph type="subTitle" idx="1"/>
          </p:nvPr>
        </p:nvSpPr>
        <p:spPr>
          <a:xfrm>
            <a:off x="857250" y="4383088"/>
            <a:ext cx="8667750" cy="1065212"/>
          </a:xfrm>
        </p:spPr>
        <p:txBody>
          <a:bodyPr/>
          <a:lstStyle>
            <a:lvl1pPr marL="0" indent="0" algn="l">
              <a:buNone/>
              <a:defRPr sz="2400">
                <a:solidFill>
                  <a:srgbClr val="243A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122AED1A-5F51-C641-A549-9C8CF3A91F4B}"/>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51C3A5-4582-A144-969E-77DBE8A76F1F}"/>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D8F600-EBC3-D64D-ADFE-9E6A9767240B}"/>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4610E2-A714-F442-9DE0-399BD632D9CB}"/>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AE76A5C-86E7-5B43-BE69-2AC8BD0888D6}"/>
              </a:ext>
            </a:extLst>
          </p:cNvPr>
          <p:cNvSpPr/>
          <p:nvPr userDrawn="1"/>
        </p:nvSpPr>
        <p:spPr>
          <a:xfrm rot="16200000" flipV="1">
            <a:off x="5168266" y="3175"/>
            <a:ext cx="45719" cy="8667749"/>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84D144B9-A573-9347-9D2C-F6FC6C91F129}"/>
              </a:ext>
            </a:extLst>
          </p:cNvPr>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pPr/>
              <a:t>‹#›</a:t>
            </a:fld>
            <a:endParaRPr lang="en-US"/>
          </a:p>
        </p:txBody>
      </p:sp>
    </p:spTree>
    <p:extLst>
      <p:ext uri="{BB962C8B-B14F-4D97-AF65-F5344CB8AC3E}">
        <p14:creationId xmlns:p14="http://schemas.microsoft.com/office/powerpoint/2010/main" val="331862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17076"/>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cxnSp>
        <p:nvCxnSpPr>
          <p:cNvPr id="18" name="Straight Connector 17">
            <a:extLst>
              <a:ext uri="{FF2B5EF4-FFF2-40B4-BE49-F238E27FC236}">
                <a16:creationId xmlns:a16="http://schemas.microsoft.com/office/drawing/2014/main" id="{6E7E3C16-8EF8-7B49-9817-03F46A9847BB}"/>
              </a:ext>
            </a:extLst>
          </p:cNvPr>
          <p:cNvCxnSpPr>
            <a:cxnSpLocks/>
          </p:cNvCxnSpPr>
          <p:nvPr userDrawn="1"/>
        </p:nvCxnSpPr>
        <p:spPr>
          <a:xfrm flipH="1">
            <a:off x="6076903" y="1690688"/>
            <a:ext cx="10052" cy="4486275"/>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823438-7560-6441-A5F5-418BE275739D}"/>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5B66AA-EDA4-3848-8983-1B7E6878D853}"/>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FEF73C5-1159-9843-BE89-47630C28B7FF}"/>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D6765A-D869-4343-B5FC-80E867C33AB1}"/>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569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4F0B52-B97C-3048-A5DB-4E010739C64A}"/>
              </a:ext>
            </a:extLst>
          </p:cNvPr>
          <p:cNvSpPr/>
          <p:nvPr userDrawn="1"/>
        </p:nvSpPr>
        <p:spPr>
          <a:xfrm>
            <a:off x="0" y="0"/>
            <a:ext cx="12192000" cy="6858000"/>
          </a:xfrm>
          <a:prstGeom prst="rect">
            <a:avLst/>
          </a:prstGeom>
          <a:solidFill>
            <a:srgbClr val="24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pPr/>
              <a:t>‹#›</a:t>
            </a:fld>
            <a:endParaRPr lang="en-US" dirty="0"/>
          </a:p>
        </p:txBody>
      </p:sp>
      <p:sp>
        <p:nvSpPr>
          <p:cNvPr id="7" name="Rectangle 6">
            <a:extLst>
              <a:ext uri="{FF2B5EF4-FFF2-40B4-BE49-F238E27FC236}">
                <a16:creationId xmlns:a16="http://schemas.microsoft.com/office/drawing/2014/main" id="{6551F518-329A-DB48-8079-19883FB16010}"/>
              </a:ext>
            </a:extLst>
          </p:cNvPr>
          <p:cNvSpPr/>
          <p:nvPr userDrawn="1"/>
        </p:nvSpPr>
        <p:spPr>
          <a:xfrm rot="10800000">
            <a:off x="0" y="-1545"/>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FBA36A-6286-8E4C-8820-179316FA9FD4}"/>
              </a:ext>
            </a:extLst>
          </p:cNvPr>
          <p:cNvSpPr/>
          <p:nvPr userDrawn="1"/>
        </p:nvSpPr>
        <p:spPr>
          <a:xfrm>
            <a:off x="7829594" y="-2901"/>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F249BC3-E9BE-AB47-82DA-55EA2C2A2FB3}"/>
              </a:ext>
            </a:extLst>
          </p:cNvPr>
          <p:cNvSpPr/>
          <p:nvPr userDrawn="1"/>
        </p:nvSpPr>
        <p:spPr>
          <a:xfrm rot="10800000">
            <a:off x="4241016" y="-2903"/>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9EF8824-1B12-9642-B1A5-FD268990A06F}"/>
              </a:ext>
            </a:extLst>
          </p:cNvPr>
          <p:cNvSpPr/>
          <p:nvPr userDrawn="1"/>
        </p:nvSpPr>
        <p:spPr>
          <a:xfrm>
            <a:off x="10235624" y="-2903"/>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79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DEDF4-883C-4159-966D-7CEF8ED53DD3}" type="slidenum">
              <a:rPr lang="en-US" smtClean="0"/>
              <a:t>‹#›</a:t>
            </a:fld>
            <a:endParaRPr lang="en-US"/>
          </a:p>
        </p:txBody>
      </p:sp>
    </p:spTree>
    <p:extLst>
      <p:ext uri="{BB962C8B-B14F-4D97-AF65-F5344CB8AC3E}">
        <p14:creationId xmlns:p14="http://schemas.microsoft.com/office/powerpoint/2010/main" val="37145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17076"/>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243A50"/>
                </a:solidFill>
              </a:defRPr>
            </a:lvl1pPr>
            <a:lvl2pPr>
              <a:defRPr sz="2800">
                <a:solidFill>
                  <a:srgbClr val="243A50"/>
                </a:solidFill>
              </a:defRPr>
            </a:lvl2pPr>
            <a:lvl3pPr>
              <a:defRPr sz="2400">
                <a:solidFill>
                  <a:srgbClr val="243A50"/>
                </a:solidFill>
              </a:defRPr>
            </a:lvl3pPr>
            <a:lvl4pPr>
              <a:defRPr sz="2000">
                <a:solidFill>
                  <a:srgbClr val="243A50"/>
                </a:solidFill>
              </a:defRPr>
            </a:lvl4pPr>
            <a:lvl5pPr>
              <a:defRPr sz="2000">
                <a:solidFill>
                  <a:srgbClr val="243A5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243A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BA106755-32A5-0B4A-B338-FD8A6E91FC23}"/>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2924A2-F776-E943-8261-B1F636F83895}"/>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EFAF178-0E9A-274C-9D81-3DE40CF50D8F}"/>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218140-F0E8-894A-9CBD-5B8DEF8DEC39}"/>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295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17076"/>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243A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8315EE2C-9710-6641-82FA-49A09F433D06}"/>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59538E-178D-3743-A34E-EA2D2A70EA8B}"/>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89FEBF-A801-2D48-B0C8-F12DC13D5BD6}"/>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DB03F8-2F52-2248-A1A6-9EA442D83918}"/>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83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7" name="Rectangle 6">
            <a:extLst>
              <a:ext uri="{FF2B5EF4-FFF2-40B4-BE49-F238E27FC236}">
                <a16:creationId xmlns:a16="http://schemas.microsoft.com/office/drawing/2014/main" id="{8ECB1B11-9E28-4C4C-851D-DA3922407F84}"/>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B71087-2231-EE4F-BCB8-EC61EDBC71D3}"/>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E3B849-499B-C642-B6D7-18C970296B10}"/>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B48E9AD-E60D-9940-81BB-94D335F08F8B}"/>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14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DB3666-FE48-E14A-86FE-8D09D3D7DD3E}"/>
              </a:ext>
            </a:extLst>
          </p:cNvPr>
          <p:cNvSpPr/>
          <p:nvPr userDrawn="1"/>
        </p:nvSpPr>
        <p:spPr>
          <a:xfrm>
            <a:off x="0" y="0"/>
            <a:ext cx="12192000" cy="6858000"/>
          </a:xfrm>
          <a:prstGeom prst="rect">
            <a:avLst/>
          </a:prstGeom>
          <a:solidFill>
            <a:srgbClr val="EFD54E">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3A50"/>
              </a:solidFill>
            </a:endParaRPr>
          </a:p>
        </p:txBody>
      </p:sp>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243A50"/>
                </a:solidFill>
              </a:defRPr>
            </a:lvl1pPr>
          </a:lstStyle>
          <a:p>
            <a:fld id="{D1DDEDF4-883C-4159-966D-7CEF8ED53DD3}" type="slidenum">
              <a:rPr lang="en-US" smtClean="0"/>
              <a:pPr/>
              <a:t>‹#›</a:t>
            </a:fld>
            <a:endParaRPr lang="en-US" dirty="0"/>
          </a:p>
        </p:txBody>
      </p:sp>
      <p:pic>
        <p:nvPicPr>
          <p:cNvPr id="8" name="Picture 7">
            <a:extLst>
              <a:ext uri="{FF2B5EF4-FFF2-40B4-BE49-F238E27FC236}">
                <a16:creationId xmlns:a16="http://schemas.microsoft.com/office/drawing/2014/main" id="{6E29789A-8B07-7D48-837C-E1D169206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4578" y="6266103"/>
            <a:ext cx="858444" cy="410922"/>
          </a:xfrm>
          <a:prstGeom prst="rect">
            <a:avLst/>
          </a:prstGeom>
        </p:spPr>
      </p:pic>
      <p:pic>
        <p:nvPicPr>
          <p:cNvPr id="9" name="Picture 8">
            <a:extLst>
              <a:ext uri="{FF2B5EF4-FFF2-40B4-BE49-F238E27FC236}">
                <a16:creationId xmlns:a16="http://schemas.microsoft.com/office/drawing/2014/main" id="{7BD18F9B-10C0-D340-B75C-CA49317509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3524" y="6245783"/>
            <a:ext cx="733836" cy="479240"/>
          </a:xfrm>
          <a:prstGeom prst="rect">
            <a:avLst/>
          </a:prstGeom>
        </p:spPr>
      </p:pic>
    </p:spTree>
    <p:extLst>
      <p:ext uri="{BB962C8B-B14F-4D97-AF65-F5344CB8AC3E}">
        <p14:creationId xmlns:p14="http://schemas.microsoft.com/office/powerpoint/2010/main" val="244821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11" name="Rectangle 10">
            <a:extLst>
              <a:ext uri="{FF2B5EF4-FFF2-40B4-BE49-F238E27FC236}">
                <a16:creationId xmlns:a16="http://schemas.microsoft.com/office/drawing/2014/main" id="{173D2446-1E83-7D4A-9061-EBD8D0EC1717}"/>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8D94"/>
              </a:solidFill>
            </a:endParaRPr>
          </a:p>
        </p:txBody>
      </p:sp>
      <p:sp>
        <p:nvSpPr>
          <p:cNvPr id="12" name="Rectangle 11">
            <a:extLst>
              <a:ext uri="{FF2B5EF4-FFF2-40B4-BE49-F238E27FC236}">
                <a16:creationId xmlns:a16="http://schemas.microsoft.com/office/drawing/2014/main" id="{47621404-531C-2247-975C-715932478D63}"/>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5499C09-8414-DD4F-A1F3-20F8C0B4705D}"/>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231E35-8D30-1949-940A-ECF9FD1D028B}"/>
              </a:ext>
            </a:extLst>
          </p:cNvPr>
          <p:cNvSpPr/>
          <p:nvPr userDrawn="1"/>
        </p:nvSpPr>
        <p:spPr>
          <a:xfrm rot="16200000">
            <a:off x="-332147" y="332145"/>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64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F63F83-FEDE-2B41-9577-3FF36C61F4D6}"/>
              </a:ext>
            </a:extLst>
          </p:cNvPr>
          <p:cNvSpPr/>
          <p:nvPr userDrawn="1"/>
        </p:nvSpPr>
        <p:spPr>
          <a:xfrm>
            <a:off x="0" y="0"/>
            <a:ext cx="12192000" cy="6858000"/>
          </a:xfrm>
          <a:prstGeom prst="rect">
            <a:avLst/>
          </a:prstGeom>
          <a:solidFill>
            <a:srgbClr val="24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570592"/>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647339"/>
            <a:ext cx="10515600" cy="1500186"/>
          </a:xfrm>
        </p:spPr>
        <p:txBody>
          <a:bodyPr/>
          <a:lstStyle>
            <a:lvl1pPr marL="0" indent="0">
              <a:buNone/>
              <a:defRPr sz="2400">
                <a:solidFill>
                  <a:srgbClr val="EFD5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pPr/>
              <a:t>‹#›</a:t>
            </a:fld>
            <a:endParaRPr lang="en-US" dirty="0"/>
          </a:p>
        </p:txBody>
      </p:sp>
      <p:sp>
        <p:nvSpPr>
          <p:cNvPr id="9" name="Rectangle 8">
            <a:extLst>
              <a:ext uri="{FF2B5EF4-FFF2-40B4-BE49-F238E27FC236}">
                <a16:creationId xmlns:a16="http://schemas.microsoft.com/office/drawing/2014/main" id="{10E8E225-A9DE-D946-8826-9CB7A562794A}"/>
              </a:ext>
            </a:extLst>
          </p:cNvPr>
          <p:cNvSpPr/>
          <p:nvPr userDrawn="1"/>
        </p:nvSpPr>
        <p:spPr>
          <a:xfrm rot="16200000" flipV="1">
            <a:off x="6061945" y="-750337"/>
            <a:ext cx="45719" cy="10537994"/>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EA789E-3CB8-404D-9E36-CC5AD10B7050}"/>
              </a:ext>
            </a:extLst>
          </p:cNvPr>
          <p:cNvSpPr/>
          <p:nvPr userDrawn="1"/>
        </p:nvSpPr>
        <p:spPr>
          <a:xfrm rot="10800000">
            <a:off x="0" y="1357"/>
            <a:ext cx="4241018" cy="642109"/>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E4B389-9A2F-0342-AE48-38AD84FA85E1}"/>
              </a:ext>
            </a:extLst>
          </p:cNvPr>
          <p:cNvSpPr/>
          <p:nvPr userDrawn="1"/>
        </p:nvSpPr>
        <p:spPr>
          <a:xfrm>
            <a:off x="7829594" y="2"/>
            <a:ext cx="2432924" cy="649240"/>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CA22B6E-1BB9-C449-9D9F-3B224A1DE97C}"/>
              </a:ext>
            </a:extLst>
          </p:cNvPr>
          <p:cNvSpPr/>
          <p:nvPr userDrawn="1"/>
        </p:nvSpPr>
        <p:spPr>
          <a:xfrm rot="10800000">
            <a:off x="4241015" y="-1"/>
            <a:ext cx="3588577" cy="649245"/>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7E4D9DC-290B-504B-A401-A3521FA70469}"/>
              </a:ext>
            </a:extLst>
          </p:cNvPr>
          <p:cNvSpPr/>
          <p:nvPr userDrawn="1"/>
        </p:nvSpPr>
        <p:spPr>
          <a:xfrm>
            <a:off x="10235624" y="0"/>
            <a:ext cx="1956376" cy="649250"/>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159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42E24686-3DF5-D645-97F1-DFB9574085E8}"/>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9B75A3-6832-2941-843C-2B8CFCCF85DE}"/>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EF1394-1161-F542-8E8A-76DBF3661C4E}"/>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4035ED-E658-8D4C-B86F-1805CF13E8E3}"/>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2CFA0C11-3CA6-6C4B-8F64-8761279FAAC3}"/>
              </a:ext>
            </a:extLst>
          </p:cNvPr>
          <p:cNvCxnSpPr/>
          <p:nvPr userDrawn="1"/>
        </p:nvCxnSpPr>
        <p:spPr>
          <a:xfrm>
            <a:off x="6098168" y="1814992"/>
            <a:ext cx="0" cy="4351338"/>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09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42E24686-3DF5-D645-97F1-DFB9574085E8}"/>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9B75A3-6832-2941-843C-2B8CFCCF85DE}"/>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EF1394-1161-F542-8E8A-76DBF3661C4E}"/>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4035ED-E658-8D4C-B86F-1805CF13E8E3}"/>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5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cxnSp>
        <p:nvCxnSpPr>
          <p:cNvPr id="16" name="Straight Connector 15">
            <a:extLst>
              <a:ext uri="{FF2B5EF4-FFF2-40B4-BE49-F238E27FC236}">
                <a16:creationId xmlns:a16="http://schemas.microsoft.com/office/drawing/2014/main" id="{E158B97D-9D07-454F-A1E3-28D35C64891F}"/>
              </a:ext>
            </a:extLst>
          </p:cNvPr>
          <p:cNvCxnSpPr/>
          <p:nvPr userDrawn="1"/>
        </p:nvCxnSpPr>
        <p:spPr>
          <a:xfrm>
            <a:off x="6098168" y="1814992"/>
            <a:ext cx="0" cy="4351338"/>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0119A8-E6F0-A849-92FA-FE2C0B6840B7}"/>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F9F6C9-0477-644E-BB7B-645194B573E7}"/>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C8C9CF5-DCDD-5544-94B2-F7C8AE60691C}"/>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9E6CF7A-1FAC-2A4B-A81E-9619BAB012A6}"/>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32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17076"/>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sp>
        <p:nvSpPr>
          <p:cNvPr id="14" name="Rectangle 13">
            <a:extLst>
              <a:ext uri="{FF2B5EF4-FFF2-40B4-BE49-F238E27FC236}">
                <a16:creationId xmlns:a16="http://schemas.microsoft.com/office/drawing/2014/main" id="{386266A8-E3C7-7E49-B494-F1AD84FF951A}"/>
              </a:ext>
            </a:extLst>
          </p:cNvPr>
          <p:cNvSpPr/>
          <p:nvPr userDrawn="1"/>
        </p:nvSpPr>
        <p:spPr>
          <a:xfrm rot="10800000">
            <a:off x="0" y="6751782"/>
            <a:ext cx="4241018" cy="122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9FA378-7239-534B-80DF-B70358811CB1}"/>
              </a:ext>
            </a:extLst>
          </p:cNvPr>
          <p:cNvSpPr/>
          <p:nvPr userDrawn="1"/>
        </p:nvSpPr>
        <p:spPr>
          <a:xfrm>
            <a:off x="7829594" y="6750426"/>
            <a:ext cx="2432924" cy="123643"/>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9DD08DB-CFEE-1243-8B27-0A902536212F}"/>
              </a:ext>
            </a:extLst>
          </p:cNvPr>
          <p:cNvSpPr/>
          <p:nvPr userDrawn="1"/>
        </p:nvSpPr>
        <p:spPr>
          <a:xfrm rot="10800000">
            <a:off x="4241016" y="6750424"/>
            <a:ext cx="3588577" cy="12364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3BC0038-E2A8-D746-9FC2-B3108EE792A8}"/>
              </a:ext>
            </a:extLst>
          </p:cNvPr>
          <p:cNvSpPr/>
          <p:nvPr userDrawn="1"/>
        </p:nvSpPr>
        <p:spPr>
          <a:xfrm>
            <a:off x="10235624" y="6750424"/>
            <a:ext cx="1956376" cy="123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523EBE8C-4BD0-CB44-A40A-8D6077D88CE5}"/>
              </a:ext>
            </a:extLst>
          </p:cNvPr>
          <p:cNvCxnSpPr>
            <a:cxnSpLocks/>
          </p:cNvCxnSpPr>
          <p:nvPr userDrawn="1"/>
        </p:nvCxnSpPr>
        <p:spPr>
          <a:xfrm flipH="1">
            <a:off x="6076903" y="1690688"/>
            <a:ext cx="10052" cy="4486275"/>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01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pPr/>
              <a:t>‹#›</a:t>
            </a:fld>
            <a:endParaRPr lang="en-US"/>
          </a:p>
        </p:txBody>
      </p:sp>
      <p:pic>
        <p:nvPicPr>
          <p:cNvPr id="10" name="Picture 9">
            <a:extLst>
              <a:ext uri="{FF2B5EF4-FFF2-40B4-BE49-F238E27FC236}">
                <a16:creationId xmlns:a16="http://schemas.microsoft.com/office/drawing/2014/main" id="{5F503097-40E2-1B4D-B972-99BC28B248B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924578" y="6266103"/>
            <a:ext cx="858444" cy="410922"/>
          </a:xfrm>
          <a:prstGeom prst="rect">
            <a:avLst/>
          </a:prstGeom>
        </p:spPr>
      </p:pic>
      <p:pic>
        <p:nvPicPr>
          <p:cNvPr id="12" name="Picture 11">
            <a:extLst>
              <a:ext uri="{FF2B5EF4-FFF2-40B4-BE49-F238E27FC236}">
                <a16:creationId xmlns:a16="http://schemas.microsoft.com/office/drawing/2014/main" id="{2B382312-C7C2-9F49-8A75-FCC9B622472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93524" y="6245783"/>
            <a:ext cx="733836" cy="479240"/>
          </a:xfrm>
          <a:prstGeom prst="rect">
            <a:avLst/>
          </a:prstGeom>
        </p:spPr>
      </p:pic>
    </p:spTree>
    <p:extLst>
      <p:ext uri="{BB962C8B-B14F-4D97-AF65-F5344CB8AC3E}">
        <p14:creationId xmlns:p14="http://schemas.microsoft.com/office/powerpoint/2010/main" val="328917458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8" r:id="rId4"/>
    <p:sldLayoutId id="2147483651" r:id="rId5"/>
    <p:sldLayoutId id="2147483652" r:id="rId6"/>
    <p:sldLayoutId id="2147483662" r:id="rId7"/>
    <p:sldLayoutId id="2147483659" r:id="rId8"/>
    <p:sldLayoutId id="2147483653" r:id="rId9"/>
    <p:sldLayoutId id="2147483660" r:id="rId10"/>
    <p:sldLayoutId id="2147483654"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4400" kern="1200">
          <a:solidFill>
            <a:srgbClr val="0170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hyperlink" Target="https://hdi.uky.edu/employment-checklists"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db101.org/" TargetMode="External"/><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mailto:Omar.Gomez@harborrc.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C8A1BA-9B20-8D47-A483-674672E1784E}"/>
              </a:ext>
            </a:extLst>
          </p:cNvPr>
          <p:cNvSpPr>
            <a:spLocks noGrp="1"/>
          </p:cNvSpPr>
          <p:nvPr>
            <p:ph type="sldNum" sz="quarter" idx="4"/>
          </p:nvPr>
        </p:nvSpPr>
        <p:spPr/>
        <p:txBody>
          <a:bodyPr/>
          <a:lstStyle/>
          <a:p>
            <a:fld id="{D1DDEDF4-883C-4159-966D-7CEF8ED53DD3}" type="slidenum">
              <a:rPr lang="en-US" smtClean="0"/>
              <a:pPr/>
              <a:t>1</a:t>
            </a:fld>
            <a:endParaRPr lang="en-US"/>
          </a:p>
        </p:txBody>
      </p:sp>
      <p:sp>
        <p:nvSpPr>
          <p:cNvPr id="2" name="Title 1"/>
          <p:cNvSpPr>
            <a:spLocks noGrp="1"/>
          </p:cNvSpPr>
          <p:nvPr>
            <p:ph type="ctrTitle"/>
          </p:nvPr>
        </p:nvSpPr>
        <p:spPr/>
        <p:txBody>
          <a:bodyPr>
            <a:noAutofit/>
          </a:bodyPr>
          <a:lstStyle/>
          <a:p>
            <a:r>
              <a:rPr lang="en-US" sz="4000" b="1" dirty="0"/>
              <a:t>Imagine the Possibilities: </a:t>
            </a:r>
            <a:r>
              <a:rPr lang="en-US" sz="4000" dirty="0"/>
              <a:t/>
            </a:r>
            <a:br>
              <a:rPr lang="en-US" sz="4000" dirty="0"/>
            </a:br>
            <a:r>
              <a:rPr lang="en-US" sz="4000" dirty="0"/>
              <a:t>A Path to Employment Success</a:t>
            </a:r>
          </a:p>
        </p:txBody>
      </p:sp>
      <p:sp>
        <p:nvSpPr>
          <p:cNvPr id="3" name="Subtitle 2"/>
          <p:cNvSpPr>
            <a:spLocks noGrp="1"/>
          </p:cNvSpPr>
          <p:nvPr>
            <p:ph type="subTitle" idx="1"/>
          </p:nvPr>
        </p:nvSpPr>
        <p:spPr/>
        <p:txBody>
          <a:bodyPr>
            <a:normAutofit/>
          </a:bodyPr>
          <a:lstStyle/>
          <a:p>
            <a:endParaRPr lang="en-US" dirty="0"/>
          </a:p>
          <a:p>
            <a:r>
              <a:rPr lang="en-US" dirty="0"/>
              <a:t>Sean Roy - </a:t>
            </a:r>
            <a:r>
              <a:rPr lang="en-US" dirty="0" err="1"/>
              <a:t>TransCen</a:t>
            </a:r>
            <a:endParaRPr lang="en-US" dirty="0"/>
          </a:p>
        </p:txBody>
      </p:sp>
      <p:pic>
        <p:nvPicPr>
          <p:cNvPr id="7" name="Picture 6" descr="Young Asian male on a wheelchair looking at a tablet. ">
            <a:extLst>
              <a:ext uri="{FF2B5EF4-FFF2-40B4-BE49-F238E27FC236}">
                <a16:creationId xmlns:a16="http://schemas.microsoft.com/office/drawing/2014/main" id="{89BAD679-DF84-8244-9BDC-FBEB42FA0AD1}"/>
              </a:ext>
            </a:extLst>
          </p:cNvPr>
          <p:cNvPicPr>
            <a:picLocks noChangeAspect="1"/>
          </p:cNvPicPr>
          <p:nvPr/>
        </p:nvPicPr>
        <p:blipFill rotWithShape="1">
          <a:blip r:embed="rId2">
            <a:extLst>
              <a:ext uri="{28A0092B-C50C-407E-A947-70E740481C1C}">
                <a14:useLocalDpi xmlns:a14="http://schemas.microsoft.com/office/drawing/2010/main" val="0"/>
              </a:ext>
            </a:extLst>
          </a:blip>
          <a:srcRect l="3065"/>
          <a:stretch/>
        </p:blipFill>
        <p:spPr>
          <a:xfrm>
            <a:off x="857250" y="148855"/>
            <a:ext cx="3890332" cy="2654667"/>
          </a:xfrm>
          <a:prstGeom prst="rect">
            <a:avLst/>
          </a:prstGeom>
        </p:spPr>
      </p:pic>
      <p:pic>
        <p:nvPicPr>
          <p:cNvPr id="8" name="Picture 7" descr="Young boy with his mom, dad, and brother " title="Young boy with family ">
            <a:extLst>
              <a:ext uri="{FF2B5EF4-FFF2-40B4-BE49-F238E27FC236}">
                <a16:creationId xmlns:a16="http://schemas.microsoft.com/office/drawing/2014/main" id="{1EC01544-DD50-1849-87B2-2FC6A8107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1719" y="148856"/>
            <a:ext cx="3985327" cy="2654667"/>
          </a:xfrm>
          <a:prstGeom prst="rect">
            <a:avLst/>
          </a:prstGeom>
        </p:spPr>
      </p:pic>
    </p:spTree>
    <p:extLst>
      <p:ext uri="{BB962C8B-B14F-4D97-AF65-F5344CB8AC3E}">
        <p14:creationId xmlns:p14="http://schemas.microsoft.com/office/powerpoint/2010/main" val="18473789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DFB035-2142-E74F-B3C4-2EBB39776A26}"/>
              </a:ext>
            </a:extLst>
          </p:cNvPr>
          <p:cNvSpPr>
            <a:spLocks noGrp="1"/>
          </p:cNvSpPr>
          <p:nvPr>
            <p:ph type="sldNum" sz="quarter" idx="12"/>
          </p:nvPr>
        </p:nvSpPr>
        <p:spPr/>
        <p:txBody>
          <a:bodyPr/>
          <a:lstStyle/>
          <a:p>
            <a:fld id="{D1DDEDF4-883C-4159-966D-7CEF8ED53DD3}" type="slidenum">
              <a:rPr lang="en-US" smtClean="0"/>
              <a:t>10</a:t>
            </a:fld>
            <a:endParaRPr lang="en-US"/>
          </a:p>
        </p:txBody>
      </p:sp>
      <p:sp>
        <p:nvSpPr>
          <p:cNvPr id="2" name="Title 1">
            <a:extLst>
              <a:ext uri="{FF2B5EF4-FFF2-40B4-BE49-F238E27FC236}">
                <a16:creationId xmlns:a16="http://schemas.microsoft.com/office/drawing/2014/main" id="{5910761A-C9D8-7242-B4D7-ECAB45CEED1A}"/>
              </a:ext>
            </a:extLst>
          </p:cNvPr>
          <p:cNvSpPr>
            <a:spLocks noGrp="1"/>
          </p:cNvSpPr>
          <p:nvPr>
            <p:ph type="title"/>
          </p:nvPr>
        </p:nvSpPr>
        <p:spPr>
          <a:xfrm>
            <a:off x="838200" y="365125"/>
            <a:ext cx="5291667" cy="1325563"/>
          </a:xfrm>
        </p:spPr>
        <p:txBody>
          <a:bodyPr/>
          <a:lstStyle/>
          <a:p>
            <a:pPr algn="ctr"/>
            <a:r>
              <a:rPr lang="en-US" dirty="0"/>
              <a:t>New Reality</a:t>
            </a:r>
          </a:p>
        </p:txBody>
      </p:sp>
      <p:sp>
        <p:nvSpPr>
          <p:cNvPr id="3" name="Content Placeholder 2">
            <a:extLst>
              <a:ext uri="{FF2B5EF4-FFF2-40B4-BE49-F238E27FC236}">
                <a16:creationId xmlns:a16="http://schemas.microsoft.com/office/drawing/2014/main" id="{EE83E1FA-50CB-374C-9EA5-B56FEE6C56A7}"/>
              </a:ext>
            </a:extLst>
          </p:cNvPr>
          <p:cNvSpPr>
            <a:spLocks noGrp="1"/>
          </p:cNvSpPr>
          <p:nvPr>
            <p:ph sz="half" idx="1"/>
          </p:nvPr>
        </p:nvSpPr>
        <p:spPr>
          <a:xfrm>
            <a:off x="595423" y="1690688"/>
            <a:ext cx="6083673" cy="4486275"/>
          </a:xfrm>
        </p:spPr>
        <p:txBody>
          <a:bodyPr>
            <a:normAutofit fontScale="92500" lnSpcReduction="10000"/>
          </a:bodyPr>
          <a:lstStyle/>
          <a:p>
            <a:pPr>
              <a:lnSpc>
                <a:spcPct val="110000"/>
              </a:lnSpc>
            </a:pPr>
            <a:r>
              <a:rPr lang="en-US" dirty="0"/>
              <a:t>More attention to health and safety </a:t>
            </a:r>
          </a:p>
          <a:p>
            <a:pPr>
              <a:lnSpc>
                <a:spcPct val="110000"/>
              </a:lnSpc>
            </a:pPr>
            <a:r>
              <a:rPr lang="en-US" dirty="0"/>
              <a:t>More time in front of a computer or device</a:t>
            </a:r>
          </a:p>
          <a:p>
            <a:pPr>
              <a:lnSpc>
                <a:spcPct val="110000"/>
              </a:lnSpc>
            </a:pPr>
            <a:r>
              <a:rPr lang="en-US" dirty="0"/>
              <a:t>Limited access to supports for periods of time?</a:t>
            </a:r>
          </a:p>
          <a:p>
            <a:pPr marL="0" indent="0">
              <a:lnSpc>
                <a:spcPct val="110000"/>
              </a:lnSpc>
              <a:buNone/>
            </a:pPr>
            <a:endParaRPr lang="en-US" dirty="0"/>
          </a:p>
          <a:p>
            <a:pPr marL="0" indent="0" algn="ctr">
              <a:lnSpc>
                <a:spcPct val="110000"/>
              </a:lnSpc>
              <a:buNone/>
            </a:pPr>
            <a:r>
              <a:rPr lang="en-US" sz="3000" b="1" dirty="0">
                <a:solidFill>
                  <a:srgbClr val="883D38"/>
                </a:solidFill>
              </a:rPr>
              <a:t>Certain job sectors will bounce back and employees will be needed.</a:t>
            </a:r>
          </a:p>
          <a:p>
            <a:pPr marL="0" indent="0" algn="ctr">
              <a:lnSpc>
                <a:spcPct val="110000"/>
              </a:lnSpc>
              <a:buNone/>
            </a:pPr>
            <a:endParaRPr lang="en-US" b="1" dirty="0">
              <a:solidFill>
                <a:srgbClr val="883D38"/>
              </a:solidFill>
            </a:endParaRPr>
          </a:p>
          <a:p>
            <a:pPr>
              <a:lnSpc>
                <a:spcPct val="110000"/>
              </a:lnSpc>
            </a:pPr>
            <a:endParaRPr lang="en-US" dirty="0"/>
          </a:p>
        </p:txBody>
      </p:sp>
      <p:pic>
        <p:nvPicPr>
          <p:cNvPr id="9" name="Content Placeholder 8" descr="Cartoon drawing of a man at a fork in the road. Arrow going right says &quot;change.&quot; Arrow going left says &quot;old ways.&quot; ">
            <a:extLst>
              <a:ext uri="{FF2B5EF4-FFF2-40B4-BE49-F238E27FC236}">
                <a16:creationId xmlns:a16="http://schemas.microsoft.com/office/drawing/2014/main" id="{D2B163EB-5425-1A4B-B185-094C4471002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228" r="23579"/>
          <a:stretch/>
        </p:blipFill>
        <p:spPr>
          <a:xfrm>
            <a:off x="7368208" y="0"/>
            <a:ext cx="4823792" cy="6754623"/>
          </a:xfrm>
        </p:spPr>
      </p:pic>
    </p:spTree>
    <p:extLst>
      <p:ext uri="{BB962C8B-B14F-4D97-AF65-F5344CB8AC3E}">
        <p14:creationId xmlns:p14="http://schemas.microsoft.com/office/powerpoint/2010/main" val="23835637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2B08F-3832-D342-B385-7F3924FAE3C7}"/>
              </a:ext>
            </a:extLst>
          </p:cNvPr>
          <p:cNvSpPr>
            <a:spLocks noGrp="1"/>
          </p:cNvSpPr>
          <p:nvPr>
            <p:ph type="sldNum" sz="quarter" idx="12"/>
          </p:nvPr>
        </p:nvSpPr>
        <p:spPr/>
        <p:txBody>
          <a:bodyPr/>
          <a:lstStyle/>
          <a:p>
            <a:fld id="{D1DDEDF4-883C-4159-966D-7CEF8ED53DD3}" type="slidenum">
              <a:rPr lang="en-US" smtClean="0"/>
              <a:pPr/>
              <a:t>11</a:t>
            </a:fld>
            <a:endParaRPr lang="en-US" dirty="0"/>
          </a:p>
        </p:txBody>
      </p:sp>
      <p:sp>
        <p:nvSpPr>
          <p:cNvPr id="4" name="Title 3"/>
          <p:cNvSpPr>
            <a:spLocks noGrp="1"/>
          </p:cNvSpPr>
          <p:nvPr>
            <p:ph type="title"/>
          </p:nvPr>
        </p:nvSpPr>
        <p:spPr/>
        <p:txBody>
          <a:bodyPr/>
          <a:lstStyle/>
          <a:p>
            <a:r>
              <a:rPr lang="en-US" dirty="0"/>
              <a:t>Seeing Your Family Member in a New Way</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308483100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E204A2-2F6F-304B-AE14-F01E866FBB52}"/>
              </a:ext>
            </a:extLst>
          </p:cNvPr>
          <p:cNvSpPr>
            <a:spLocks noGrp="1"/>
          </p:cNvSpPr>
          <p:nvPr>
            <p:ph type="sldNum" sz="quarter" idx="12"/>
          </p:nvPr>
        </p:nvSpPr>
        <p:spPr/>
        <p:txBody>
          <a:bodyPr/>
          <a:lstStyle/>
          <a:p>
            <a:fld id="{D1DDEDF4-883C-4159-966D-7CEF8ED53DD3}" type="slidenum">
              <a:rPr lang="en-US" smtClean="0"/>
              <a:t>12</a:t>
            </a:fld>
            <a:endParaRPr lang="en-US"/>
          </a:p>
        </p:txBody>
      </p:sp>
      <p:sp>
        <p:nvSpPr>
          <p:cNvPr id="2" name="Title 1">
            <a:extLst>
              <a:ext uri="{FF2B5EF4-FFF2-40B4-BE49-F238E27FC236}">
                <a16:creationId xmlns:a16="http://schemas.microsoft.com/office/drawing/2014/main" id="{3E8471E8-E5DE-FC48-B6D3-CEE468D3434D}"/>
              </a:ext>
            </a:extLst>
          </p:cNvPr>
          <p:cNvSpPr>
            <a:spLocks noGrp="1"/>
          </p:cNvSpPr>
          <p:nvPr>
            <p:ph type="title"/>
          </p:nvPr>
        </p:nvSpPr>
        <p:spPr/>
        <p:txBody>
          <a:bodyPr/>
          <a:lstStyle/>
          <a:p>
            <a:pPr algn="ctr"/>
            <a:r>
              <a:rPr lang="en-US" dirty="0"/>
              <a:t>How do We Define Expectations? </a:t>
            </a:r>
          </a:p>
        </p:txBody>
      </p:sp>
      <p:sp>
        <p:nvSpPr>
          <p:cNvPr id="3" name="Content Placeholder 2">
            <a:extLst>
              <a:ext uri="{FF2B5EF4-FFF2-40B4-BE49-F238E27FC236}">
                <a16:creationId xmlns:a16="http://schemas.microsoft.com/office/drawing/2014/main" id="{4EDC040E-7C61-5148-9836-E2BE3CD7EAC0}"/>
              </a:ext>
            </a:extLst>
          </p:cNvPr>
          <p:cNvSpPr>
            <a:spLocks noGrp="1"/>
          </p:cNvSpPr>
          <p:nvPr>
            <p:ph sz="half" idx="1"/>
          </p:nvPr>
        </p:nvSpPr>
        <p:spPr>
          <a:xfrm>
            <a:off x="838200" y="1825625"/>
            <a:ext cx="4767470" cy="4351338"/>
          </a:xfrm>
        </p:spPr>
        <p:txBody>
          <a:bodyPr>
            <a:normAutofit/>
          </a:bodyPr>
          <a:lstStyle/>
          <a:p>
            <a:pPr marL="0" indent="0" algn="ctr">
              <a:lnSpc>
                <a:spcPct val="100000"/>
              </a:lnSpc>
              <a:buNone/>
            </a:pPr>
            <a:r>
              <a:rPr lang="en-US" sz="3200" b="1" dirty="0">
                <a:solidFill>
                  <a:srgbClr val="883D38"/>
                </a:solidFill>
              </a:rPr>
              <a:t>“Expectations” </a:t>
            </a:r>
          </a:p>
          <a:p>
            <a:pPr marL="0" indent="0" algn="ctr">
              <a:lnSpc>
                <a:spcPct val="100000"/>
              </a:lnSpc>
              <a:buNone/>
            </a:pPr>
            <a:r>
              <a:rPr lang="en-US" sz="3200" dirty="0"/>
              <a:t>are a belief that someone will or should achieve something; that something will happen or is likely to happen in the future.</a:t>
            </a:r>
          </a:p>
        </p:txBody>
      </p:sp>
      <p:sp>
        <p:nvSpPr>
          <p:cNvPr id="5" name="Content Placeholder 4">
            <a:extLst>
              <a:ext uri="{FF2B5EF4-FFF2-40B4-BE49-F238E27FC236}">
                <a16:creationId xmlns:a16="http://schemas.microsoft.com/office/drawing/2014/main" id="{1CD640EB-94D6-874B-AA7E-DB5A569ADEFF}"/>
              </a:ext>
            </a:extLst>
          </p:cNvPr>
          <p:cNvSpPr>
            <a:spLocks noGrp="1"/>
          </p:cNvSpPr>
          <p:nvPr>
            <p:ph sz="half" idx="2"/>
          </p:nvPr>
        </p:nvSpPr>
        <p:spPr>
          <a:xfrm>
            <a:off x="6427304" y="1825625"/>
            <a:ext cx="4926496" cy="4351338"/>
          </a:xfrm>
        </p:spPr>
        <p:txBody>
          <a:bodyPr>
            <a:normAutofit/>
          </a:bodyPr>
          <a:lstStyle/>
          <a:p>
            <a:pPr marL="0" indent="0" algn="ctr">
              <a:lnSpc>
                <a:spcPct val="100000"/>
              </a:lnSpc>
              <a:buNone/>
            </a:pPr>
            <a:r>
              <a:rPr lang="en-US" sz="3200" b="1" dirty="0">
                <a:solidFill>
                  <a:srgbClr val="883D38"/>
                </a:solidFill>
              </a:rPr>
              <a:t>“High Expectations” </a:t>
            </a:r>
          </a:p>
          <a:p>
            <a:pPr marL="0" indent="0" algn="ctr">
              <a:lnSpc>
                <a:spcPct val="100000"/>
              </a:lnSpc>
              <a:buNone/>
            </a:pPr>
            <a:r>
              <a:rPr lang="en-US" sz="3200" dirty="0"/>
              <a:t>are the belief that a person with a disability (or other barrier) can achieve the same life and have the same life choices as everyone else. </a:t>
            </a:r>
          </a:p>
          <a:p>
            <a:pPr marL="0" indent="0" algn="ctr">
              <a:lnSpc>
                <a:spcPct val="100000"/>
              </a:lnSpc>
              <a:buNone/>
            </a:pPr>
            <a:endParaRPr lang="en-US" sz="3200" dirty="0"/>
          </a:p>
        </p:txBody>
      </p:sp>
    </p:spTree>
    <p:extLst>
      <p:ext uri="{BB962C8B-B14F-4D97-AF65-F5344CB8AC3E}">
        <p14:creationId xmlns:p14="http://schemas.microsoft.com/office/powerpoint/2010/main" val="372845070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4A9DB-C6E5-4B47-BF19-038BECB101D9}"/>
              </a:ext>
            </a:extLst>
          </p:cNvPr>
          <p:cNvSpPr>
            <a:spLocks noGrp="1"/>
          </p:cNvSpPr>
          <p:nvPr>
            <p:ph type="sldNum" sz="quarter" idx="12"/>
          </p:nvPr>
        </p:nvSpPr>
        <p:spPr/>
        <p:txBody>
          <a:bodyPr/>
          <a:lstStyle/>
          <a:p>
            <a:fld id="{D1DDEDF4-883C-4159-966D-7CEF8ED53DD3}" type="slidenum">
              <a:rPr lang="en-US" smtClean="0"/>
              <a:t>13</a:t>
            </a:fld>
            <a:endParaRPr lang="en-US"/>
          </a:p>
        </p:txBody>
      </p:sp>
      <p:sp>
        <p:nvSpPr>
          <p:cNvPr id="2" name="Title 1"/>
          <p:cNvSpPr>
            <a:spLocks noGrp="1"/>
          </p:cNvSpPr>
          <p:nvPr>
            <p:ph type="title"/>
          </p:nvPr>
        </p:nvSpPr>
        <p:spPr>
          <a:xfrm>
            <a:off x="636105" y="365125"/>
            <a:ext cx="10893286" cy="1325563"/>
          </a:xfrm>
        </p:spPr>
        <p:txBody>
          <a:bodyPr/>
          <a:lstStyle/>
          <a:p>
            <a:pPr algn="ctr"/>
            <a:r>
              <a:rPr lang="en-US" dirty="0"/>
              <a:t>Where Do Low Expectations Come From?</a:t>
            </a:r>
          </a:p>
        </p:txBody>
      </p:sp>
      <p:sp>
        <p:nvSpPr>
          <p:cNvPr id="3" name="Content Placeholder 2"/>
          <p:cNvSpPr>
            <a:spLocks noGrp="1"/>
          </p:cNvSpPr>
          <p:nvPr>
            <p:ph idx="1"/>
          </p:nvPr>
        </p:nvSpPr>
        <p:spPr/>
        <p:txBody>
          <a:bodyPr/>
          <a:lstStyle/>
          <a:p>
            <a:pPr>
              <a:lnSpc>
                <a:spcPct val="100000"/>
              </a:lnSpc>
            </a:pPr>
            <a:r>
              <a:rPr lang="en-US" dirty="0"/>
              <a:t>Society’s perceptions about the impact of disability</a:t>
            </a:r>
          </a:p>
          <a:p>
            <a:pPr>
              <a:lnSpc>
                <a:spcPct val="100000"/>
              </a:lnSpc>
            </a:pPr>
            <a:r>
              <a:rPr lang="en-US" dirty="0"/>
              <a:t>Feelings about having a family member with a disability</a:t>
            </a:r>
          </a:p>
          <a:p>
            <a:pPr>
              <a:lnSpc>
                <a:spcPct val="100000"/>
              </a:lnSpc>
            </a:pPr>
            <a:r>
              <a:rPr lang="en-US" dirty="0"/>
              <a:t>What we are told by others</a:t>
            </a:r>
          </a:p>
          <a:p>
            <a:pPr marL="0" indent="0" algn="ctr">
              <a:lnSpc>
                <a:spcPct val="100000"/>
              </a:lnSpc>
              <a:buNone/>
            </a:pPr>
            <a:endParaRPr lang="en-US" dirty="0"/>
          </a:p>
          <a:p>
            <a:pPr marL="0" indent="0" algn="ctr">
              <a:lnSpc>
                <a:spcPct val="100000"/>
              </a:lnSpc>
              <a:buNone/>
            </a:pPr>
            <a:r>
              <a:rPr lang="en-US" b="1" dirty="0">
                <a:solidFill>
                  <a:srgbClr val="883D38"/>
                </a:solidFill>
              </a:rPr>
              <a:t>The secret is seeing that people with disabilities can do great things, and not letting other people’s ideas impact your family member’s ability to make lives for themselves. </a:t>
            </a:r>
          </a:p>
        </p:txBody>
      </p:sp>
    </p:spTree>
    <p:extLst>
      <p:ext uri="{BB962C8B-B14F-4D97-AF65-F5344CB8AC3E}">
        <p14:creationId xmlns:p14="http://schemas.microsoft.com/office/powerpoint/2010/main" val="10621681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79298-641F-FE40-9C19-E6B9D1770180}"/>
              </a:ext>
            </a:extLst>
          </p:cNvPr>
          <p:cNvSpPr>
            <a:spLocks noGrp="1"/>
          </p:cNvSpPr>
          <p:nvPr>
            <p:ph type="sldNum" sz="quarter" idx="12"/>
          </p:nvPr>
        </p:nvSpPr>
        <p:spPr/>
        <p:txBody>
          <a:bodyPr/>
          <a:lstStyle/>
          <a:p>
            <a:fld id="{D1DDEDF4-883C-4159-966D-7CEF8ED53DD3}" type="slidenum">
              <a:rPr lang="en-US" smtClean="0"/>
              <a:t>14</a:t>
            </a:fld>
            <a:endParaRPr lang="en-US"/>
          </a:p>
        </p:txBody>
      </p:sp>
      <p:sp>
        <p:nvSpPr>
          <p:cNvPr id="2" name="Title 1"/>
          <p:cNvSpPr>
            <a:spLocks noGrp="1"/>
          </p:cNvSpPr>
          <p:nvPr>
            <p:ph type="title"/>
          </p:nvPr>
        </p:nvSpPr>
        <p:spPr/>
        <p:txBody>
          <a:bodyPr/>
          <a:lstStyle/>
          <a:p>
            <a:pPr algn="ctr"/>
            <a:r>
              <a:rPr lang="en-US" dirty="0"/>
              <a:t>The Importance of Having High Expectations</a:t>
            </a:r>
          </a:p>
        </p:txBody>
      </p:sp>
      <p:sp>
        <p:nvSpPr>
          <p:cNvPr id="3" name="Content Placeholder 2"/>
          <p:cNvSpPr>
            <a:spLocks noGrp="1"/>
          </p:cNvSpPr>
          <p:nvPr>
            <p:ph idx="1"/>
          </p:nvPr>
        </p:nvSpPr>
        <p:spPr/>
        <p:txBody>
          <a:bodyPr/>
          <a:lstStyle/>
          <a:p>
            <a:pPr marL="0" indent="0" algn="ctr">
              <a:lnSpc>
                <a:spcPct val="100000"/>
              </a:lnSpc>
              <a:buNone/>
            </a:pPr>
            <a:r>
              <a:rPr lang="en-US" b="1" dirty="0">
                <a:solidFill>
                  <a:srgbClr val="883D38"/>
                </a:solidFill>
              </a:rPr>
              <a:t>Families set the bar for how the rest of the world sees their family member with a disability. </a:t>
            </a:r>
          </a:p>
          <a:p>
            <a:pPr>
              <a:lnSpc>
                <a:spcPct val="100000"/>
              </a:lnSpc>
            </a:pPr>
            <a:endParaRPr lang="en-US" dirty="0"/>
          </a:p>
          <a:p>
            <a:pPr>
              <a:lnSpc>
                <a:spcPct val="100000"/>
              </a:lnSpc>
            </a:pPr>
            <a:r>
              <a:rPr lang="en-US" dirty="0"/>
              <a:t>Avoiding restrictive programs or placements</a:t>
            </a:r>
          </a:p>
          <a:p>
            <a:pPr>
              <a:lnSpc>
                <a:spcPct val="100000"/>
              </a:lnSpc>
            </a:pPr>
            <a:r>
              <a:rPr lang="en-US" dirty="0"/>
              <a:t>Lives lived in the community </a:t>
            </a:r>
          </a:p>
          <a:p>
            <a:pPr>
              <a:lnSpc>
                <a:spcPct val="100000"/>
              </a:lnSpc>
            </a:pPr>
            <a:r>
              <a:rPr lang="en-US" dirty="0"/>
              <a:t>Lives based on the dreams your family member has for themselves</a:t>
            </a:r>
          </a:p>
          <a:p>
            <a:pPr>
              <a:lnSpc>
                <a:spcPct val="100000"/>
              </a:lnSpc>
            </a:pPr>
            <a:r>
              <a:rPr lang="en-US" dirty="0"/>
              <a:t>Seeing that risk is good and failure can be constructive</a:t>
            </a:r>
          </a:p>
        </p:txBody>
      </p:sp>
    </p:spTree>
    <p:extLst>
      <p:ext uri="{BB962C8B-B14F-4D97-AF65-F5344CB8AC3E}">
        <p14:creationId xmlns:p14="http://schemas.microsoft.com/office/powerpoint/2010/main" val="33967215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tanding on a wooden fence balancing. ">
            <a:extLst>
              <a:ext uri="{FF2B5EF4-FFF2-40B4-BE49-F238E27FC236}">
                <a16:creationId xmlns:a16="http://schemas.microsoft.com/office/drawing/2014/main" id="{9967148A-702A-AD45-A055-CF0B82E44A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4798"/>
          <a:stretch/>
        </p:blipFill>
        <p:spPr>
          <a:xfrm>
            <a:off x="1" y="-56357"/>
            <a:ext cx="12192000" cy="6914358"/>
          </a:xfrm>
        </p:spPr>
      </p:pic>
      <p:sp>
        <p:nvSpPr>
          <p:cNvPr id="3" name="Slide Number Placeholder 2">
            <a:extLst>
              <a:ext uri="{FF2B5EF4-FFF2-40B4-BE49-F238E27FC236}">
                <a16:creationId xmlns:a16="http://schemas.microsoft.com/office/drawing/2014/main" id="{647306CA-D71B-DA4C-B244-DD13CD0D04BF}"/>
              </a:ext>
            </a:extLst>
          </p:cNvPr>
          <p:cNvSpPr>
            <a:spLocks noGrp="1"/>
          </p:cNvSpPr>
          <p:nvPr>
            <p:ph type="sldNum" sz="quarter" idx="12"/>
          </p:nvPr>
        </p:nvSpPr>
        <p:spPr/>
        <p:txBody>
          <a:bodyPr/>
          <a:lstStyle/>
          <a:p>
            <a:fld id="{D1DDEDF4-883C-4159-966D-7CEF8ED53DD3}" type="slidenum">
              <a:rPr lang="en-US" smtClean="0">
                <a:solidFill>
                  <a:schemeClr val="bg1"/>
                </a:solidFill>
              </a:rPr>
              <a:t>15</a:t>
            </a:fld>
            <a:endParaRPr lang="en-US" dirty="0">
              <a:solidFill>
                <a:schemeClr val="bg1"/>
              </a:solidFill>
            </a:endParaRPr>
          </a:p>
        </p:txBody>
      </p:sp>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a:r>
              <a:rPr lang="en-US" dirty="0">
                <a:solidFill>
                  <a:schemeClr val="tx2"/>
                </a:solidFill>
              </a:rPr>
              <a:t>The Balancing Act</a:t>
            </a:r>
          </a:p>
        </p:txBody>
      </p:sp>
    </p:spTree>
    <p:extLst>
      <p:ext uri="{BB962C8B-B14F-4D97-AF65-F5344CB8AC3E}">
        <p14:creationId xmlns:p14="http://schemas.microsoft.com/office/powerpoint/2010/main" val="201869324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Runway ">
            <a:extLst>
              <a:ext uri="{FF2B5EF4-FFF2-40B4-BE49-F238E27FC236}">
                <a16:creationId xmlns:a16="http://schemas.microsoft.com/office/drawing/2014/main" id="{F71A4984-C529-5B4E-A11C-C3C5527740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14" r="11214" b="34447"/>
          <a:stretch/>
        </p:blipFill>
        <p:spPr>
          <a:xfrm>
            <a:off x="-1" y="1"/>
            <a:ext cx="12192001" cy="6858000"/>
          </a:xfrm>
        </p:spPr>
      </p:pic>
      <p:sp>
        <p:nvSpPr>
          <p:cNvPr id="3" name="Slide Number Placeholder 2">
            <a:extLst>
              <a:ext uri="{FF2B5EF4-FFF2-40B4-BE49-F238E27FC236}">
                <a16:creationId xmlns:a16="http://schemas.microsoft.com/office/drawing/2014/main" id="{59E2B445-3AF4-5146-A7FE-5C7E499C947A}"/>
              </a:ext>
            </a:extLst>
          </p:cNvPr>
          <p:cNvSpPr>
            <a:spLocks noGrp="1"/>
          </p:cNvSpPr>
          <p:nvPr>
            <p:ph type="sldNum" sz="quarter" idx="12"/>
          </p:nvPr>
        </p:nvSpPr>
        <p:spPr/>
        <p:txBody>
          <a:bodyPr/>
          <a:lstStyle/>
          <a:p>
            <a:fld id="{D1DDEDF4-883C-4159-966D-7CEF8ED53DD3}" type="slidenum">
              <a:rPr lang="en-US" smtClean="0">
                <a:solidFill>
                  <a:schemeClr val="bg1"/>
                </a:solidFill>
              </a:rPr>
              <a:t>16</a:t>
            </a:fld>
            <a:endParaRPr lang="en-US" dirty="0">
              <a:solidFill>
                <a:schemeClr val="bg1"/>
              </a:solidFill>
            </a:endParaRPr>
          </a:p>
        </p:txBody>
      </p:sp>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a:r>
              <a:rPr lang="en-US" dirty="0">
                <a:solidFill>
                  <a:schemeClr val="tx2"/>
                </a:solidFill>
              </a:rPr>
              <a:t>Patience </a:t>
            </a:r>
            <a:r>
              <a:rPr lang="en-US">
                <a:solidFill>
                  <a:schemeClr val="tx2"/>
                </a:solidFill>
              </a:rPr>
              <a:t>is Key</a:t>
            </a:r>
            <a:endParaRPr lang="en-US" dirty="0">
              <a:solidFill>
                <a:schemeClr val="tx2"/>
              </a:solidFill>
            </a:endParaRPr>
          </a:p>
        </p:txBody>
      </p:sp>
    </p:spTree>
    <p:extLst>
      <p:ext uri="{BB962C8B-B14F-4D97-AF65-F5344CB8AC3E}">
        <p14:creationId xmlns:p14="http://schemas.microsoft.com/office/powerpoint/2010/main" val="238808706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28CE0B-5CFB-974D-8D4D-EC736C218E0B}"/>
              </a:ext>
            </a:extLst>
          </p:cNvPr>
          <p:cNvSpPr>
            <a:spLocks noGrp="1"/>
          </p:cNvSpPr>
          <p:nvPr>
            <p:ph type="sldNum" sz="quarter" idx="12"/>
          </p:nvPr>
        </p:nvSpPr>
        <p:spPr/>
        <p:txBody>
          <a:bodyPr/>
          <a:lstStyle/>
          <a:p>
            <a:fld id="{D1DDEDF4-883C-4159-966D-7CEF8ED53DD3}" type="slidenum">
              <a:rPr lang="en-US" smtClean="0"/>
              <a:t>17</a:t>
            </a:fld>
            <a:endParaRPr lang="en-US"/>
          </a:p>
        </p:txBody>
      </p:sp>
      <p:sp>
        <p:nvSpPr>
          <p:cNvPr id="4" name="Title 3"/>
          <p:cNvSpPr>
            <a:spLocks noGrp="1"/>
          </p:cNvSpPr>
          <p:nvPr>
            <p:ph type="title"/>
          </p:nvPr>
        </p:nvSpPr>
        <p:spPr/>
        <p:txBody>
          <a:bodyPr/>
          <a:lstStyle/>
          <a:p>
            <a:r>
              <a:rPr lang="en-US" dirty="0"/>
              <a:t>What is Success?</a:t>
            </a:r>
          </a:p>
        </p:txBody>
      </p:sp>
      <p:sp>
        <p:nvSpPr>
          <p:cNvPr id="5" name="Content Placeholder 4"/>
          <p:cNvSpPr>
            <a:spLocks noGrp="1"/>
          </p:cNvSpPr>
          <p:nvPr>
            <p:ph sz="half" idx="1"/>
          </p:nvPr>
        </p:nvSpPr>
        <p:spPr>
          <a:xfrm>
            <a:off x="838200" y="1690688"/>
            <a:ext cx="5542722" cy="4486275"/>
          </a:xfrm>
        </p:spPr>
        <p:txBody>
          <a:bodyPr>
            <a:normAutofit fontScale="25000" lnSpcReduction="20000"/>
          </a:bodyPr>
          <a:lstStyle/>
          <a:p>
            <a:pPr marL="0" indent="0">
              <a:lnSpc>
                <a:spcPct val="120000"/>
              </a:lnSpc>
              <a:buNone/>
            </a:pPr>
            <a:r>
              <a:rPr lang="en-US" sz="9600" dirty="0"/>
              <a:t>Think of a couple things that you would not be successful at on your first try.</a:t>
            </a:r>
          </a:p>
          <a:p>
            <a:pPr marL="0" indent="0">
              <a:lnSpc>
                <a:spcPct val="120000"/>
              </a:lnSpc>
              <a:buNone/>
            </a:pPr>
            <a:r>
              <a:rPr lang="en-US" sz="9600" b="1" dirty="0">
                <a:solidFill>
                  <a:srgbClr val="883D38"/>
                </a:solidFill>
              </a:rPr>
              <a:t>Success in employment is an ongoing process and will look different for everyone.</a:t>
            </a:r>
          </a:p>
          <a:p>
            <a:pPr>
              <a:lnSpc>
                <a:spcPct val="120000"/>
              </a:lnSpc>
            </a:pPr>
            <a:r>
              <a:rPr lang="en-US" sz="9600" dirty="0"/>
              <a:t>Hours worked</a:t>
            </a:r>
          </a:p>
          <a:p>
            <a:pPr>
              <a:lnSpc>
                <a:spcPct val="120000"/>
              </a:lnSpc>
            </a:pPr>
            <a:r>
              <a:rPr lang="en-US" sz="9600" dirty="0"/>
              <a:t>Tasks </a:t>
            </a:r>
          </a:p>
          <a:p>
            <a:pPr>
              <a:lnSpc>
                <a:spcPct val="120000"/>
              </a:lnSpc>
            </a:pPr>
            <a:r>
              <a:rPr lang="en-US" sz="9600" dirty="0"/>
              <a:t>Tolerance</a:t>
            </a:r>
          </a:p>
          <a:p>
            <a:pPr>
              <a:lnSpc>
                <a:spcPct val="120000"/>
              </a:lnSpc>
            </a:pPr>
            <a:r>
              <a:rPr lang="en-US" sz="9600" dirty="0"/>
              <a:t>Recognize and celebrate progress!!</a:t>
            </a:r>
          </a:p>
          <a:p>
            <a:pPr marL="0" indent="0">
              <a:lnSpc>
                <a:spcPct val="120000"/>
              </a:lnSpc>
              <a:buNone/>
            </a:pPr>
            <a:endParaRPr lang="en-US" dirty="0"/>
          </a:p>
        </p:txBody>
      </p:sp>
      <p:pic>
        <p:nvPicPr>
          <p:cNvPr id="3" name="Picture 2" descr="Marathon runners in the street " title="Marathon">
            <a:extLst>
              <a:ext uri="{FF2B5EF4-FFF2-40B4-BE49-F238E27FC236}">
                <a16:creationId xmlns:a16="http://schemas.microsoft.com/office/drawing/2014/main" id="{F2A9AAE2-ACCC-F248-999C-34D69D009F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6" t="9566" r="29962" b="7925"/>
          <a:stretch/>
        </p:blipFill>
        <p:spPr>
          <a:xfrm>
            <a:off x="7156173" y="0"/>
            <a:ext cx="5035827" cy="6858001"/>
          </a:xfrm>
          <a:prstGeom prst="rect">
            <a:avLst/>
          </a:prstGeom>
        </p:spPr>
      </p:pic>
    </p:spTree>
    <p:extLst>
      <p:ext uri="{BB962C8B-B14F-4D97-AF65-F5344CB8AC3E}">
        <p14:creationId xmlns:p14="http://schemas.microsoft.com/office/powerpoint/2010/main" val="2428948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CD1DA6-EEF9-B34A-A70C-5B8EEFDF9ED5}"/>
              </a:ext>
            </a:extLst>
          </p:cNvPr>
          <p:cNvSpPr>
            <a:spLocks noGrp="1"/>
          </p:cNvSpPr>
          <p:nvPr>
            <p:ph type="sldNum" sz="quarter" idx="12"/>
          </p:nvPr>
        </p:nvSpPr>
        <p:spPr/>
        <p:txBody>
          <a:bodyPr/>
          <a:lstStyle/>
          <a:p>
            <a:fld id="{D1DDEDF4-883C-4159-966D-7CEF8ED53DD3}" type="slidenum">
              <a:rPr lang="en-US" smtClean="0"/>
              <a:t>18</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2</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071533" cy="4351338"/>
          </a:xfrm>
        </p:spPr>
        <p:txBody>
          <a:bodyPr>
            <a:normAutofit/>
          </a:bodyPr>
          <a:lstStyle/>
          <a:p>
            <a:pPr marL="0" indent="0">
              <a:lnSpc>
                <a:spcPct val="100000"/>
              </a:lnSpc>
              <a:buNone/>
            </a:pPr>
            <a:r>
              <a:rPr lang="en-US" sz="4000" dirty="0"/>
              <a:t>What is your family member’s greatest skill or attribute?</a:t>
            </a:r>
          </a:p>
        </p:txBody>
      </p:sp>
      <p:pic>
        <p:nvPicPr>
          <p:cNvPr id="10" name="Picture 9" descr="Screenshot of the Imagine the Possibilities: A Path to Employment: A Workshop for Families session worksheet">
            <a:extLst>
              <a:ext uri="{FF2B5EF4-FFF2-40B4-BE49-F238E27FC236}">
                <a16:creationId xmlns:a16="http://schemas.microsoft.com/office/drawing/2014/main" id="{57A96125-B4E3-D04A-92B7-65DDFAEA916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Tree>
    <p:extLst>
      <p:ext uri="{BB962C8B-B14F-4D97-AF65-F5344CB8AC3E}">
        <p14:creationId xmlns:p14="http://schemas.microsoft.com/office/powerpoint/2010/main" val="89517479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03FF5A-A6CB-654E-B994-D1964713C408}"/>
              </a:ext>
            </a:extLst>
          </p:cNvPr>
          <p:cNvSpPr>
            <a:spLocks noGrp="1"/>
          </p:cNvSpPr>
          <p:nvPr>
            <p:ph type="sldNum" sz="quarter" idx="12"/>
          </p:nvPr>
        </p:nvSpPr>
        <p:spPr/>
        <p:txBody>
          <a:bodyPr/>
          <a:lstStyle/>
          <a:p>
            <a:fld id="{D1DDEDF4-883C-4159-966D-7CEF8ED53DD3}" type="slidenum">
              <a:rPr lang="en-US" smtClean="0"/>
              <a:t>19</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HELPFUL TOOL</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020733" cy="4351338"/>
          </a:xfrm>
        </p:spPr>
        <p:txBody>
          <a:bodyPr>
            <a:normAutofit/>
          </a:bodyPr>
          <a:lstStyle/>
          <a:p>
            <a:pPr marL="0" indent="0">
              <a:lnSpc>
                <a:spcPct val="100000"/>
              </a:lnSpc>
              <a:buNone/>
            </a:pPr>
            <a:r>
              <a:rPr lang="en-US" sz="4000" dirty="0"/>
              <a:t>Positive Personal Profile</a:t>
            </a:r>
          </a:p>
        </p:txBody>
      </p:sp>
      <p:pic>
        <p:nvPicPr>
          <p:cNvPr id="8" name="Picture 7" descr="Screenshot of the Positive Personal Profile ">
            <a:extLst>
              <a:ext uri="{FF2B5EF4-FFF2-40B4-BE49-F238E27FC236}">
                <a16:creationId xmlns:a16="http://schemas.microsoft.com/office/drawing/2014/main" id="{765325A1-3BF4-2D46-8166-3A2754694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Tree>
    <p:extLst>
      <p:ext uri="{BB962C8B-B14F-4D97-AF65-F5344CB8AC3E}">
        <p14:creationId xmlns:p14="http://schemas.microsoft.com/office/powerpoint/2010/main" val="2928035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6326A2-3A6A-9C48-8C36-25F1F4FB7314}"/>
              </a:ext>
            </a:extLst>
          </p:cNvPr>
          <p:cNvSpPr>
            <a:spLocks noGrp="1"/>
          </p:cNvSpPr>
          <p:nvPr>
            <p:ph type="sldNum" sz="quarter" idx="12"/>
          </p:nvPr>
        </p:nvSpPr>
        <p:spPr/>
        <p:txBody>
          <a:bodyPr/>
          <a:lstStyle/>
          <a:p>
            <a:fld id="{D1DDEDF4-883C-4159-966D-7CEF8ED53DD3}" type="slidenum">
              <a:rPr lang="en-US" smtClean="0"/>
              <a:t>2</a:t>
            </a:fld>
            <a:endParaRPr lang="en-US"/>
          </a:p>
        </p:txBody>
      </p:sp>
      <p:sp>
        <p:nvSpPr>
          <p:cNvPr id="2" name="Title 1"/>
          <p:cNvSpPr>
            <a:spLocks noGrp="1"/>
          </p:cNvSpPr>
          <p:nvPr>
            <p:ph type="title"/>
          </p:nvPr>
        </p:nvSpPr>
        <p:spPr/>
        <p:txBody>
          <a:bodyPr/>
          <a:lstStyle/>
          <a:p>
            <a:pPr algn="ctr"/>
            <a:r>
              <a:rPr lang="en-US" dirty="0"/>
              <a:t>Today’s Agenda</a:t>
            </a:r>
          </a:p>
        </p:txBody>
      </p:sp>
      <p:sp>
        <p:nvSpPr>
          <p:cNvPr id="3" name="Content Placeholder 2"/>
          <p:cNvSpPr>
            <a:spLocks noGrp="1"/>
          </p:cNvSpPr>
          <p:nvPr>
            <p:ph idx="1"/>
          </p:nvPr>
        </p:nvSpPr>
        <p:spPr/>
        <p:txBody>
          <a:bodyPr>
            <a:normAutofit lnSpcReduction="10000"/>
          </a:bodyPr>
          <a:lstStyle/>
          <a:p>
            <a:r>
              <a:rPr lang="en-US" dirty="0"/>
              <a:t>Why are we talking employment?</a:t>
            </a:r>
          </a:p>
          <a:p>
            <a:r>
              <a:rPr lang="en-US" dirty="0"/>
              <a:t>Employment: Background and possibilities</a:t>
            </a:r>
          </a:p>
          <a:p>
            <a:r>
              <a:rPr lang="en-US" dirty="0"/>
              <a:t>Seeing things in a new way</a:t>
            </a:r>
          </a:p>
          <a:p>
            <a:r>
              <a:rPr lang="en-US" dirty="0"/>
              <a:t>Preparing for employment success</a:t>
            </a:r>
          </a:p>
          <a:p>
            <a:r>
              <a:rPr lang="en-US" dirty="0"/>
              <a:t>Address concerns: Social Security benefits</a:t>
            </a:r>
          </a:p>
          <a:p>
            <a:r>
              <a:rPr lang="en-US" dirty="0"/>
              <a:t>Action steps</a:t>
            </a:r>
          </a:p>
          <a:p>
            <a:r>
              <a:rPr lang="en-US" dirty="0"/>
              <a:t>Questions and connections</a:t>
            </a:r>
          </a:p>
          <a:p>
            <a:pPr marL="0" indent="0">
              <a:buNone/>
            </a:pPr>
            <a:r>
              <a:rPr lang="en-US" dirty="0"/>
              <a:t>               </a:t>
            </a:r>
          </a:p>
          <a:p>
            <a:pPr marL="0" indent="0" algn="ctr">
              <a:buNone/>
            </a:pPr>
            <a:r>
              <a:rPr lang="en-US" dirty="0"/>
              <a:t>Remember to use your worksheet as we move along    </a:t>
            </a:r>
          </a:p>
        </p:txBody>
      </p:sp>
      <p:sp>
        <p:nvSpPr>
          <p:cNvPr id="4" name="Explosion 1 3" descr="explosion icon " title="Explosion icon"/>
          <p:cNvSpPr/>
          <p:nvPr/>
        </p:nvSpPr>
        <p:spPr>
          <a:xfrm>
            <a:off x="590492" y="5242707"/>
            <a:ext cx="1251755" cy="1251755"/>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914159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26BD9B-EEB3-B647-80A0-E5572F3920F8}"/>
              </a:ext>
            </a:extLst>
          </p:cNvPr>
          <p:cNvSpPr>
            <a:spLocks noGrp="1"/>
          </p:cNvSpPr>
          <p:nvPr>
            <p:ph type="sldNum" sz="quarter" idx="12"/>
          </p:nvPr>
        </p:nvSpPr>
        <p:spPr/>
        <p:txBody>
          <a:bodyPr/>
          <a:lstStyle/>
          <a:p>
            <a:fld id="{D1DDEDF4-883C-4159-966D-7CEF8ED53DD3}" type="slidenum">
              <a:rPr lang="en-US" smtClean="0"/>
              <a:t>20</a:t>
            </a:fld>
            <a:endParaRPr lang="en-US"/>
          </a:p>
        </p:txBody>
      </p:sp>
      <p:sp>
        <p:nvSpPr>
          <p:cNvPr id="2" name="Title 1">
            <a:extLst>
              <a:ext uri="{FF2B5EF4-FFF2-40B4-BE49-F238E27FC236}">
                <a16:creationId xmlns:a16="http://schemas.microsoft.com/office/drawing/2014/main" id="{E2811F60-1271-5746-BC90-EDA0132B4D66}"/>
              </a:ext>
            </a:extLst>
          </p:cNvPr>
          <p:cNvSpPr>
            <a:spLocks noGrp="1"/>
          </p:cNvSpPr>
          <p:nvPr>
            <p:ph type="title"/>
          </p:nvPr>
        </p:nvSpPr>
        <p:spPr>
          <a:xfrm>
            <a:off x="838200" y="365125"/>
            <a:ext cx="5181600" cy="4823101"/>
          </a:xfrm>
        </p:spPr>
        <p:txBody>
          <a:bodyPr/>
          <a:lstStyle/>
          <a:p>
            <a:r>
              <a:rPr lang="en-US" dirty="0"/>
              <a:t>Building a Vision Statement </a:t>
            </a:r>
          </a:p>
        </p:txBody>
      </p:sp>
      <p:sp>
        <p:nvSpPr>
          <p:cNvPr id="3" name="Content Placeholder 2">
            <a:extLst>
              <a:ext uri="{FF2B5EF4-FFF2-40B4-BE49-F238E27FC236}">
                <a16:creationId xmlns:a16="http://schemas.microsoft.com/office/drawing/2014/main" id="{5D38B69B-35B2-CD43-9474-575BF0A75E54}"/>
              </a:ext>
            </a:extLst>
          </p:cNvPr>
          <p:cNvSpPr>
            <a:spLocks noGrp="1"/>
          </p:cNvSpPr>
          <p:nvPr>
            <p:ph sz="half" idx="1"/>
          </p:nvPr>
        </p:nvSpPr>
        <p:spPr>
          <a:xfrm>
            <a:off x="838200" y="3617843"/>
            <a:ext cx="5181600" cy="2559120"/>
          </a:xfrm>
        </p:spPr>
        <p:txBody>
          <a:bodyPr anchor="t">
            <a:normAutofit/>
          </a:bodyPr>
          <a:lstStyle/>
          <a:p>
            <a:pPr marL="0" indent="0">
              <a:buNone/>
            </a:pPr>
            <a:r>
              <a:rPr lang="en-US" sz="2000" i="1" dirty="0">
                <a:hlinkClick r:id="rId3"/>
              </a:rPr>
              <a:t>https://hdi.uky.edu/employment-checklists</a:t>
            </a:r>
            <a:endParaRPr lang="en-US" sz="2000" i="1" dirty="0"/>
          </a:p>
        </p:txBody>
      </p:sp>
      <p:pic>
        <p:nvPicPr>
          <p:cNvPr id="6" name="Content Placeholder 5" descr="Sample vision statement handout " title="Vision statement ">
            <a:extLst>
              <a:ext uri="{FF2B5EF4-FFF2-40B4-BE49-F238E27FC236}">
                <a16:creationId xmlns:a16="http://schemas.microsoft.com/office/drawing/2014/main" id="{A50502FA-6595-E347-A532-85F73348775E}"/>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967364" y="0"/>
            <a:ext cx="5224636" cy="6761294"/>
          </a:xfrm>
          <a:prstGeom prst="rect">
            <a:avLst/>
          </a:prstGeom>
        </p:spPr>
      </p:pic>
    </p:spTree>
    <p:extLst>
      <p:ext uri="{BB962C8B-B14F-4D97-AF65-F5344CB8AC3E}">
        <p14:creationId xmlns:p14="http://schemas.microsoft.com/office/powerpoint/2010/main" val="91542864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405DE5-FFCD-EC47-A475-AE17310BA833}"/>
              </a:ext>
            </a:extLst>
          </p:cNvPr>
          <p:cNvSpPr>
            <a:spLocks noGrp="1"/>
          </p:cNvSpPr>
          <p:nvPr>
            <p:ph type="sldNum" sz="quarter" idx="12"/>
          </p:nvPr>
        </p:nvSpPr>
        <p:spPr/>
        <p:txBody>
          <a:bodyPr/>
          <a:lstStyle/>
          <a:p>
            <a:fld id="{D1DDEDF4-883C-4159-966D-7CEF8ED53DD3}" type="slidenum">
              <a:rPr lang="en-US" smtClean="0"/>
              <a:pPr/>
              <a:t>21</a:t>
            </a:fld>
            <a:endParaRPr lang="en-US" dirty="0"/>
          </a:p>
        </p:txBody>
      </p:sp>
      <p:sp>
        <p:nvSpPr>
          <p:cNvPr id="4" name="Title 3"/>
          <p:cNvSpPr>
            <a:spLocks noGrp="1"/>
          </p:cNvSpPr>
          <p:nvPr>
            <p:ph type="title"/>
          </p:nvPr>
        </p:nvSpPr>
        <p:spPr/>
        <p:txBody>
          <a:bodyPr>
            <a:normAutofit/>
          </a:bodyPr>
          <a:lstStyle/>
          <a:p>
            <a:r>
              <a:rPr lang="en-US" sz="7200" dirty="0"/>
              <a:t>Preparing for Employment Success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9967585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638E0-13A1-5444-A52B-E6DCB3E197BF}"/>
              </a:ext>
            </a:extLst>
          </p:cNvPr>
          <p:cNvSpPr>
            <a:spLocks noGrp="1"/>
          </p:cNvSpPr>
          <p:nvPr>
            <p:ph type="sldNum" sz="quarter" idx="12"/>
          </p:nvPr>
        </p:nvSpPr>
        <p:spPr/>
        <p:txBody>
          <a:bodyPr/>
          <a:lstStyle/>
          <a:p>
            <a:fld id="{D1DDEDF4-883C-4159-966D-7CEF8ED53DD3}" type="slidenum">
              <a:rPr lang="en-US" smtClean="0"/>
              <a:t>22</a:t>
            </a:fld>
            <a:endParaRPr lang="en-US"/>
          </a:p>
        </p:txBody>
      </p:sp>
      <p:sp>
        <p:nvSpPr>
          <p:cNvPr id="4" name="Title 3"/>
          <p:cNvSpPr>
            <a:spLocks noGrp="1"/>
          </p:cNvSpPr>
          <p:nvPr>
            <p:ph type="title"/>
          </p:nvPr>
        </p:nvSpPr>
        <p:spPr/>
        <p:txBody>
          <a:bodyPr/>
          <a:lstStyle/>
          <a:p>
            <a:pPr algn="ctr"/>
            <a:r>
              <a:rPr lang="en-US" dirty="0"/>
              <a:t>The Power of Work Experiences</a:t>
            </a:r>
          </a:p>
        </p:txBody>
      </p:sp>
      <p:sp>
        <p:nvSpPr>
          <p:cNvPr id="5" name="Content Placeholder 4"/>
          <p:cNvSpPr>
            <a:spLocks noGrp="1"/>
          </p:cNvSpPr>
          <p:nvPr>
            <p:ph idx="1"/>
          </p:nvPr>
        </p:nvSpPr>
        <p:spPr/>
        <p:txBody>
          <a:bodyPr>
            <a:normAutofit fontScale="92500" lnSpcReduction="20000"/>
          </a:bodyPr>
          <a:lstStyle/>
          <a:p>
            <a:pPr marL="0" indent="0" algn="ctr">
              <a:lnSpc>
                <a:spcPct val="110000"/>
              </a:lnSpc>
              <a:buNone/>
            </a:pPr>
            <a:r>
              <a:rPr lang="en-US" b="1" dirty="0">
                <a:solidFill>
                  <a:srgbClr val="883D38"/>
                </a:solidFill>
              </a:rPr>
              <a:t>One of the best predictors of employment success for people with disabilities is having meaningful work experiences while in high school.</a:t>
            </a:r>
          </a:p>
          <a:p>
            <a:pPr>
              <a:lnSpc>
                <a:spcPct val="110000"/>
              </a:lnSpc>
            </a:pPr>
            <a:endParaRPr lang="en-US" dirty="0"/>
          </a:p>
          <a:p>
            <a:pPr>
              <a:lnSpc>
                <a:spcPct val="110000"/>
              </a:lnSpc>
            </a:pPr>
            <a:r>
              <a:rPr lang="en-US" dirty="0"/>
              <a:t>Informational interview</a:t>
            </a:r>
          </a:p>
          <a:p>
            <a:pPr>
              <a:lnSpc>
                <a:spcPct val="110000"/>
              </a:lnSpc>
            </a:pPr>
            <a:r>
              <a:rPr lang="en-US" dirty="0"/>
              <a:t>Job Shadowing</a:t>
            </a:r>
          </a:p>
          <a:p>
            <a:pPr>
              <a:lnSpc>
                <a:spcPct val="110000"/>
              </a:lnSpc>
            </a:pPr>
            <a:r>
              <a:rPr lang="en-US" dirty="0"/>
              <a:t>Volunteering</a:t>
            </a:r>
          </a:p>
          <a:p>
            <a:pPr>
              <a:lnSpc>
                <a:spcPct val="110000"/>
              </a:lnSpc>
            </a:pPr>
            <a:r>
              <a:rPr lang="en-US" dirty="0"/>
              <a:t>Internships</a:t>
            </a:r>
          </a:p>
          <a:p>
            <a:pPr>
              <a:lnSpc>
                <a:spcPct val="110000"/>
              </a:lnSpc>
            </a:pPr>
            <a:r>
              <a:rPr lang="en-US" dirty="0"/>
              <a:t>Paid entry-level job</a:t>
            </a:r>
          </a:p>
        </p:txBody>
      </p:sp>
    </p:spTree>
    <p:extLst>
      <p:ext uri="{BB962C8B-B14F-4D97-AF65-F5344CB8AC3E}">
        <p14:creationId xmlns:p14="http://schemas.microsoft.com/office/powerpoint/2010/main" val="7501040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C75AA4-28AB-284C-A7C3-3BB76815D3F3}"/>
              </a:ext>
            </a:extLst>
          </p:cNvPr>
          <p:cNvSpPr>
            <a:spLocks noGrp="1"/>
          </p:cNvSpPr>
          <p:nvPr>
            <p:ph type="sldNum" sz="quarter" idx="12"/>
          </p:nvPr>
        </p:nvSpPr>
        <p:spPr/>
        <p:txBody>
          <a:bodyPr/>
          <a:lstStyle/>
          <a:p>
            <a:fld id="{D1DDEDF4-883C-4159-966D-7CEF8ED53DD3}" type="slidenum">
              <a:rPr lang="en-US" smtClean="0"/>
              <a:t>23</a:t>
            </a:fld>
            <a:endParaRPr lang="en-US"/>
          </a:p>
        </p:txBody>
      </p:sp>
      <p:sp>
        <p:nvSpPr>
          <p:cNvPr id="2" name="Title 1"/>
          <p:cNvSpPr>
            <a:spLocks noGrp="1"/>
          </p:cNvSpPr>
          <p:nvPr>
            <p:ph type="title"/>
          </p:nvPr>
        </p:nvSpPr>
        <p:spPr/>
        <p:txBody>
          <a:bodyPr/>
          <a:lstStyle/>
          <a:p>
            <a:r>
              <a:rPr lang="en-US" dirty="0"/>
              <a:t>Using Your Networks</a:t>
            </a:r>
          </a:p>
        </p:txBody>
      </p:sp>
      <p:sp>
        <p:nvSpPr>
          <p:cNvPr id="4" name="Content Placeholder 3"/>
          <p:cNvSpPr>
            <a:spLocks noGrp="1"/>
          </p:cNvSpPr>
          <p:nvPr>
            <p:ph sz="half" idx="1"/>
          </p:nvPr>
        </p:nvSpPr>
        <p:spPr/>
        <p:txBody>
          <a:bodyPr>
            <a:normAutofit/>
          </a:bodyPr>
          <a:lstStyle/>
          <a:p>
            <a:pPr marL="0" indent="0">
              <a:buNone/>
            </a:pPr>
            <a:r>
              <a:rPr lang="en-US" sz="2400" b="1" dirty="0">
                <a:solidFill>
                  <a:srgbClr val="883D38"/>
                </a:solidFill>
              </a:rPr>
              <a:t>Use the people you know to help find work experience opportunities.</a:t>
            </a:r>
          </a:p>
          <a:p>
            <a:endParaRPr lang="en-US" sz="2400" dirty="0"/>
          </a:p>
          <a:p>
            <a:r>
              <a:rPr lang="en-US" sz="2400" dirty="0"/>
              <a:t>Friends</a:t>
            </a:r>
          </a:p>
          <a:p>
            <a:r>
              <a:rPr lang="en-US" sz="2400" dirty="0"/>
              <a:t>Family</a:t>
            </a:r>
          </a:p>
          <a:p>
            <a:r>
              <a:rPr lang="en-US" sz="2400" dirty="0"/>
              <a:t>Places you do business</a:t>
            </a:r>
          </a:p>
          <a:p>
            <a:r>
              <a:rPr lang="en-US" sz="2400" dirty="0"/>
              <a:t>Neighbors</a:t>
            </a:r>
          </a:p>
          <a:p>
            <a:r>
              <a:rPr lang="en-US" sz="2400" dirty="0"/>
              <a:t>People you are in clubs with, worship with, or serve with</a:t>
            </a:r>
          </a:p>
        </p:txBody>
      </p:sp>
      <p:pic>
        <p:nvPicPr>
          <p:cNvPr id="8" name="Content Placeholder 7" descr="The word ME in the center, surrounded by the following words: Ex-colleagues, Ex-classmates and professors, Friends and social acquaintences, Family and relatives, Neighbors, Professional associations " title="Network ">
            <a:extLst>
              <a:ext uri="{FF2B5EF4-FFF2-40B4-BE49-F238E27FC236}">
                <a16:creationId xmlns:a16="http://schemas.microsoft.com/office/drawing/2014/main" id="{3836420E-638A-E542-99EB-1761F095853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817461" y="128814"/>
            <a:ext cx="6139745" cy="6183086"/>
          </a:xfrm>
        </p:spPr>
      </p:pic>
    </p:spTree>
    <p:extLst>
      <p:ext uri="{BB962C8B-B14F-4D97-AF65-F5344CB8AC3E}">
        <p14:creationId xmlns:p14="http://schemas.microsoft.com/office/powerpoint/2010/main" val="343526194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273356-CE57-9045-B875-B4D869E03E00}"/>
              </a:ext>
            </a:extLst>
          </p:cNvPr>
          <p:cNvSpPr>
            <a:spLocks noGrp="1"/>
          </p:cNvSpPr>
          <p:nvPr>
            <p:ph type="sldNum" sz="quarter" idx="12"/>
          </p:nvPr>
        </p:nvSpPr>
        <p:spPr/>
        <p:txBody>
          <a:bodyPr/>
          <a:lstStyle/>
          <a:p>
            <a:fld id="{D1DDEDF4-883C-4159-966D-7CEF8ED53DD3}" type="slidenum">
              <a:rPr lang="en-US" smtClean="0"/>
              <a:t>24</a:t>
            </a:fld>
            <a:endParaRPr lang="en-US"/>
          </a:p>
        </p:txBody>
      </p:sp>
      <p:sp>
        <p:nvSpPr>
          <p:cNvPr id="2" name="Title 1"/>
          <p:cNvSpPr>
            <a:spLocks noGrp="1"/>
          </p:cNvSpPr>
          <p:nvPr>
            <p:ph type="title"/>
          </p:nvPr>
        </p:nvSpPr>
        <p:spPr/>
        <p:txBody>
          <a:bodyPr/>
          <a:lstStyle/>
          <a:p>
            <a:pPr algn="ctr"/>
            <a:r>
              <a:rPr lang="en-US" dirty="0"/>
              <a:t>Building Responsibility</a:t>
            </a:r>
          </a:p>
        </p:txBody>
      </p:sp>
      <p:sp>
        <p:nvSpPr>
          <p:cNvPr id="3" name="Content Placeholder 2"/>
          <p:cNvSpPr>
            <a:spLocks noGrp="1"/>
          </p:cNvSpPr>
          <p:nvPr>
            <p:ph idx="1"/>
          </p:nvPr>
        </p:nvSpPr>
        <p:spPr/>
        <p:txBody>
          <a:bodyPr/>
          <a:lstStyle/>
          <a:p>
            <a:pPr marL="0" indent="0" algn="ctr">
              <a:lnSpc>
                <a:spcPct val="100000"/>
              </a:lnSpc>
              <a:buNone/>
            </a:pPr>
            <a:r>
              <a:rPr lang="en-US" b="1" dirty="0">
                <a:solidFill>
                  <a:srgbClr val="883D38"/>
                </a:solidFill>
              </a:rPr>
              <a:t>Finding ways for young people to have responsibilities helps them be good employees.</a:t>
            </a:r>
          </a:p>
          <a:p>
            <a:pPr>
              <a:lnSpc>
                <a:spcPct val="100000"/>
              </a:lnSpc>
            </a:pPr>
            <a:endParaRPr lang="en-US" dirty="0"/>
          </a:p>
          <a:p>
            <a:pPr>
              <a:lnSpc>
                <a:spcPct val="100000"/>
              </a:lnSpc>
            </a:pPr>
            <a:r>
              <a:rPr lang="en-US" dirty="0"/>
              <a:t>Chores</a:t>
            </a:r>
          </a:p>
          <a:p>
            <a:pPr>
              <a:lnSpc>
                <a:spcPct val="100000"/>
              </a:lnSpc>
            </a:pPr>
            <a:r>
              <a:rPr lang="en-US" dirty="0"/>
              <a:t>School work</a:t>
            </a:r>
          </a:p>
          <a:p>
            <a:pPr>
              <a:lnSpc>
                <a:spcPct val="100000"/>
              </a:lnSpc>
            </a:pPr>
            <a:r>
              <a:rPr lang="en-US" dirty="0"/>
              <a:t>Soft Skills </a:t>
            </a:r>
          </a:p>
          <a:p>
            <a:pPr>
              <a:lnSpc>
                <a:spcPct val="100000"/>
              </a:lnSpc>
            </a:pPr>
            <a:r>
              <a:rPr lang="en-US" dirty="0"/>
              <a:t>It’s OK for young people to take risks and to experience failure. The goal is to have them give a good effort. </a:t>
            </a:r>
          </a:p>
        </p:txBody>
      </p:sp>
    </p:spTree>
    <p:extLst>
      <p:ext uri="{BB962C8B-B14F-4D97-AF65-F5344CB8AC3E}">
        <p14:creationId xmlns:p14="http://schemas.microsoft.com/office/powerpoint/2010/main" val="356098346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37AF70-562F-314A-8ECB-275307EE41FF}"/>
              </a:ext>
            </a:extLst>
          </p:cNvPr>
          <p:cNvSpPr>
            <a:spLocks noGrp="1"/>
          </p:cNvSpPr>
          <p:nvPr>
            <p:ph type="sldNum" sz="quarter" idx="12"/>
          </p:nvPr>
        </p:nvSpPr>
        <p:spPr/>
        <p:txBody>
          <a:bodyPr/>
          <a:lstStyle/>
          <a:p>
            <a:fld id="{D1DDEDF4-883C-4159-966D-7CEF8ED53DD3}" type="slidenum">
              <a:rPr lang="en-US" smtClean="0"/>
              <a:t>25</a:t>
            </a:fld>
            <a:endParaRPr lang="en-US"/>
          </a:p>
        </p:txBody>
      </p:sp>
      <p:sp>
        <p:nvSpPr>
          <p:cNvPr id="2" name="Title 1">
            <a:extLst>
              <a:ext uri="{FF2B5EF4-FFF2-40B4-BE49-F238E27FC236}">
                <a16:creationId xmlns:a16="http://schemas.microsoft.com/office/drawing/2014/main" id="{FCF75E37-0BED-BA45-808A-F86D814DB906}"/>
              </a:ext>
            </a:extLst>
          </p:cNvPr>
          <p:cNvSpPr>
            <a:spLocks noGrp="1"/>
          </p:cNvSpPr>
          <p:nvPr>
            <p:ph type="title"/>
          </p:nvPr>
        </p:nvSpPr>
        <p:spPr/>
        <p:txBody>
          <a:bodyPr/>
          <a:lstStyle/>
          <a:p>
            <a:pPr algn="ctr"/>
            <a:r>
              <a:rPr lang="en-US" dirty="0"/>
              <a:t>Getting Involved </a:t>
            </a:r>
          </a:p>
        </p:txBody>
      </p:sp>
      <p:pic>
        <p:nvPicPr>
          <p:cNvPr id="6" name="Content Placeholder 5" descr="Icon of 2 people planting a plant">
            <a:extLst>
              <a:ext uri="{FF2B5EF4-FFF2-40B4-BE49-F238E27FC236}">
                <a16:creationId xmlns:a16="http://schemas.microsoft.com/office/drawing/2014/main" id="{4D6785D6-F18E-CB40-9821-3C2599165C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190" y="4537796"/>
            <a:ext cx="2149107" cy="1480496"/>
          </a:xfrm>
          <a:prstGeom prst="rect">
            <a:avLst/>
          </a:prstGeom>
        </p:spPr>
      </p:pic>
      <p:pic>
        <p:nvPicPr>
          <p:cNvPr id="7" name="Content Placeholder 4" descr="Icon of people singing ">
            <a:extLst>
              <a:ext uri="{FF2B5EF4-FFF2-40B4-BE49-F238E27FC236}">
                <a16:creationId xmlns:a16="http://schemas.microsoft.com/office/drawing/2014/main" id="{FAE3754C-46A5-874A-B5F9-8F51A515F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894" y="2211493"/>
            <a:ext cx="1718367" cy="1718367"/>
          </a:xfrm>
          <a:prstGeom prst="rect">
            <a:avLst/>
          </a:prstGeom>
        </p:spPr>
      </p:pic>
      <p:pic>
        <p:nvPicPr>
          <p:cNvPr id="8" name="Picture 7" descr="Icon of a soccer ball and football ">
            <a:extLst>
              <a:ext uri="{FF2B5EF4-FFF2-40B4-BE49-F238E27FC236}">
                <a16:creationId xmlns:a16="http://schemas.microsoft.com/office/drawing/2014/main" id="{46528AA0-6FA7-F443-8A63-9CA7815B9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863" y="4683023"/>
            <a:ext cx="1190042" cy="1190042"/>
          </a:xfrm>
          <a:prstGeom prst="rect">
            <a:avLst/>
          </a:prstGeom>
        </p:spPr>
      </p:pic>
      <p:pic>
        <p:nvPicPr>
          <p:cNvPr id="13" name="Picture 12" descr="Icon of gaming controller ">
            <a:extLst>
              <a:ext uri="{FF2B5EF4-FFF2-40B4-BE49-F238E27FC236}">
                <a16:creationId xmlns:a16="http://schemas.microsoft.com/office/drawing/2014/main" id="{97C69CE3-1A8C-8C4C-AD6E-6540E87CA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383" y="2443203"/>
            <a:ext cx="1635233" cy="1254946"/>
          </a:xfrm>
          <a:prstGeom prst="rect">
            <a:avLst/>
          </a:prstGeom>
        </p:spPr>
      </p:pic>
      <p:pic>
        <p:nvPicPr>
          <p:cNvPr id="15" name="Picture 14" descr="Icon of drama masks ">
            <a:extLst>
              <a:ext uri="{FF2B5EF4-FFF2-40B4-BE49-F238E27FC236}">
                <a16:creationId xmlns:a16="http://schemas.microsoft.com/office/drawing/2014/main" id="{03B74332-35E4-9048-A064-F26333F16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569" y="4537796"/>
            <a:ext cx="1716096" cy="1467714"/>
          </a:xfrm>
          <a:prstGeom prst="rect">
            <a:avLst/>
          </a:prstGeom>
        </p:spPr>
      </p:pic>
      <p:pic>
        <p:nvPicPr>
          <p:cNvPr id="11" name="Picture 10" descr="Icon of boyscout ">
            <a:extLst>
              <a:ext uri="{FF2B5EF4-FFF2-40B4-BE49-F238E27FC236}">
                <a16:creationId xmlns:a16="http://schemas.microsoft.com/office/drawing/2014/main" id="{58ED3F5C-592C-E94D-A68F-712AB85E75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3494" y="2383604"/>
            <a:ext cx="1483069" cy="1483069"/>
          </a:xfrm>
          <a:prstGeom prst="rect">
            <a:avLst/>
          </a:prstGeom>
          <a:ln>
            <a:noFill/>
          </a:ln>
        </p:spPr>
        <p:style>
          <a:lnRef idx="2">
            <a:schemeClr val="accent3"/>
          </a:lnRef>
          <a:fillRef idx="1">
            <a:schemeClr val="lt1"/>
          </a:fillRef>
          <a:effectRef idx="0">
            <a:schemeClr val="accent3"/>
          </a:effectRef>
          <a:fontRef idx="minor">
            <a:schemeClr val="dk1"/>
          </a:fontRef>
        </p:style>
      </p:pic>
      <p:pic>
        <p:nvPicPr>
          <p:cNvPr id="10" name="Content Placeholder 9" descr="Icon of a church ">
            <a:extLst>
              <a:ext uri="{FF2B5EF4-FFF2-40B4-BE49-F238E27FC236}">
                <a16:creationId xmlns:a16="http://schemas.microsoft.com/office/drawing/2014/main" id="{682DBE1C-544C-0246-B972-E60D60E7C834}"/>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9476563" y="4450665"/>
            <a:ext cx="1422400" cy="1422400"/>
          </a:xfrm>
          <a:prstGeom prst="rect">
            <a:avLst/>
          </a:prstGeom>
        </p:spPr>
      </p:pic>
    </p:spTree>
    <p:extLst>
      <p:ext uri="{BB962C8B-B14F-4D97-AF65-F5344CB8AC3E}">
        <p14:creationId xmlns:p14="http://schemas.microsoft.com/office/powerpoint/2010/main" val="410893988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4B8F5D-BF8F-5C48-B0A3-5326DC62A3C0}"/>
              </a:ext>
            </a:extLst>
          </p:cNvPr>
          <p:cNvSpPr>
            <a:spLocks noGrp="1"/>
          </p:cNvSpPr>
          <p:nvPr>
            <p:ph type="sldNum" sz="quarter" idx="12"/>
          </p:nvPr>
        </p:nvSpPr>
        <p:spPr/>
        <p:txBody>
          <a:bodyPr/>
          <a:lstStyle/>
          <a:p>
            <a:fld id="{D1DDEDF4-883C-4159-966D-7CEF8ED53DD3}" type="slidenum">
              <a:rPr lang="en-US" smtClean="0"/>
              <a:t>26</a:t>
            </a:fld>
            <a:endParaRPr lang="en-US"/>
          </a:p>
        </p:txBody>
      </p:sp>
      <p:sp>
        <p:nvSpPr>
          <p:cNvPr id="2" name="Title 1"/>
          <p:cNvSpPr>
            <a:spLocks noGrp="1"/>
          </p:cNvSpPr>
          <p:nvPr>
            <p:ph type="title"/>
          </p:nvPr>
        </p:nvSpPr>
        <p:spPr/>
        <p:txBody>
          <a:bodyPr/>
          <a:lstStyle/>
          <a:p>
            <a:pPr algn="ctr"/>
            <a:r>
              <a:rPr lang="en-US" dirty="0"/>
              <a:t>School and Employment</a:t>
            </a:r>
          </a:p>
        </p:txBody>
      </p:sp>
      <p:sp>
        <p:nvSpPr>
          <p:cNvPr id="3" name="Content Placeholder 2"/>
          <p:cNvSpPr>
            <a:spLocks noGrp="1"/>
          </p:cNvSpPr>
          <p:nvPr>
            <p:ph idx="1"/>
          </p:nvPr>
        </p:nvSpPr>
        <p:spPr/>
        <p:txBody>
          <a:bodyPr>
            <a:normAutofit fontScale="70000" lnSpcReduction="20000"/>
          </a:bodyPr>
          <a:lstStyle/>
          <a:p>
            <a:pPr marL="0" indent="0" algn="ctr">
              <a:lnSpc>
                <a:spcPct val="120000"/>
              </a:lnSpc>
              <a:buNone/>
            </a:pPr>
            <a:r>
              <a:rPr lang="en-US" sz="4000" b="1" dirty="0">
                <a:solidFill>
                  <a:srgbClr val="883D38"/>
                </a:solidFill>
              </a:rPr>
              <a:t>The high school and transition years are the perfect time to focus school programs on preparing for employment.</a:t>
            </a:r>
          </a:p>
          <a:p>
            <a:pPr marL="0" indent="0" algn="ctr">
              <a:lnSpc>
                <a:spcPct val="120000"/>
              </a:lnSpc>
              <a:buNone/>
            </a:pPr>
            <a:endParaRPr lang="en-US" b="1" dirty="0">
              <a:solidFill>
                <a:srgbClr val="883D38"/>
              </a:solidFill>
            </a:endParaRPr>
          </a:p>
          <a:p>
            <a:pPr>
              <a:lnSpc>
                <a:spcPct val="120000"/>
              </a:lnSpc>
            </a:pPr>
            <a:r>
              <a:rPr lang="en-US" dirty="0"/>
              <a:t>Are skills needed for work included as goals in the IEP?</a:t>
            </a:r>
          </a:p>
          <a:p>
            <a:pPr>
              <a:lnSpc>
                <a:spcPct val="120000"/>
              </a:lnSpc>
            </a:pPr>
            <a:r>
              <a:rPr lang="en-US" dirty="0"/>
              <a:t>Career exploration</a:t>
            </a:r>
          </a:p>
          <a:p>
            <a:pPr>
              <a:lnSpc>
                <a:spcPct val="120000"/>
              </a:lnSpc>
            </a:pPr>
            <a:r>
              <a:rPr lang="en-US" dirty="0"/>
              <a:t>Functional skills and soft skills</a:t>
            </a:r>
          </a:p>
          <a:p>
            <a:pPr>
              <a:lnSpc>
                <a:spcPct val="120000"/>
              </a:lnSpc>
            </a:pPr>
            <a:r>
              <a:rPr lang="en-US" dirty="0"/>
              <a:t>Work experiences</a:t>
            </a:r>
          </a:p>
          <a:p>
            <a:pPr marL="0" indent="0">
              <a:lnSpc>
                <a:spcPct val="120000"/>
              </a:lnSpc>
              <a:buNone/>
            </a:pPr>
            <a:endParaRPr lang="en-US" dirty="0"/>
          </a:p>
          <a:p>
            <a:pPr marL="0" indent="0">
              <a:lnSpc>
                <a:spcPct val="120000"/>
              </a:lnSpc>
              <a:buNone/>
            </a:pPr>
            <a:r>
              <a:rPr lang="en-US" sz="2300" i="1" dirty="0"/>
              <a:t>Quick Tip: Parent advocates can help coach you on asking for employment-focused activities in the IEP. </a:t>
            </a:r>
          </a:p>
        </p:txBody>
      </p:sp>
    </p:spTree>
    <p:extLst>
      <p:ext uri="{BB962C8B-B14F-4D97-AF65-F5344CB8AC3E}">
        <p14:creationId xmlns:p14="http://schemas.microsoft.com/office/powerpoint/2010/main" val="398163714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DEDF4-883C-4159-966D-7CEF8ED53DD3}" type="slidenum">
              <a:rPr lang="en-US" smtClean="0"/>
              <a:pPr/>
              <a:t>27</a:t>
            </a:fld>
            <a:endParaRPr lang="en-US" dirty="0"/>
          </a:p>
        </p:txBody>
      </p:sp>
      <p:sp>
        <p:nvSpPr>
          <p:cNvPr id="5" name="Title 4"/>
          <p:cNvSpPr>
            <a:spLocks noGrp="1"/>
          </p:cNvSpPr>
          <p:nvPr>
            <p:ph type="title"/>
          </p:nvPr>
        </p:nvSpPr>
        <p:spPr>
          <a:xfrm>
            <a:off x="829733" y="365125"/>
            <a:ext cx="10524067" cy="1325563"/>
          </a:xfrm>
        </p:spPr>
        <p:txBody>
          <a:bodyPr/>
          <a:lstStyle/>
          <a:p>
            <a:pPr algn="ctr"/>
            <a:r>
              <a:rPr lang="en-US" dirty="0"/>
              <a:t>Consider ALL Possible Supports</a:t>
            </a:r>
          </a:p>
        </p:txBody>
      </p:sp>
      <p:pic>
        <p:nvPicPr>
          <p:cNvPr id="9" name="Content Placeholder 8" descr="Personal strengths &amp; assets: &#10;Skills, personal abilities or life experiences;&#10;Strengths, things a preson is good at or others like and admire; &#10;Assets, personal belongings and resources&#10;&#10;Relationships: &#10;Family and others that love and care about each other; &#10;Friends that spend time together or have things in common; &#10;Acquaintences that come into frequent contact, but don't know well &#10;&#10;Eligibility Specific &#10;Needs based services based on age, geography, income level or employment status; &#10;Government paid services based on disability or diagnosis, such as special education or Medicaid &#10;&#10;Community Based&#10;Places such as businesses, parks, schools, faith-based communities, health care facilities; &#10;Groups or membership organizations;&#10;Local services or public resources everyone uses &#10;&#10;Technology &#10;Personal technology anyone uses; &#10;Assistive or adaptive technology with day to day tasks; &#10;Environmental technology designed to help with our adapt surroundings " title="Integrated Supports Star from Charting the Life Course">
            <a:extLst>
              <a:ext uri="{FF2B5EF4-FFF2-40B4-BE49-F238E27FC236}">
                <a16:creationId xmlns:a16="http://schemas.microsoft.com/office/drawing/2014/main" id="{CD8E51B7-727E-4E4B-9DF9-382526445B3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563" t="3565" r="2401" b="3535"/>
          <a:stretch/>
        </p:blipFill>
        <p:spPr>
          <a:xfrm>
            <a:off x="829734" y="1570715"/>
            <a:ext cx="4850178" cy="4741185"/>
          </a:xfrm>
        </p:spPr>
      </p:pic>
      <p:sp>
        <p:nvSpPr>
          <p:cNvPr id="7" name="Content Placeholder 6"/>
          <p:cNvSpPr>
            <a:spLocks noGrp="1"/>
          </p:cNvSpPr>
          <p:nvPr>
            <p:ph sz="half" idx="2"/>
          </p:nvPr>
        </p:nvSpPr>
        <p:spPr/>
        <p:txBody>
          <a:bodyPr/>
          <a:lstStyle/>
          <a:p>
            <a:pPr>
              <a:lnSpc>
                <a:spcPct val="100000"/>
              </a:lnSpc>
            </a:pPr>
            <a:r>
              <a:rPr lang="en-US" dirty="0"/>
              <a:t>Only 25% of persons with I/DD will access formal services</a:t>
            </a:r>
          </a:p>
          <a:p>
            <a:pPr>
              <a:lnSpc>
                <a:spcPct val="100000"/>
              </a:lnSpc>
            </a:pPr>
            <a:r>
              <a:rPr lang="en-US" dirty="0"/>
              <a:t>Consider community-based options, technology solutions, and personal relationships as possible employment supports</a:t>
            </a:r>
          </a:p>
        </p:txBody>
      </p:sp>
    </p:spTree>
    <p:extLst>
      <p:ext uri="{BB962C8B-B14F-4D97-AF65-F5344CB8AC3E}">
        <p14:creationId xmlns:p14="http://schemas.microsoft.com/office/powerpoint/2010/main" val="30697662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D207CE-70C0-B949-816A-7C4CE85668CD}"/>
              </a:ext>
            </a:extLst>
          </p:cNvPr>
          <p:cNvSpPr>
            <a:spLocks noGrp="1"/>
          </p:cNvSpPr>
          <p:nvPr>
            <p:ph type="sldNum" sz="quarter" idx="12"/>
          </p:nvPr>
        </p:nvSpPr>
        <p:spPr/>
        <p:txBody>
          <a:bodyPr/>
          <a:lstStyle/>
          <a:p>
            <a:fld id="{D1DDEDF4-883C-4159-966D-7CEF8ED53DD3}" type="slidenum">
              <a:rPr lang="en-US" smtClean="0"/>
              <a:pPr/>
              <a:t>28</a:t>
            </a:fld>
            <a:endParaRPr lang="en-US" dirty="0"/>
          </a:p>
        </p:txBody>
      </p:sp>
      <p:sp>
        <p:nvSpPr>
          <p:cNvPr id="4" name="Title 3"/>
          <p:cNvSpPr>
            <a:spLocks noGrp="1"/>
          </p:cNvSpPr>
          <p:nvPr>
            <p:ph type="title"/>
          </p:nvPr>
        </p:nvSpPr>
        <p:spPr/>
        <p:txBody>
          <a:bodyPr/>
          <a:lstStyle/>
          <a:p>
            <a:r>
              <a:rPr lang="en-US" dirty="0"/>
              <a:t>Discussing Your Concerns</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135807400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DEDF4-883C-4159-966D-7CEF8ED53DD3}" type="slidenum">
              <a:rPr lang="en-US" smtClean="0"/>
              <a:t>29</a:t>
            </a:fld>
            <a:endParaRPr lang="en-US"/>
          </a:p>
        </p:txBody>
      </p:sp>
      <p:sp>
        <p:nvSpPr>
          <p:cNvPr id="2" name="Title 1"/>
          <p:cNvSpPr>
            <a:spLocks noGrp="1"/>
          </p:cNvSpPr>
          <p:nvPr>
            <p:ph type="title"/>
          </p:nvPr>
        </p:nvSpPr>
        <p:spPr/>
        <p:txBody>
          <a:bodyPr/>
          <a:lstStyle/>
          <a:p>
            <a:r>
              <a:rPr lang="en-US" dirty="0"/>
              <a:t>Having Questions or Concerns is Normal</a:t>
            </a:r>
          </a:p>
        </p:txBody>
      </p:sp>
      <p:sp>
        <p:nvSpPr>
          <p:cNvPr id="3" name="Content Placeholder 2"/>
          <p:cNvSpPr>
            <a:spLocks noGrp="1"/>
          </p:cNvSpPr>
          <p:nvPr>
            <p:ph idx="1"/>
          </p:nvPr>
        </p:nvSpPr>
        <p:spPr/>
        <p:txBody>
          <a:bodyPr>
            <a:normAutofit lnSpcReduction="10000"/>
          </a:bodyPr>
          <a:lstStyle/>
          <a:p>
            <a:pPr marL="0" indent="0" algn="ctr">
              <a:lnSpc>
                <a:spcPct val="100000"/>
              </a:lnSpc>
              <a:buNone/>
            </a:pPr>
            <a:r>
              <a:rPr lang="en-US" b="1" dirty="0">
                <a:solidFill>
                  <a:srgbClr val="883D38"/>
                </a:solidFill>
              </a:rPr>
              <a:t>When thinking about a real job in the community for your family member, is there anything that makes you worried or concerned?</a:t>
            </a:r>
          </a:p>
          <a:p>
            <a:pPr marL="0" indent="0" algn="ctr">
              <a:buNone/>
            </a:pPr>
            <a:r>
              <a:rPr lang="en-US" dirty="0"/>
              <a:t> </a:t>
            </a:r>
          </a:p>
          <a:p>
            <a:r>
              <a:rPr lang="en-US" dirty="0"/>
              <a:t>Vulnerability</a:t>
            </a:r>
          </a:p>
          <a:p>
            <a:r>
              <a:rPr lang="en-US" dirty="0"/>
              <a:t>Safety</a:t>
            </a:r>
          </a:p>
          <a:p>
            <a:r>
              <a:rPr lang="en-US" dirty="0"/>
              <a:t>Can they do the job?</a:t>
            </a:r>
          </a:p>
          <a:p>
            <a:r>
              <a:rPr lang="en-US" dirty="0"/>
              <a:t>Who will hire them?</a:t>
            </a:r>
          </a:p>
          <a:p>
            <a:r>
              <a:rPr lang="en-US" dirty="0"/>
              <a:t>Will they lose benefits? </a:t>
            </a:r>
          </a:p>
        </p:txBody>
      </p:sp>
    </p:spTree>
    <p:extLst>
      <p:ext uri="{BB962C8B-B14F-4D97-AF65-F5344CB8AC3E}">
        <p14:creationId xmlns:p14="http://schemas.microsoft.com/office/powerpoint/2010/main" val="31020637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425F9F-DE26-6949-B77E-592FB8765192}"/>
              </a:ext>
            </a:extLst>
          </p:cNvPr>
          <p:cNvSpPr>
            <a:spLocks noGrp="1"/>
          </p:cNvSpPr>
          <p:nvPr>
            <p:ph type="sldNum" sz="quarter" idx="12"/>
          </p:nvPr>
        </p:nvSpPr>
        <p:spPr/>
        <p:txBody>
          <a:bodyPr/>
          <a:lstStyle/>
          <a:p>
            <a:fld id="{D1DDEDF4-883C-4159-966D-7CEF8ED53DD3}" type="slidenum">
              <a:rPr lang="en-US" smtClean="0"/>
              <a:t>3</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1</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199" y="1825625"/>
            <a:ext cx="5325533" cy="4351338"/>
          </a:xfrm>
        </p:spPr>
        <p:txBody>
          <a:bodyPr>
            <a:normAutofit/>
          </a:bodyPr>
          <a:lstStyle/>
          <a:p>
            <a:pPr marL="0" indent="0">
              <a:lnSpc>
                <a:spcPct val="100000"/>
              </a:lnSpc>
              <a:buNone/>
            </a:pPr>
            <a:r>
              <a:rPr lang="en-US" sz="4000" dirty="0"/>
              <a:t>What do you hope adult life will look like for your family member?</a:t>
            </a: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D1712545-F498-474E-82BE-2D33CB4057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Tree>
    <p:extLst>
      <p:ext uri="{BB962C8B-B14F-4D97-AF65-F5344CB8AC3E}">
        <p14:creationId xmlns:p14="http://schemas.microsoft.com/office/powerpoint/2010/main" val="406771611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8D2F33-3557-024E-86C6-AA4E12D707D3}"/>
              </a:ext>
            </a:extLst>
          </p:cNvPr>
          <p:cNvSpPr>
            <a:spLocks noGrp="1"/>
          </p:cNvSpPr>
          <p:nvPr>
            <p:ph type="sldNum" sz="quarter" idx="12"/>
          </p:nvPr>
        </p:nvSpPr>
        <p:spPr/>
        <p:txBody>
          <a:bodyPr/>
          <a:lstStyle/>
          <a:p>
            <a:fld id="{D1DDEDF4-883C-4159-966D-7CEF8ED53DD3}" type="slidenum">
              <a:rPr lang="en-US" smtClean="0"/>
              <a:t>30</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3</a:t>
            </a: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6532A93B-1883-6645-A3AE-131BF387ED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308600" cy="4351338"/>
          </a:xfrm>
        </p:spPr>
        <p:txBody>
          <a:bodyPr>
            <a:normAutofit/>
          </a:bodyPr>
          <a:lstStyle/>
          <a:p>
            <a:pPr marL="0" indent="0">
              <a:lnSpc>
                <a:spcPct val="100000"/>
              </a:lnSpc>
              <a:buNone/>
            </a:pPr>
            <a:r>
              <a:rPr lang="en-US" sz="4000" dirty="0"/>
              <a:t>What is your greatest concern when thinking about employment for your family member?</a:t>
            </a:r>
          </a:p>
        </p:txBody>
      </p:sp>
    </p:spTree>
    <p:extLst>
      <p:ext uri="{BB962C8B-B14F-4D97-AF65-F5344CB8AC3E}">
        <p14:creationId xmlns:p14="http://schemas.microsoft.com/office/powerpoint/2010/main" val="351847106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C2CFEF-A5D9-6C41-AC61-E27EE896BA16}"/>
              </a:ext>
            </a:extLst>
          </p:cNvPr>
          <p:cNvSpPr>
            <a:spLocks noGrp="1"/>
          </p:cNvSpPr>
          <p:nvPr>
            <p:ph type="sldNum" sz="quarter" idx="12"/>
          </p:nvPr>
        </p:nvSpPr>
        <p:spPr/>
        <p:txBody>
          <a:bodyPr/>
          <a:lstStyle/>
          <a:p>
            <a:fld id="{D1DDEDF4-883C-4159-966D-7CEF8ED53DD3}" type="slidenum">
              <a:rPr lang="en-US" smtClean="0"/>
              <a:t>31</a:t>
            </a:fld>
            <a:endParaRPr lang="en-US"/>
          </a:p>
        </p:txBody>
      </p:sp>
      <p:sp>
        <p:nvSpPr>
          <p:cNvPr id="2" name="Title 1"/>
          <p:cNvSpPr>
            <a:spLocks noGrp="1"/>
          </p:cNvSpPr>
          <p:nvPr>
            <p:ph type="title"/>
          </p:nvPr>
        </p:nvSpPr>
        <p:spPr/>
        <p:txBody>
          <a:bodyPr/>
          <a:lstStyle/>
          <a:p>
            <a:pPr algn="ctr"/>
            <a:r>
              <a:rPr lang="en-US" dirty="0"/>
              <a:t>Myths about Employment</a:t>
            </a:r>
          </a:p>
        </p:txBody>
      </p:sp>
      <p:sp>
        <p:nvSpPr>
          <p:cNvPr id="3" name="Content Placeholder 2"/>
          <p:cNvSpPr>
            <a:spLocks noGrp="1"/>
          </p:cNvSpPr>
          <p:nvPr>
            <p:ph idx="1"/>
          </p:nvPr>
        </p:nvSpPr>
        <p:spPr/>
        <p:txBody>
          <a:bodyPr>
            <a:normAutofit fontScale="85000" lnSpcReduction="20000"/>
          </a:bodyPr>
          <a:lstStyle/>
          <a:p>
            <a:pPr marL="0" indent="0" algn="ctr">
              <a:lnSpc>
                <a:spcPct val="120000"/>
              </a:lnSpc>
              <a:buNone/>
            </a:pPr>
            <a:r>
              <a:rPr lang="en-US" sz="3300" b="1" dirty="0">
                <a:solidFill>
                  <a:srgbClr val="883D38"/>
                </a:solidFill>
              </a:rPr>
              <a:t>Misinformation and misunderstanding can hold us back from considering employment.</a:t>
            </a:r>
          </a:p>
          <a:p>
            <a:pPr>
              <a:lnSpc>
                <a:spcPct val="120000"/>
              </a:lnSpc>
            </a:pPr>
            <a:endParaRPr lang="en-US" dirty="0"/>
          </a:p>
          <a:p>
            <a:pPr>
              <a:lnSpc>
                <a:spcPct val="120000"/>
              </a:lnSpc>
            </a:pPr>
            <a:r>
              <a:rPr lang="en-US" dirty="0"/>
              <a:t>People with disabilities don’t work fast enough (MYTH)</a:t>
            </a:r>
          </a:p>
          <a:p>
            <a:pPr>
              <a:lnSpc>
                <a:spcPct val="120000"/>
              </a:lnSpc>
            </a:pPr>
            <a:r>
              <a:rPr lang="en-US" dirty="0"/>
              <a:t>Employees with disabilities won’t be accepted by co-workers (MYTH)</a:t>
            </a:r>
          </a:p>
          <a:p>
            <a:pPr>
              <a:lnSpc>
                <a:spcPct val="120000"/>
              </a:lnSpc>
            </a:pPr>
            <a:r>
              <a:rPr lang="en-US" dirty="0"/>
              <a:t>Sheltered work is safer than community jobs (MYTH)</a:t>
            </a:r>
          </a:p>
          <a:p>
            <a:pPr>
              <a:lnSpc>
                <a:spcPct val="120000"/>
              </a:lnSpc>
            </a:pPr>
            <a:r>
              <a:rPr lang="en-US" dirty="0"/>
              <a:t>People who leave workshops lose their friends (MYTH)</a:t>
            </a:r>
          </a:p>
          <a:p>
            <a:pPr>
              <a:lnSpc>
                <a:spcPct val="120000"/>
              </a:lnSpc>
            </a:pPr>
            <a:r>
              <a:rPr lang="en-US" dirty="0"/>
              <a:t>People with significant disabilities don’t need to work (MYTH)</a:t>
            </a:r>
          </a:p>
          <a:p>
            <a:pPr marL="0" indent="0" algn="ctr">
              <a:lnSpc>
                <a:spcPct val="120000"/>
              </a:lnSpc>
              <a:buNone/>
            </a:pPr>
            <a:r>
              <a:rPr lang="en-US" sz="1600" i="1" dirty="0"/>
              <a:t>Don Lavin – Strengths at Work</a:t>
            </a:r>
          </a:p>
        </p:txBody>
      </p:sp>
    </p:spTree>
    <p:extLst>
      <p:ext uri="{BB962C8B-B14F-4D97-AF65-F5344CB8AC3E}">
        <p14:creationId xmlns:p14="http://schemas.microsoft.com/office/powerpoint/2010/main" val="161172639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83C09C-0C2E-BF4A-9498-66679D925E10}"/>
              </a:ext>
            </a:extLst>
          </p:cNvPr>
          <p:cNvSpPr>
            <a:spLocks noGrp="1"/>
          </p:cNvSpPr>
          <p:nvPr>
            <p:ph type="sldNum" sz="quarter" idx="12"/>
          </p:nvPr>
        </p:nvSpPr>
        <p:spPr/>
        <p:txBody>
          <a:bodyPr/>
          <a:lstStyle/>
          <a:p>
            <a:fld id="{D1DDEDF4-883C-4159-966D-7CEF8ED53DD3}" type="slidenum">
              <a:rPr lang="en-US" smtClean="0"/>
              <a:t>32</a:t>
            </a:fld>
            <a:endParaRPr lang="en-US"/>
          </a:p>
        </p:txBody>
      </p:sp>
      <p:sp>
        <p:nvSpPr>
          <p:cNvPr id="2" name="Title 1">
            <a:extLst>
              <a:ext uri="{FF2B5EF4-FFF2-40B4-BE49-F238E27FC236}">
                <a16:creationId xmlns:a16="http://schemas.microsoft.com/office/drawing/2014/main" id="{65B1140C-B5FE-AE4D-8CCC-1D2C03BF012D}"/>
              </a:ext>
            </a:extLst>
          </p:cNvPr>
          <p:cNvSpPr>
            <a:spLocks noGrp="1"/>
          </p:cNvSpPr>
          <p:nvPr>
            <p:ph type="title"/>
          </p:nvPr>
        </p:nvSpPr>
        <p:spPr/>
        <p:txBody>
          <a:bodyPr>
            <a:noAutofit/>
          </a:bodyPr>
          <a:lstStyle/>
          <a:p>
            <a:pPr algn="ctr"/>
            <a:r>
              <a:rPr lang="en-US" sz="3600" dirty="0"/>
              <a:t>Social Security Benefits: Myths and Resources</a:t>
            </a:r>
          </a:p>
        </p:txBody>
      </p:sp>
      <p:sp>
        <p:nvSpPr>
          <p:cNvPr id="3" name="Content Placeholder 2">
            <a:extLst>
              <a:ext uri="{FF2B5EF4-FFF2-40B4-BE49-F238E27FC236}">
                <a16:creationId xmlns:a16="http://schemas.microsoft.com/office/drawing/2014/main" id="{BAAA4AFC-6AE1-FF42-9AE0-AF5B9AA2BC44}"/>
              </a:ext>
            </a:extLst>
          </p:cNvPr>
          <p:cNvSpPr>
            <a:spLocks noGrp="1"/>
          </p:cNvSpPr>
          <p:nvPr>
            <p:ph sz="half" idx="1"/>
          </p:nvPr>
        </p:nvSpPr>
        <p:spPr>
          <a:xfrm>
            <a:off x="838199" y="1690688"/>
            <a:ext cx="4919133" cy="4486275"/>
          </a:xfrm>
        </p:spPr>
        <p:txBody>
          <a:bodyPr>
            <a:normAutofit fontScale="92500" lnSpcReduction="10000"/>
          </a:bodyPr>
          <a:lstStyle/>
          <a:p>
            <a:pPr marL="0" indent="0" algn="ctr">
              <a:lnSpc>
                <a:spcPct val="120000"/>
              </a:lnSpc>
              <a:buNone/>
            </a:pPr>
            <a:r>
              <a:rPr lang="en-US" b="1" dirty="0">
                <a:solidFill>
                  <a:srgbClr val="883D38"/>
                </a:solidFill>
              </a:rPr>
              <a:t>MYTHS</a:t>
            </a:r>
          </a:p>
          <a:p>
            <a:pPr>
              <a:lnSpc>
                <a:spcPct val="120000"/>
              </a:lnSpc>
            </a:pPr>
            <a:r>
              <a:rPr lang="en-US" dirty="0"/>
              <a:t>Getting students on SSI will take care of everything</a:t>
            </a:r>
          </a:p>
          <a:p>
            <a:pPr>
              <a:lnSpc>
                <a:spcPct val="120000"/>
              </a:lnSpc>
            </a:pPr>
            <a:r>
              <a:rPr lang="en-US" dirty="0"/>
              <a:t>People who choose work will lose disability and healthcare benefits</a:t>
            </a:r>
          </a:p>
          <a:p>
            <a:pPr>
              <a:lnSpc>
                <a:spcPct val="120000"/>
              </a:lnSpc>
            </a:pPr>
            <a:r>
              <a:rPr lang="en-US" dirty="0"/>
              <a:t>People can live independently in the community on what SSI provides</a:t>
            </a:r>
          </a:p>
          <a:p>
            <a:pPr marL="0" indent="0">
              <a:lnSpc>
                <a:spcPct val="120000"/>
              </a:lnSpc>
              <a:buNone/>
            </a:pPr>
            <a:endParaRPr lang="en-US" dirty="0"/>
          </a:p>
        </p:txBody>
      </p:sp>
      <p:sp>
        <p:nvSpPr>
          <p:cNvPr id="8" name="Content Placeholder 7"/>
          <p:cNvSpPr>
            <a:spLocks noGrp="1"/>
          </p:cNvSpPr>
          <p:nvPr>
            <p:ph sz="half" idx="2"/>
          </p:nvPr>
        </p:nvSpPr>
        <p:spPr>
          <a:xfrm>
            <a:off x="6328833" y="5720345"/>
            <a:ext cx="5181600" cy="663575"/>
          </a:xfrm>
        </p:spPr>
        <p:txBody>
          <a:bodyPr>
            <a:normAutofit fontScale="92500" lnSpcReduction="10000"/>
          </a:bodyPr>
          <a:lstStyle/>
          <a:p>
            <a:pPr marL="0" indent="0" algn="ctr">
              <a:buNone/>
            </a:pPr>
            <a:r>
              <a:rPr lang="en-US" sz="2400" i="1" dirty="0">
                <a:hlinkClick r:id="rId3"/>
              </a:rPr>
              <a:t>https://ca.db101.org</a:t>
            </a:r>
            <a:endParaRPr lang="en-US" sz="2400" i="1" dirty="0"/>
          </a:p>
        </p:txBody>
      </p:sp>
      <p:pic>
        <p:nvPicPr>
          <p:cNvPr id="6" name="Picture 5" descr="Screenshot of https://ca.db101.org (Disability Benefits 101) homepage">
            <a:extLst>
              <a:ext uri="{FF2B5EF4-FFF2-40B4-BE49-F238E27FC236}">
                <a16:creationId xmlns:a16="http://schemas.microsoft.com/office/drawing/2014/main" id="{EAD80E87-3BC2-1A4B-8D20-F290A18F47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94" t="8966" r="13134"/>
          <a:stretch/>
        </p:blipFill>
        <p:spPr>
          <a:xfrm>
            <a:off x="6485467" y="1825625"/>
            <a:ext cx="4868333" cy="3759783"/>
          </a:xfrm>
          <a:prstGeom prst="rect">
            <a:avLst/>
          </a:prstGeom>
          <a:ln>
            <a:solidFill>
              <a:srgbClr val="EFD54E"/>
            </a:solidFill>
          </a:ln>
        </p:spPr>
      </p:pic>
    </p:spTree>
    <p:extLst>
      <p:ext uri="{BB962C8B-B14F-4D97-AF65-F5344CB8AC3E}">
        <p14:creationId xmlns:p14="http://schemas.microsoft.com/office/powerpoint/2010/main" val="159064036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4</a:t>
            </a:r>
          </a:p>
        </p:txBody>
      </p:sp>
      <p:sp>
        <p:nvSpPr>
          <p:cNvPr id="5" name="Slide Number Placeholder 4">
            <a:extLst>
              <a:ext uri="{FF2B5EF4-FFF2-40B4-BE49-F238E27FC236}">
                <a16:creationId xmlns:a16="http://schemas.microsoft.com/office/drawing/2014/main" id="{78A44AC0-64FD-CE47-9D23-63CCE865CFD0}"/>
              </a:ext>
            </a:extLst>
          </p:cNvPr>
          <p:cNvSpPr>
            <a:spLocks noGrp="1"/>
          </p:cNvSpPr>
          <p:nvPr>
            <p:ph type="sldNum" sz="quarter" idx="12"/>
          </p:nvPr>
        </p:nvSpPr>
        <p:spPr/>
        <p:txBody>
          <a:bodyPr/>
          <a:lstStyle/>
          <a:p>
            <a:fld id="{D1DDEDF4-883C-4159-966D-7CEF8ED53DD3}" type="slidenum">
              <a:rPr lang="en-US" smtClean="0"/>
              <a:t>33</a:t>
            </a:fld>
            <a:endParaRPr lang="en-US"/>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274733" cy="4351338"/>
          </a:xfrm>
        </p:spPr>
        <p:txBody>
          <a:bodyPr>
            <a:normAutofit/>
          </a:bodyPr>
          <a:lstStyle/>
          <a:p>
            <a:pPr marL="0" indent="0">
              <a:lnSpc>
                <a:spcPct val="100000"/>
              </a:lnSpc>
              <a:buNone/>
            </a:pPr>
            <a:r>
              <a:rPr lang="en-US" sz="4000" dirty="0"/>
              <a:t>What do you need to feel hopeful and energized about your family member’s employment future? </a:t>
            </a: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265EADAF-B915-6342-8E22-CAB1D34E11F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Tree>
    <p:extLst>
      <p:ext uri="{BB962C8B-B14F-4D97-AF65-F5344CB8AC3E}">
        <p14:creationId xmlns:p14="http://schemas.microsoft.com/office/powerpoint/2010/main" val="351211166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600E-6A2A-0A45-9794-F8BCC736643A}"/>
              </a:ext>
            </a:extLst>
          </p:cNvPr>
          <p:cNvSpPr>
            <a:spLocks noGrp="1"/>
          </p:cNvSpPr>
          <p:nvPr>
            <p:ph type="sldNum" sz="quarter" idx="12"/>
          </p:nvPr>
        </p:nvSpPr>
        <p:spPr/>
        <p:txBody>
          <a:bodyPr/>
          <a:lstStyle/>
          <a:p>
            <a:fld id="{D1DDEDF4-883C-4159-966D-7CEF8ED53DD3}" type="slidenum">
              <a:rPr lang="en-US" smtClean="0"/>
              <a:pPr/>
              <a:t>34</a:t>
            </a:fld>
            <a:endParaRPr lang="en-US" dirty="0"/>
          </a:p>
        </p:txBody>
      </p:sp>
      <p:sp>
        <p:nvSpPr>
          <p:cNvPr id="4" name="Title 3"/>
          <p:cNvSpPr>
            <a:spLocks noGrp="1"/>
          </p:cNvSpPr>
          <p:nvPr>
            <p:ph type="title"/>
          </p:nvPr>
        </p:nvSpPr>
        <p:spPr/>
        <p:txBody>
          <a:bodyPr/>
          <a:lstStyle/>
          <a:p>
            <a:r>
              <a:rPr lang="en-US" dirty="0"/>
              <a:t>Action Steps: Getting Started</a:t>
            </a:r>
          </a:p>
        </p:txBody>
      </p:sp>
      <p:sp>
        <p:nvSpPr>
          <p:cNvPr id="5" name="Text Placeholder 4"/>
          <p:cNvSpPr>
            <a:spLocks noGrp="1"/>
          </p:cNvSpPr>
          <p:nvPr>
            <p:ph type="body" idx="1"/>
          </p:nvPr>
        </p:nvSpPr>
        <p:spPr/>
        <p:txBody>
          <a:bodyPr/>
          <a:lstStyle/>
          <a:p>
            <a:endParaRPr lang="en-US"/>
          </a:p>
        </p:txBody>
      </p:sp>
    </p:spTree>
    <p:extLst>
      <p:ext uri="{BB962C8B-B14F-4D97-AF65-F5344CB8AC3E}">
        <p14:creationId xmlns:p14="http://schemas.microsoft.com/office/powerpoint/2010/main" val="229104787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B326B-8585-2344-AA7D-780E5955E3F2}"/>
              </a:ext>
            </a:extLst>
          </p:cNvPr>
          <p:cNvSpPr>
            <a:spLocks noGrp="1"/>
          </p:cNvSpPr>
          <p:nvPr>
            <p:ph type="sldNum" sz="quarter" idx="12"/>
          </p:nvPr>
        </p:nvSpPr>
        <p:spPr/>
        <p:txBody>
          <a:bodyPr/>
          <a:lstStyle/>
          <a:p>
            <a:fld id="{D1DDEDF4-883C-4159-966D-7CEF8ED53DD3}" type="slidenum">
              <a:rPr lang="en-US" smtClean="0"/>
              <a:t>35</a:t>
            </a:fld>
            <a:endParaRPr lang="en-US"/>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r>
              <a:rPr lang="en-US" sz="2800" dirty="0">
                <a:solidFill>
                  <a:srgbClr val="883D38"/>
                </a:solidFill>
              </a:rPr>
              <a:t>WORKSHEET QUESTION 5</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325533" cy="4351338"/>
          </a:xfrm>
        </p:spPr>
        <p:txBody>
          <a:bodyPr>
            <a:normAutofit/>
          </a:bodyPr>
          <a:lstStyle/>
          <a:p>
            <a:pPr marL="0" indent="0">
              <a:lnSpc>
                <a:spcPct val="110000"/>
              </a:lnSpc>
              <a:buNone/>
            </a:pPr>
            <a:r>
              <a:rPr lang="en-US" sz="3600" dirty="0"/>
              <a:t>Based on the information in this workshop, what are 3 action steps you will take to help start your family member on the path to employment success?</a:t>
            </a:r>
          </a:p>
        </p:txBody>
      </p:sp>
      <p:pic>
        <p:nvPicPr>
          <p:cNvPr id="6" name="Picture 5" descr="Screenshot of the Imagine the Possibilities: A Path to Employment: A Workshop for Families session worksheet">
            <a:extLst>
              <a:ext uri="{FF2B5EF4-FFF2-40B4-BE49-F238E27FC236}">
                <a16:creationId xmlns:a16="http://schemas.microsoft.com/office/drawing/2014/main" id="{C55B05E1-98AD-4D43-AAA3-5356C92A35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Tree>
    <p:extLst>
      <p:ext uri="{BB962C8B-B14F-4D97-AF65-F5344CB8AC3E}">
        <p14:creationId xmlns:p14="http://schemas.microsoft.com/office/powerpoint/2010/main" val="26448324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FF6444-5961-1247-8E1F-C79A6EF9B3F7}"/>
              </a:ext>
            </a:extLst>
          </p:cNvPr>
          <p:cNvSpPr>
            <a:spLocks noGrp="1"/>
          </p:cNvSpPr>
          <p:nvPr>
            <p:ph type="sldNum" sz="quarter" idx="12"/>
          </p:nvPr>
        </p:nvSpPr>
        <p:spPr/>
        <p:txBody>
          <a:bodyPr/>
          <a:lstStyle/>
          <a:p>
            <a:fld id="{D1DDEDF4-883C-4159-966D-7CEF8ED53DD3}" type="slidenum">
              <a:rPr lang="en-US" smtClean="0"/>
              <a:t>36</a:t>
            </a:fld>
            <a:endParaRPr lang="en-US"/>
          </a:p>
        </p:txBody>
      </p:sp>
      <p:sp>
        <p:nvSpPr>
          <p:cNvPr id="2" name="Title 1"/>
          <p:cNvSpPr>
            <a:spLocks noGrp="1"/>
          </p:cNvSpPr>
          <p:nvPr>
            <p:ph type="title"/>
          </p:nvPr>
        </p:nvSpPr>
        <p:spPr/>
        <p:txBody>
          <a:bodyPr/>
          <a:lstStyle/>
          <a:p>
            <a:pPr algn="ctr"/>
            <a:r>
              <a:rPr lang="en-US" dirty="0"/>
              <a:t>Takeaways</a:t>
            </a:r>
          </a:p>
        </p:txBody>
      </p:sp>
      <p:sp>
        <p:nvSpPr>
          <p:cNvPr id="3" name="Content Placeholder 2"/>
          <p:cNvSpPr>
            <a:spLocks noGrp="1"/>
          </p:cNvSpPr>
          <p:nvPr>
            <p:ph idx="1"/>
          </p:nvPr>
        </p:nvSpPr>
        <p:spPr/>
        <p:txBody>
          <a:bodyPr>
            <a:normAutofit/>
          </a:bodyPr>
          <a:lstStyle/>
          <a:p>
            <a:pPr marL="514350" indent="-514350">
              <a:lnSpc>
                <a:spcPct val="100000"/>
              </a:lnSpc>
              <a:buAutoNum type="arabicPeriod"/>
            </a:pPr>
            <a:r>
              <a:rPr lang="en-US" sz="3600" dirty="0"/>
              <a:t>Have high expectations and set a vision for employment</a:t>
            </a:r>
          </a:p>
          <a:p>
            <a:pPr marL="514350" indent="-514350">
              <a:lnSpc>
                <a:spcPct val="100000"/>
              </a:lnSpc>
              <a:buAutoNum type="arabicPeriod"/>
            </a:pPr>
            <a:r>
              <a:rPr lang="en-US" sz="3600" dirty="0"/>
              <a:t>Celebrate and cultivate strengths and interests</a:t>
            </a:r>
          </a:p>
          <a:p>
            <a:pPr marL="514350" indent="-514350">
              <a:lnSpc>
                <a:spcPct val="100000"/>
              </a:lnSpc>
              <a:buAutoNum type="arabicPeriod"/>
            </a:pPr>
            <a:r>
              <a:rPr lang="en-US" sz="3600" dirty="0"/>
              <a:t>Recognize challenges and address them</a:t>
            </a:r>
          </a:p>
          <a:p>
            <a:pPr marL="514350" indent="-514350">
              <a:lnSpc>
                <a:spcPct val="100000"/>
              </a:lnSpc>
              <a:buAutoNum type="arabicPeriod"/>
            </a:pPr>
            <a:r>
              <a:rPr lang="en-US" sz="3600" dirty="0"/>
              <a:t>As a family member, find the information and support you need</a:t>
            </a:r>
          </a:p>
        </p:txBody>
      </p:sp>
    </p:spTree>
    <p:extLst>
      <p:ext uri="{BB962C8B-B14F-4D97-AF65-F5344CB8AC3E}">
        <p14:creationId xmlns:p14="http://schemas.microsoft.com/office/powerpoint/2010/main" val="77990698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31C486-B3CA-9644-ABD9-846ADFB3AC53}"/>
              </a:ext>
            </a:extLst>
          </p:cNvPr>
          <p:cNvSpPr>
            <a:spLocks noGrp="1"/>
          </p:cNvSpPr>
          <p:nvPr>
            <p:ph type="sldNum" sz="quarter" idx="12"/>
          </p:nvPr>
        </p:nvSpPr>
        <p:spPr/>
        <p:txBody>
          <a:bodyPr/>
          <a:lstStyle/>
          <a:p>
            <a:fld id="{D1DDEDF4-883C-4159-966D-7CEF8ED53DD3}" type="slidenum">
              <a:rPr lang="en-US" smtClean="0"/>
              <a:t>37</a:t>
            </a:fld>
            <a:endParaRPr lang="en-US"/>
          </a:p>
        </p:txBody>
      </p:sp>
      <p:sp>
        <p:nvSpPr>
          <p:cNvPr id="2" name="Title 1"/>
          <p:cNvSpPr>
            <a:spLocks noGrp="1"/>
          </p:cNvSpPr>
          <p:nvPr>
            <p:ph type="title"/>
          </p:nvPr>
        </p:nvSpPr>
        <p:spPr/>
        <p:txBody>
          <a:bodyPr/>
          <a:lstStyle/>
          <a:p>
            <a:pPr algn="ctr"/>
            <a:r>
              <a:rPr lang="en-US" dirty="0"/>
              <a:t>Questions</a:t>
            </a:r>
          </a:p>
        </p:txBody>
      </p:sp>
      <p:pic>
        <p:nvPicPr>
          <p:cNvPr id="7" name="Content Placeholder 6" descr="A drawing of questions marks in circles ">
            <a:extLst>
              <a:ext uri="{FF2B5EF4-FFF2-40B4-BE49-F238E27FC236}">
                <a16:creationId xmlns:a16="http://schemas.microsoft.com/office/drawing/2014/main" id="{60A6B738-4728-CE49-A41F-E998F6D4F1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469" t="8905" r="14469" b="7647"/>
          <a:stretch/>
        </p:blipFill>
        <p:spPr>
          <a:xfrm>
            <a:off x="2925418" y="1347673"/>
            <a:ext cx="6341164" cy="4964227"/>
          </a:xfrm>
        </p:spPr>
      </p:pic>
    </p:spTree>
    <p:extLst>
      <p:ext uri="{BB962C8B-B14F-4D97-AF65-F5344CB8AC3E}">
        <p14:creationId xmlns:p14="http://schemas.microsoft.com/office/powerpoint/2010/main" val="112896477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D26054-7065-E448-A472-EE6904C9B619}"/>
              </a:ext>
            </a:extLst>
          </p:cNvPr>
          <p:cNvSpPr>
            <a:spLocks noGrp="1"/>
          </p:cNvSpPr>
          <p:nvPr>
            <p:ph type="sldNum" sz="quarter" idx="12"/>
          </p:nvPr>
        </p:nvSpPr>
        <p:spPr/>
        <p:txBody>
          <a:bodyPr/>
          <a:lstStyle/>
          <a:p>
            <a:fld id="{D1DDEDF4-883C-4159-966D-7CEF8ED53DD3}" type="slidenum">
              <a:rPr lang="en-US" smtClean="0"/>
              <a:t>38</a:t>
            </a:fld>
            <a:endParaRPr lang="en-US"/>
          </a:p>
        </p:txBody>
      </p:sp>
      <p:sp>
        <p:nvSpPr>
          <p:cNvPr id="2" name="Title 1"/>
          <p:cNvSpPr>
            <a:spLocks noGrp="1"/>
          </p:cNvSpPr>
          <p:nvPr>
            <p:ph type="title"/>
          </p:nvPr>
        </p:nvSpPr>
        <p:spPr/>
        <p:txBody>
          <a:bodyPr/>
          <a:lstStyle/>
          <a:p>
            <a:pPr algn="ctr"/>
            <a:r>
              <a:rPr lang="en-US" dirty="0"/>
              <a:t>Contact Information</a:t>
            </a:r>
          </a:p>
        </p:txBody>
      </p:sp>
      <p:sp>
        <p:nvSpPr>
          <p:cNvPr id="5" name="Content Placeholder 4">
            <a:extLst>
              <a:ext uri="{FF2B5EF4-FFF2-40B4-BE49-F238E27FC236}">
                <a16:creationId xmlns:a16="http://schemas.microsoft.com/office/drawing/2014/main" id="{76C60742-BDCC-9845-BF21-F44CE2D80433}"/>
              </a:ext>
            </a:extLst>
          </p:cNvPr>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Omar Gomez </a:t>
            </a:r>
          </a:p>
          <a:p>
            <a:pPr marL="0" indent="0" algn="ctr">
              <a:buNone/>
            </a:pPr>
            <a:r>
              <a:rPr lang="en-US" dirty="0" smtClean="0"/>
              <a:t>Harbor Regional Center</a:t>
            </a:r>
          </a:p>
          <a:p>
            <a:pPr marL="0" indent="0" algn="ctr">
              <a:buNone/>
            </a:pPr>
            <a:r>
              <a:rPr lang="en-US" dirty="0" smtClean="0">
                <a:hlinkClick r:id="rId2"/>
              </a:rPr>
              <a:t>Omar.Gomez@harborrc.org</a:t>
            </a:r>
            <a:endParaRPr lang="en-US" dirty="0" smtClean="0"/>
          </a:p>
          <a:p>
            <a:pPr marL="0" indent="0" algn="ctr">
              <a:buNone/>
            </a:pPr>
            <a:r>
              <a:rPr lang="en-US" dirty="0" smtClean="0"/>
              <a:t>(310)543-0142</a:t>
            </a:r>
            <a:endParaRPr lang="en-US" dirty="0"/>
          </a:p>
        </p:txBody>
      </p:sp>
    </p:spTree>
    <p:extLst>
      <p:ext uri="{BB962C8B-B14F-4D97-AF65-F5344CB8AC3E}">
        <p14:creationId xmlns:p14="http://schemas.microsoft.com/office/powerpoint/2010/main" val="23316549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C129B9-C53E-7D40-9782-18A621206574}"/>
              </a:ext>
            </a:extLst>
          </p:cNvPr>
          <p:cNvSpPr>
            <a:spLocks noGrp="1"/>
          </p:cNvSpPr>
          <p:nvPr>
            <p:ph type="sldNum" sz="quarter" idx="12"/>
          </p:nvPr>
        </p:nvSpPr>
        <p:spPr/>
        <p:txBody>
          <a:bodyPr/>
          <a:lstStyle/>
          <a:p>
            <a:fld id="{D1DDEDF4-883C-4159-966D-7CEF8ED53DD3}" type="slidenum">
              <a:rPr lang="en-US" smtClean="0"/>
              <a:t>4</a:t>
            </a:fld>
            <a:endParaRPr lang="en-US"/>
          </a:p>
        </p:txBody>
      </p:sp>
      <p:sp>
        <p:nvSpPr>
          <p:cNvPr id="2" name="Title 1"/>
          <p:cNvSpPr>
            <a:spLocks noGrp="1"/>
          </p:cNvSpPr>
          <p:nvPr>
            <p:ph type="title"/>
          </p:nvPr>
        </p:nvSpPr>
        <p:spPr/>
        <p:txBody>
          <a:bodyPr/>
          <a:lstStyle/>
          <a:p>
            <a:pPr algn="ctr"/>
            <a:r>
              <a:rPr lang="en-US" dirty="0"/>
              <a:t>Today, People with Disabilities…</a:t>
            </a:r>
          </a:p>
        </p:txBody>
      </p:sp>
      <p:pic>
        <p:nvPicPr>
          <p:cNvPr id="7" name="Picture 6" descr="youth in softball uniform hugging mother" title="youth with mom">
            <a:extLst>
              <a:ext uri="{FF2B5EF4-FFF2-40B4-BE49-F238E27FC236}">
                <a16:creationId xmlns:a16="http://schemas.microsoft.com/office/drawing/2014/main" id="{033DB7F2-F672-E343-9EDD-C3F33C449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88560"/>
            <a:ext cx="2870200" cy="1909307"/>
          </a:xfrm>
          <a:prstGeom prst="rect">
            <a:avLst/>
          </a:prstGeom>
        </p:spPr>
      </p:pic>
      <p:pic>
        <p:nvPicPr>
          <p:cNvPr id="15" name="Picture 14" descr="Youth at work carrying crates " title="Youth carrying crates ">
            <a:extLst>
              <a:ext uri="{FF2B5EF4-FFF2-40B4-BE49-F238E27FC236}">
                <a16:creationId xmlns:a16="http://schemas.microsoft.com/office/drawing/2014/main" id="{0FA9FA24-23F4-C245-A5EF-E687E4EEAA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25"/>
          <a:stretch/>
        </p:blipFill>
        <p:spPr>
          <a:xfrm>
            <a:off x="3802137" y="1588560"/>
            <a:ext cx="1693336" cy="2234647"/>
          </a:xfrm>
          <a:prstGeom prst="rect">
            <a:avLst/>
          </a:prstGeom>
        </p:spPr>
      </p:pic>
      <p:pic>
        <p:nvPicPr>
          <p:cNvPr id="8" name="Picture 7" descr="Youth at work holding a rolled up poster" title="Youth at work">
            <a:extLst>
              <a:ext uri="{FF2B5EF4-FFF2-40B4-BE49-F238E27FC236}">
                <a16:creationId xmlns:a16="http://schemas.microsoft.com/office/drawing/2014/main" id="{2893EC34-50AB-2B40-B579-80E69FCA94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6" b="38306"/>
          <a:stretch/>
        </p:blipFill>
        <p:spPr>
          <a:xfrm>
            <a:off x="5609061" y="1588560"/>
            <a:ext cx="2688271" cy="2234647"/>
          </a:xfrm>
          <a:prstGeom prst="rect">
            <a:avLst/>
          </a:prstGeom>
        </p:spPr>
      </p:pic>
      <p:pic>
        <p:nvPicPr>
          <p:cNvPr id="11" name="Picture 10" descr="Youth separating sheets of parchment paper " title="Youth working ">
            <a:extLst>
              <a:ext uri="{FF2B5EF4-FFF2-40B4-BE49-F238E27FC236}">
                <a16:creationId xmlns:a16="http://schemas.microsoft.com/office/drawing/2014/main" id="{56D5B5D6-A6C2-4948-997D-75164116D8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91"/>
          <a:stretch/>
        </p:blipFill>
        <p:spPr>
          <a:xfrm>
            <a:off x="8405894" y="1580451"/>
            <a:ext cx="2963333" cy="4346214"/>
          </a:xfrm>
          <a:prstGeom prst="rect">
            <a:avLst/>
          </a:prstGeom>
        </p:spPr>
      </p:pic>
      <p:pic>
        <p:nvPicPr>
          <p:cNvPr id="9" name="Picture 8" descr="Person riding a handcycle " title="Person with a disability riding ">
            <a:extLst>
              <a:ext uri="{FF2B5EF4-FFF2-40B4-BE49-F238E27FC236}">
                <a16:creationId xmlns:a16="http://schemas.microsoft.com/office/drawing/2014/main" id="{056EE91B-AEAE-D94D-9711-CB3B3F2DCB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806" b="13952"/>
          <a:stretch/>
        </p:blipFill>
        <p:spPr>
          <a:xfrm>
            <a:off x="3802142" y="3904263"/>
            <a:ext cx="4512733" cy="2022402"/>
          </a:xfrm>
          <a:prstGeom prst="rect">
            <a:avLst/>
          </a:prstGeom>
        </p:spPr>
      </p:pic>
      <p:pic>
        <p:nvPicPr>
          <p:cNvPr id="13" name="Picture 12" descr="Dad and son hugging " title="Dad and son ">
            <a:extLst>
              <a:ext uri="{FF2B5EF4-FFF2-40B4-BE49-F238E27FC236}">
                <a16:creationId xmlns:a16="http://schemas.microsoft.com/office/drawing/2014/main" id="{F16C4F46-4715-3347-8FCB-AD7DA38AE3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718"/>
          <a:stretch/>
        </p:blipFill>
        <p:spPr>
          <a:xfrm>
            <a:off x="838200" y="3600160"/>
            <a:ext cx="2870200" cy="2328603"/>
          </a:xfrm>
          <a:prstGeom prst="rect">
            <a:avLst/>
          </a:prstGeom>
        </p:spPr>
      </p:pic>
    </p:spTree>
    <p:extLst>
      <p:ext uri="{BB962C8B-B14F-4D97-AF65-F5344CB8AC3E}">
        <p14:creationId xmlns:p14="http://schemas.microsoft.com/office/powerpoint/2010/main" val="22937231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F6820A-53A2-2746-ADCF-2B4D61F0A704}"/>
              </a:ext>
            </a:extLst>
          </p:cNvPr>
          <p:cNvSpPr>
            <a:spLocks noGrp="1"/>
          </p:cNvSpPr>
          <p:nvPr>
            <p:ph type="sldNum" sz="quarter" idx="12"/>
          </p:nvPr>
        </p:nvSpPr>
        <p:spPr/>
        <p:txBody>
          <a:bodyPr/>
          <a:lstStyle/>
          <a:p>
            <a:fld id="{D1DDEDF4-883C-4159-966D-7CEF8ED53DD3}" type="slidenum">
              <a:rPr lang="en-US" smtClean="0"/>
              <a:t>5</a:t>
            </a:fld>
            <a:endParaRPr lang="en-US"/>
          </a:p>
        </p:txBody>
      </p:sp>
      <p:sp>
        <p:nvSpPr>
          <p:cNvPr id="2" name="Title 1">
            <a:extLst>
              <a:ext uri="{FF2B5EF4-FFF2-40B4-BE49-F238E27FC236}">
                <a16:creationId xmlns:a16="http://schemas.microsoft.com/office/drawing/2014/main" id="{2A888101-8E2F-1E4D-BAE5-CDD01D7F818E}"/>
              </a:ext>
            </a:extLst>
          </p:cNvPr>
          <p:cNvSpPr>
            <a:spLocks noGrp="1"/>
          </p:cNvSpPr>
          <p:nvPr>
            <p:ph type="title"/>
          </p:nvPr>
        </p:nvSpPr>
        <p:spPr/>
        <p:txBody>
          <a:bodyPr/>
          <a:lstStyle/>
          <a:p>
            <a:pPr algn="ctr"/>
            <a:r>
              <a:rPr lang="en-US" dirty="0"/>
              <a:t>But There is Still Work to be Done…</a:t>
            </a:r>
          </a:p>
        </p:txBody>
      </p:sp>
      <p:sp>
        <p:nvSpPr>
          <p:cNvPr id="6" name="Content Placeholder 2">
            <a:extLst>
              <a:ext uri="{FF2B5EF4-FFF2-40B4-BE49-F238E27FC236}">
                <a16:creationId xmlns:a16="http://schemas.microsoft.com/office/drawing/2014/main" id="{E16A3A8B-D2DD-154E-B056-3CD89B918B3C}"/>
              </a:ext>
            </a:extLst>
          </p:cNvPr>
          <p:cNvSpPr txBox="1">
            <a:spLocks/>
          </p:cNvSpPr>
          <p:nvPr/>
        </p:nvSpPr>
        <p:spPr>
          <a:xfrm>
            <a:off x="838200" y="1825625"/>
            <a:ext cx="10515600" cy="1154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Font typeface="Arial" panose="020B0604020202020204" pitchFamily="34" charset="0"/>
              <a:buNone/>
            </a:pPr>
            <a:r>
              <a:rPr lang="en-US" b="1" dirty="0">
                <a:solidFill>
                  <a:srgbClr val="883D38"/>
                </a:solidFill>
              </a:rPr>
              <a:t>There is still a long way to go before people with disability experience equality of opportunity in the US.</a:t>
            </a:r>
          </a:p>
        </p:txBody>
      </p:sp>
      <p:sp>
        <p:nvSpPr>
          <p:cNvPr id="3" name="Content Placeholder 2">
            <a:extLst>
              <a:ext uri="{FF2B5EF4-FFF2-40B4-BE49-F238E27FC236}">
                <a16:creationId xmlns:a16="http://schemas.microsoft.com/office/drawing/2014/main" id="{3EFDAED3-FA5D-5B48-8614-8FA14612472A}"/>
              </a:ext>
            </a:extLst>
          </p:cNvPr>
          <p:cNvSpPr>
            <a:spLocks noGrp="1"/>
          </p:cNvSpPr>
          <p:nvPr>
            <p:ph sz="half" idx="1"/>
          </p:nvPr>
        </p:nvSpPr>
        <p:spPr>
          <a:xfrm>
            <a:off x="838200" y="3420533"/>
            <a:ext cx="5181600" cy="2756429"/>
          </a:xfrm>
        </p:spPr>
        <p:txBody>
          <a:bodyPr/>
          <a:lstStyle/>
          <a:p>
            <a:pPr marL="0" indent="0" algn="ctr">
              <a:spcBef>
                <a:spcPts val="1600"/>
              </a:spcBef>
              <a:buNone/>
            </a:pPr>
            <a:r>
              <a:rPr lang="en-US" dirty="0"/>
              <a:t>Employment rates </a:t>
            </a:r>
          </a:p>
          <a:p>
            <a:pPr marL="0" indent="0" algn="ctr">
              <a:spcBef>
                <a:spcPts val="1600"/>
              </a:spcBef>
              <a:buNone/>
            </a:pPr>
            <a:r>
              <a:rPr lang="en-US" dirty="0"/>
              <a:t>Poverty </a:t>
            </a:r>
          </a:p>
          <a:p>
            <a:pPr marL="0" indent="0" algn="ctr">
              <a:spcBef>
                <a:spcPts val="1600"/>
              </a:spcBef>
              <a:buNone/>
            </a:pPr>
            <a:r>
              <a:rPr lang="en-US" dirty="0"/>
              <a:t>Housing options </a:t>
            </a:r>
          </a:p>
        </p:txBody>
      </p:sp>
      <p:sp>
        <p:nvSpPr>
          <p:cNvPr id="4" name="Content Placeholder 3">
            <a:extLst>
              <a:ext uri="{FF2B5EF4-FFF2-40B4-BE49-F238E27FC236}">
                <a16:creationId xmlns:a16="http://schemas.microsoft.com/office/drawing/2014/main" id="{69B90A76-31AE-8042-8259-432A597D8A2F}"/>
              </a:ext>
            </a:extLst>
          </p:cNvPr>
          <p:cNvSpPr>
            <a:spLocks noGrp="1"/>
          </p:cNvSpPr>
          <p:nvPr>
            <p:ph sz="half" idx="2"/>
          </p:nvPr>
        </p:nvSpPr>
        <p:spPr>
          <a:xfrm>
            <a:off x="6172200" y="3420533"/>
            <a:ext cx="5181600" cy="2756429"/>
          </a:xfrm>
        </p:spPr>
        <p:txBody>
          <a:bodyPr/>
          <a:lstStyle/>
          <a:p>
            <a:pPr marL="0" indent="0" algn="ctr">
              <a:spcBef>
                <a:spcPts val="1600"/>
              </a:spcBef>
              <a:buNone/>
            </a:pPr>
            <a:r>
              <a:rPr lang="en-US" dirty="0"/>
              <a:t>Social, recreational, relationships </a:t>
            </a:r>
          </a:p>
          <a:p>
            <a:pPr marL="0" indent="0" algn="ctr">
              <a:spcBef>
                <a:spcPts val="1600"/>
              </a:spcBef>
              <a:buNone/>
            </a:pPr>
            <a:r>
              <a:rPr lang="en-US" dirty="0"/>
              <a:t>A respected voice </a:t>
            </a:r>
          </a:p>
          <a:p>
            <a:pPr marL="0" indent="0" algn="ctr">
              <a:spcBef>
                <a:spcPts val="1600"/>
              </a:spcBef>
              <a:buNone/>
            </a:pPr>
            <a:r>
              <a:rPr lang="en-US" dirty="0"/>
              <a:t>Determine own futures </a:t>
            </a:r>
          </a:p>
        </p:txBody>
      </p:sp>
    </p:spTree>
    <p:extLst>
      <p:ext uri="{BB962C8B-B14F-4D97-AF65-F5344CB8AC3E}">
        <p14:creationId xmlns:p14="http://schemas.microsoft.com/office/powerpoint/2010/main" val="9123658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BCB79-C3EB-1242-8D66-4D4330A738E2}"/>
              </a:ext>
            </a:extLst>
          </p:cNvPr>
          <p:cNvSpPr>
            <a:spLocks noGrp="1"/>
          </p:cNvSpPr>
          <p:nvPr>
            <p:ph type="sldNum" sz="quarter" idx="12"/>
          </p:nvPr>
        </p:nvSpPr>
        <p:spPr/>
        <p:txBody>
          <a:bodyPr/>
          <a:lstStyle/>
          <a:p>
            <a:fld id="{D1DDEDF4-883C-4159-966D-7CEF8ED53DD3}" type="slidenum">
              <a:rPr lang="en-US" smtClean="0"/>
              <a:pPr/>
              <a:t>6</a:t>
            </a:fld>
            <a:endParaRPr lang="en-US" dirty="0"/>
          </a:p>
        </p:txBody>
      </p:sp>
      <p:sp>
        <p:nvSpPr>
          <p:cNvPr id="4" name="Title 3"/>
          <p:cNvSpPr>
            <a:spLocks noGrp="1"/>
          </p:cNvSpPr>
          <p:nvPr>
            <p:ph type="title"/>
          </p:nvPr>
        </p:nvSpPr>
        <p:spPr/>
        <p:txBody>
          <a:bodyPr>
            <a:normAutofit/>
          </a:bodyPr>
          <a:lstStyle/>
          <a:p>
            <a:r>
              <a:rPr lang="en-US" sz="5400" dirty="0"/>
              <a:t>Employment: </a:t>
            </a:r>
            <a:br>
              <a:rPr lang="en-US" sz="5400" dirty="0"/>
            </a:br>
            <a:r>
              <a:rPr lang="en-US" sz="5400" dirty="0"/>
              <a:t>So Much Is Possible</a:t>
            </a:r>
          </a:p>
        </p:txBody>
      </p:sp>
      <p:sp>
        <p:nvSpPr>
          <p:cNvPr id="5" name="Text Placeholder 4"/>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9167898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8D8826-792A-A348-A534-2351FD5D6910}"/>
              </a:ext>
            </a:extLst>
          </p:cNvPr>
          <p:cNvSpPr>
            <a:spLocks noGrp="1"/>
          </p:cNvSpPr>
          <p:nvPr>
            <p:ph type="sldNum" sz="quarter" idx="12"/>
          </p:nvPr>
        </p:nvSpPr>
        <p:spPr/>
        <p:txBody>
          <a:bodyPr/>
          <a:lstStyle/>
          <a:p>
            <a:fld id="{D1DDEDF4-883C-4159-966D-7CEF8ED53DD3}" type="slidenum">
              <a:rPr lang="en-US" smtClean="0"/>
              <a:t>7</a:t>
            </a:fld>
            <a:endParaRPr lang="en-US"/>
          </a:p>
        </p:txBody>
      </p:sp>
      <p:sp>
        <p:nvSpPr>
          <p:cNvPr id="2" name="Title 1">
            <a:extLst>
              <a:ext uri="{FF2B5EF4-FFF2-40B4-BE49-F238E27FC236}">
                <a16:creationId xmlns:a16="http://schemas.microsoft.com/office/drawing/2014/main" id="{7F42326F-ADB4-F54A-946B-41C575B62FE0}"/>
              </a:ext>
            </a:extLst>
          </p:cNvPr>
          <p:cNvSpPr>
            <a:spLocks noGrp="1"/>
          </p:cNvSpPr>
          <p:nvPr>
            <p:ph type="title"/>
          </p:nvPr>
        </p:nvSpPr>
        <p:spPr/>
        <p:txBody>
          <a:bodyPr/>
          <a:lstStyle/>
          <a:p>
            <a:pPr algn="ctr"/>
            <a:r>
              <a:rPr lang="en-US" dirty="0"/>
              <a:t>Employment: Core Concepts</a:t>
            </a:r>
          </a:p>
        </p:txBody>
      </p:sp>
      <p:graphicFrame>
        <p:nvGraphicFramePr>
          <p:cNvPr id="5" name="Content Placeholder 4" descr="1. Everyone can work! &#10;2. Work looks differently for everybody&#10;3. Employment should be rooted in what your family member wants to do" title="Employment Core Concepts ">
            <a:extLst>
              <a:ext uri="{FF2B5EF4-FFF2-40B4-BE49-F238E27FC236}">
                <a16:creationId xmlns:a16="http://schemas.microsoft.com/office/drawing/2014/main" id="{58DBF7E1-D227-B643-805A-69515B7149D0}"/>
              </a:ext>
            </a:extLst>
          </p:cNvPr>
          <p:cNvGraphicFramePr>
            <a:graphicFrameLocks noGrp="1"/>
          </p:cNvGraphicFramePr>
          <p:nvPr>
            <p:ph idx="1"/>
            <p:extLst>
              <p:ext uri="{D42A27DB-BD31-4B8C-83A1-F6EECF244321}">
                <p14:modId xmlns:p14="http://schemas.microsoft.com/office/powerpoint/2010/main" val="1579694813"/>
              </p:ext>
            </p:extLst>
          </p:nvPr>
        </p:nvGraphicFramePr>
        <p:xfrm>
          <a:off x="838200" y="1825624"/>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descr="Circle shape with &quot;1&quot; inside">
            <a:extLst>
              <a:ext uri="{FF2B5EF4-FFF2-40B4-BE49-F238E27FC236}">
                <a16:creationId xmlns:a16="http://schemas.microsoft.com/office/drawing/2014/main" id="{2F381B86-67B5-C44E-9917-0D2551336467}"/>
              </a:ext>
            </a:extLst>
          </p:cNvPr>
          <p:cNvSpPr/>
          <p:nvPr/>
        </p:nvSpPr>
        <p:spPr>
          <a:xfrm>
            <a:off x="3049905" y="1568768"/>
            <a:ext cx="666750" cy="666750"/>
          </a:xfrm>
          <a:prstGeom prst="ellipse">
            <a:avLst/>
          </a:prstGeom>
          <a:solidFill>
            <a:schemeClr val="bg1"/>
          </a:solidFill>
          <a:ln w="25400">
            <a:solidFill>
              <a:srgbClr val="C7D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D418449C-291D-3741-8992-62DD9C19AE0F}"/>
              </a:ext>
            </a:extLst>
          </p:cNvPr>
          <p:cNvSpPr txBox="1"/>
          <p:nvPr/>
        </p:nvSpPr>
        <p:spPr>
          <a:xfrm>
            <a:off x="2964180" y="1671310"/>
            <a:ext cx="838200" cy="461665"/>
          </a:xfrm>
          <a:prstGeom prst="rect">
            <a:avLst/>
          </a:prstGeom>
          <a:noFill/>
        </p:spPr>
        <p:txBody>
          <a:bodyPr wrap="square" rtlCol="0">
            <a:spAutoFit/>
          </a:bodyPr>
          <a:lstStyle/>
          <a:p>
            <a:pPr algn="ctr"/>
            <a:r>
              <a:rPr lang="en-US" sz="2400" b="1" dirty="0">
                <a:solidFill>
                  <a:srgbClr val="243A50"/>
                </a:solidFill>
                <a:latin typeface="Arial" panose="020B0604020202020204" pitchFamily="34" charset="0"/>
                <a:cs typeface="Arial" panose="020B0604020202020204" pitchFamily="34" charset="0"/>
              </a:rPr>
              <a:t>1</a:t>
            </a:r>
          </a:p>
        </p:txBody>
      </p:sp>
      <p:sp>
        <p:nvSpPr>
          <p:cNvPr id="10" name="Oval 9" descr="Circle shape with &quot;2&quot; inside">
            <a:extLst>
              <a:ext uri="{FF2B5EF4-FFF2-40B4-BE49-F238E27FC236}">
                <a16:creationId xmlns:a16="http://schemas.microsoft.com/office/drawing/2014/main" id="{843B3136-2E9C-B440-A6AE-A615B0C5E4C3}"/>
              </a:ext>
            </a:extLst>
          </p:cNvPr>
          <p:cNvSpPr/>
          <p:nvPr/>
        </p:nvSpPr>
        <p:spPr>
          <a:xfrm>
            <a:off x="8465185" y="1572896"/>
            <a:ext cx="666750" cy="666750"/>
          </a:xfrm>
          <a:prstGeom prst="ellipse">
            <a:avLst/>
          </a:prstGeom>
          <a:solidFill>
            <a:schemeClr val="bg1"/>
          </a:solidFill>
          <a:ln w="25400">
            <a:solidFill>
              <a:srgbClr val="EFD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35EA1388-E30C-844D-85A4-0354D4DE38F7}"/>
              </a:ext>
            </a:extLst>
          </p:cNvPr>
          <p:cNvSpPr txBox="1"/>
          <p:nvPr/>
        </p:nvSpPr>
        <p:spPr>
          <a:xfrm>
            <a:off x="8379460" y="1675438"/>
            <a:ext cx="838200" cy="461665"/>
          </a:xfrm>
          <a:prstGeom prst="rect">
            <a:avLst/>
          </a:prstGeom>
          <a:noFill/>
        </p:spPr>
        <p:txBody>
          <a:bodyPr wrap="square" rtlCol="0">
            <a:spAutoFit/>
          </a:bodyPr>
          <a:lstStyle/>
          <a:p>
            <a:pPr algn="ctr"/>
            <a:r>
              <a:rPr lang="en-US" sz="2400" b="1" dirty="0">
                <a:solidFill>
                  <a:srgbClr val="243A50"/>
                </a:solidFill>
                <a:latin typeface="Arial" panose="020B0604020202020204" pitchFamily="34" charset="0"/>
                <a:cs typeface="Arial" panose="020B0604020202020204" pitchFamily="34" charset="0"/>
              </a:rPr>
              <a:t>2</a:t>
            </a:r>
          </a:p>
        </p:txBody>
      </p:sp>
      <p:sp>
        <p:nvSpPr>
          <p:cNvPr id="6" name="Oval 5" descr="Circle shape with &quot;3&quot; inside">
            <a:extLst>
              <a:ext uri="{FF2B5EF4-FFF2-40B4-BE49-F238E27FC236}">
                <a16:creationId xmlns:a16="http://schemas.microsoft.com/office/drawing/2014/main" id="{ECD93A83-40AF-9D47-B46B-875D6AB9CC77}"/>
              </a:ext>
            </a:extLst>
          </p:cNvPr>
          <p:cNvSpPr/>
          <p:nvPr/>
        </p:nvSpPr>
        <p:spPr>
          <a:xfrm>
            <a:off x="5762625" y="3919538"/>
            <a:ext cx="666750" cy="666750"/>
          </a:xfrm>
          <a:prstGeom prst="ellipse">
            <a:avLst/>
          </a:prstGeom>
          <a:solidFill>
            <a:schemeClr val="bg1"/>
          </a:solidFill>
          <a:ln w="25400">
            <a:solidFill>
              <a:srgbClr val="FF9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DD924B3C-3222-654E-8A5E-A0BD2AF8C883}"/>
              </a:ext>
            </a:extLst>
          </p:cNvPr>
          <p:cNvSpPr txBox="1"/>
          <p:nvPr/>
        </p:nvSpPr>
        <p:spPr>
          <a:xfrm>
            <a:off x="5676900" y="4022080"/>
            <a:ext cx="838200" cy="461665"/>
          </a:xfrm>
          <a:prstGeom prst="rect">
            <a:avLst/>
          </a:prstGeom>
          <a:noFill/>
        </p:spPr>
        <p:txBody>
          <a:bodyPr wrap="square" rtlCol="0">
            <a:spAutoFit/>
          </a:bodyPr>
          <a:lstStyle/>
          <a:p>
            <a:pPr algn="ctr"/>
            <a:r>
              <a:rPr lang="en-US" sz="2400" b="1" dirty="0">
                <a:solidFill>
                  <a:srgbClr val="243A50"/>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8873121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070625-2CE0-834C-9F1F-5573BDE7FBF4}"/>
              </a:ext>
            </a:extLst>
          </p:cNvPr>
          <p:cNvSpPr>
            <a:spLocks noGrp="1"/>
          </p:cNvSpPr>
          <p:nvPr>
            <p:ph type="sldNum" sz="quarter" idx="12"/>
          </p:nvPr>
        </p:nvSpPr>
        <p:spPr/>
        <p:txBody>
          <a:bodyPr/>
          <a:lstStyle/>
          <a:p>
            <a:fld id="{D1DDEDF4-883C-4159-966D-7CEF8ED53DD3}" type="slidenum">
              <a:rPr lang="en-US" smtClean="0"/>
              <a:t>8</a:t>
            </a:fld>
            <a:endParaRPr lang="en-US"/>
          </a:p>
        </p:txBody>
      </p:sp>
      <p:sp>
        <p:nvSpPr>
          <p:cNvPr id="2" name="Title 1"/>
          <p:cNvSpPr>
            <a:spLocks noGrp="1"/>
          </p:cNvSpPr>
          <p:nvPr>
            <p:ph type="title"/>
          </p:nvPr>
        </p:nvSpPr>
        <p:spPr/>
        <p:txBody>
          <a:bodyPr/>
          <a:lstStyle/>
          <a:p>
            <a:pPr algn="ctr"/>
            <a:r>
              <a:rPr lang="en-US" dirty="0"/>
              <a:t>“Employment First”</a:t>
            </a:r>
          </a:p>
        </p:txBody>
      </p:sp>
      <p:sp>
        <p:nvSpPr>
          <p:cNvPr id="3" name="Content Placeholder 2"/>
          <p:cNvSpPr>
            <a:spLocks noGrp="1"/>
          </p:cNvSpPr>
          <p:nvPr>
            <p:ph idx="1"/>
          </p:nvPr>
        </p:nvSpPr>
        <p:spPr/>
        <p:txBody>
          <a:bodyPr>
            <a:normAutofit fontScale="85000" lnSpcReduction="20000"/>
          </a:bodyPr>
          <a:lstStyle/>
          <a:p>
            <a:pPr marL="0" indent="0" algn="ctr">
              <a:lnSpc>
                <a:spcPct val="120000"/>
              </a:lnSpc>
              <a:buNone/>
            </a:pPr>
            <a:r>
              <a:rPr lang="en-US" b="1" dirty="0">
                <a:solidFill>
                  <a:srgbClr val="883D38"/>
                </a:solidFill>
              </a:rPr>
              <a:t>It is the policy of the state that opportunities for integrated, competitive employment shall be given the highest priority for working age individuals with developmental disabilities, regardless of the severity of their disabilities.</a:t>
            </a:r>
          </a:p>
          <a:p>
            <a:pPr marL="0" indent="0" algn="ctr">
              <a:lnSpc>
                <a:spcPct val="120000"/>
              </a:lnSpc>
              <a:buNone/>
            </a:pPr>
            <a:r>
              <a:rPr lang="en-US" sz="2100" i="1" dirty="0">
                <a:solidFill>
                  <a:srgbClr val="883D38"/>
                </a:solidFill>
              </a:rPr>
              <a:t>California Assembly Bill No. 1041 (2013)</a:t>
            </a:r>
          </a:p>
          <a:p>
            <a:pPr marL="0" indent="0">
              <a:lnSpc>
                <a:spcPct val="120000"/>
              </a:lnSpc>
              <a:buNone/>
            </a:pPr>
            <a:endParaRPr lang="en-US" sz="1800" dirty="0"/>
          </a:p>
          <a:p>
            <a:pPr>
              <a:lnSpc>
                <a:spcPct val="120000"/>
              </a:lnSpc>
            </a:pPr>
            <a:r>
              <a:rPr lang="en-US" sz="2400" b="1" dirty="0"/>
              <a:t>Individual – </a:t>
            </a:r>
            <a:r>
              <a:rPr lang="en-US" sz="2400" dirty="0"/>
              <a:t>Not in a group or enclave</a:t>
            </a:r>
          </a:p>
          <a:p>
            <a:pPr>
              <a:lnSpc>
                <a:spcPct val="120000"/>
              </a:lnSpc>
            </a:pPr>
            <a:r>
              <a:rPr lang="en-US" sz="2400" b="1" dirty="0"/>
              <a:t>Integrated – </a:t>
            </a:r>
            <a:r>
              <a:rPr lang="en-US" sz="2400" dirty="0"/>
              <a:t>Alongside those without disabilities, with opportunities to interact</a:t>
            </a:r>
          </a:p>
          <a:p>
            <a:pPr>
              <a:lnSpc>
                <a:spcPct val="120000"/>
              </a:lnSpc>
            </a:pPr>
            <a:r>
              <a:rPr lang="en-US" sz="2400" b="1" dirty="0"/>
              <a:t>Employment – </a:t>
            </a:r>
            <a:r>
              <a:rPr lang="en-US" sz="2400" dirty="0"/>
              <a:t>In the general workforce, on the payroll of a business or self-employed</a:t>
            </a:r>
          </a:p>
          <a:p>
            <a:pPr>
              <a:lnSpc>
                <a:spcPct val="120000"/>
              </a:lnSpc>
            </a:pPr>
            <a:r>
              <a:rPr lang="en-US" sz="2400" b="1" dirty="0"/>
              <a:t>Minimum Wage – </a:t>
            </a:r>
            <a:r>
              <a:rPr lang="en-US" sz="2400" dirty="0"/>
              <a:t>At or above minimum wage or at industry standard wage</a:t>
            </a:r>
            <a:endParaRPr lang="en-US" sz="2400" b="1" dirty="0"/>
          </a:p>
        </p:txBody>
      </p:sp>
    </p:spTree>
    <p:extLst>
      <p:ext uri="{BB962C8B-B14F-4D97-AF65-F5344CB8AC3E}">
        <p14:creationId xmlns:p14="http://schemas.microsoft.com/office/powerpoint/2010/main" val="361294054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C5E7D8-263E-E740-97A0-3C2E4AA4882C}"/>
              </a:ext>
            </a:extLst>
          </p:cNvPr>
          <p:cNvSpPr>
            <a:spLocks noGrp="1"/>
          </p:cNvSpPr>
          <p:nvPr>
            <p:ph type="sldNum" sz="quarter" idx="12"/>
          </p:nvPr>
        </p:nvSpPr>
        <p:spPr/>
        <p:txBody>
          <a:bodyPr/>
          <a:lstStyle/>
          <a:p>
            <a:fld id="{D1DDEDF4-883C-4159-966D-7CEF8ED53DD3}" type="slidenum">
              <a:rPr lang="en-US" smtClean="0"/>
              <a:t>9</a:t>
            </a:fld>
            <a:endParaRPr lang="en-US"/>
          </a:p>
        </p:txBody>
      </p:sp>
      <p:sp>
        <p:nvSpPr>
          <p:cNvPr id="2" name="Title 1">
            <a:extLst>
              <a:ext uri="{FF2B5EF4-FFF2-40B4-BE49-F238E27FC236}">
                <a16:creationId xmlns:a16="http://schemas.microsoft.com/office/drawing/2014/main" id="{2ECA3BAF-7E76-6E42-9F4C-69B0A6125080}"/>
              </a:ext>
            </a:extLst>
          </p:cNvPr>
          <p:cNvSpPr>
            <a:spLocks noGrp="1"/>
          </p:cNvSpPr>
          <p:nvPr>
            <p:ph type="title"/>
          </p:nvPr>
        </p:nvSpPr>
        <p:spPr/>
        <p:txBody>
          <a:bodyPr/>
          <a:lstStyle/>
          <a:p>
            <a:pPr algn="ctr"/>
            <a:r>
              <a:rPr lang="en-US" dirty="0"/>
              <a:t>Why Should Your Family Member Work?</a:t>
            </a:r>
          </a:p>
        </p:txBody>
      </p:sp>
      <p:sp>
        <p:nvSpPr>
          <p:cNvPr id="6" name="Content Placeholder 2">
            <a:extLst>
              <a:ext uri="{FF2B5EF4-FFF2-40B4-BE49-F238E27FC236}">
                <a16:creationId xmlns:a16="http://schemas.microsoft.com/office/drawing/2014/main" id="{7B981A57-131B-4E41-AEE7-578730419793}"/>
              </a:ext>
            </a:extLst>
          </p:cNvPr>
          <p:cNvSpPr txBox="1">
            <a:spLocks/>
          </p:cNvSpPr>
          <p:nvPr/>
        </p:nvSpPr>
        <p:spPr>
          <a:xfrm>
            <a:off x="838200" y="1825623"/>
            <a:ext cx="10515600" cy="1849440"/>
          </a:xfrm>
          <a:prstGeom prst="rect">
            <a:avLst/>
          </a:prstGeom>
        </p:spPr>
        <p:txBody>
          <a:bodyPr vert="horz" lIns="91440" tIns="45720" rIns="91440" bIns="45720" rtlCol="0">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20000"/>
              </a:lnSpc>
              <a:buNone/>
            </a:pPr>
            <a:r>
              <a:rPr lang="en-US" sz="2400" b="1" dirty="0">
                <a:solidFill>
                  <a:srgbClr val="883D38"/>
                </a:solidFill>
              </a:rPr>
              <a:t>“The growth in his personal development, confidence and maturity became apparent very soon after he started working. Everyone in his family took notice and was delighted with the happy adult my son had become.”</a:t>
            </a:r>
            <a:br>
              <a:rPr lang="en-US" sz="2400" b="1" dirty="0">
                <a:solidFill>
                  <a:srgbClr val="883D38"/>
                </a:solidFill>
              </a:rPr>
            </a:br>
            <a:r>
              <a:rPr lang="en-US" sz="2400" i="1" dirty="0">
                <a:solidFill>
                  <a:srgbClr val="883D38"/>
                </a:solidFill>
              </a:rPr>
              <a:t>– Bay Area Parent – </a:t>
            </a:r>
            <a:endParaRPr lang="en-US" sz="2400" dirty="0"/>
          </a:p>
        </p:txBody>
      </p:sp>
      <p:sp>
        <p:nvSpPr>
          <p:cNvPr id="3" name="Content Placeholder 2">
            <a:extLst>
              <a:ext uri="{FF2B5EF4-FFF2-40B4-BE49-F238E27FC236}">
                <a16:creationId xmlns:a16="http://schemas.microsoft.com/office/drawing/2014/main" id="{A259C150-CEA6-7B42-918B-B6D198EC78F3}"/>
              </a:ext>
            </a:extLst>
          </p:cNvPr>
          <p:cNvSpPr>
            <a:spLocks noGrp="1"/>
          </p:cNvSpPr>
          <p:nvPr>
            <p:ph sz="half" idx="1"/>
          </p:nvPr>
        </p:nvSpPr>
        <p:spPr>
          <a:xfrm>
            <a:off x="838200" y="3742269"/>
            <a:ext cx="5181600" cy="1812394"/>
          </a:xfrm>
        </p:spPr>
        <p:txBody>
          <a:bodyPr/>
          <a:lstStyle/>
          <a:p>
            <a:pPr marL="0" indent="0" algn="ctr">
              <a:buNone/>
            </a:pPr>
            <a:r>
              <a:rPr lang="en-US" dirty="0"/>
              <a:t>It is what is expected of adults</a:t>
            </a:r>
          </a:p>
          <a:p>
            <a:pPr marL="0" indent="0" algn="ctr">
              <a:buNone/>
            </a:pPr>
            <a:r>
              <a:rPr lang="en-US" dirty="0"/>
              <a:t>Socialization</a:t>
            </a:r>
          </a:p>
          <a:p>
            <a:pPr marL="0" indent="0" algn="ctr">
              <a:buNone/>
            </a:pPr>
            <a:r>
              <a:rPr lang="en-US" dirty="0"/>
              <a:t>Self-worth (dignity)</a:t>
            </a:r>
          </a:p>
          <a:p>
            <a:pPr marL="0" indent="0" algn="ctr">
              <a:buNone/>
            </a:pPr>
            <a:endParaRPr lang="en-US" dirty="0"/>
          </a:p>
        </p:txBody>
      </p:sp>
      <p:sp>
        <p:nvSpPr>
          <p:cNvPr id="4" name="Content Placeholder 3">
            <a:extLst>
              <a:ext uri="{FF2B5EF4-FFF2-40B4-BE49-F238E27FC236}">
                <a16:creationId xmlns:a16="http://schemas.microsoft.com/office/drawing/2014/main" id="{441627EA-4D06-3E4F-BBCF-EEBB93AC8946}"/>
              </a:ext>
            </a:extLst>
          </p:cNvPr>
          <p:cNvSpPr>
            <a:spLocks noGrp="1"/>
          </p:cNvSpPr>
          <p:nvPr>
            <p:ph sz="half" idx="2"/>
          </p:nvPr>
        </p:nvSpPr>
        <p:spPr>
          <a:xfrm>
            <a:off x="6172200" y="3742269"/>
            <a:ext cx="5181600" cy="1812394"/>
          </a:xfrm>
        </p:spPr>
        <p:txBody>
          <a:bodyPr/>
          <a:lstStyle/>
          <a:p>
            <a:pPr marL="0" indent="0" algn="ctr">
              <a:buNone/>
            </a:pPr>
            <a:r>
              <a:rPr lang="en-US" dirty="0"/>
              <a:t>Purpose</a:t>
            </a:r>
          </a:p>
          <a:p>
            <a:pPr marL="0" indent="0" algn="ctr">
              <a:buNone/>
            </a:pPr>
            <a:r>
              <a:rPr lang="en-US" dirty="0"/>
              <a:t>Money</a:t>
            </a:r>
          </a:p>
          <a:p>
            <a:pPr marL="0" indent="0" algn="ctr">
              <a:buNone/>
            </a:pPr>
            <a:r>
              <a:rPr lang="en-US" dirty="0"/>
              <a:t>Promotes mental health</a:t>
            </a:r>
          </a:p>
        </p:txBody>
      </p:sp>
      <p:sp>
        <p:nvSpPr>
          <p:cNvPr id="7" name="Content Placeholder 2">
            <a:extLst>
              <a:ext uri="{FF2B5EF4-FFF2-40B4-BE49-F238E27FC236}">
                <a16:creationId xmlns:a16="http://schemas.microsoft.com/office/drawing/2014/main" id="{7532E696-D4F1-B249-AD6E-453AB3F3FF25}"/>
              </a:ext>
            </a:extLst>
          </p:cNvPr>
          <p:cNvSpPr txBox="1">
            <a:spLocks/>
          </p:cNvSpPr>
          <p:nvPr/>
        </p:nvSpPr>
        <p:spPr>
          <a:xfrm>
            <a:off x="838200" y="5537199"/>
            <a:ext cx="10515600" cy="63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3600" b="1" dirty="0">
                <a:solidFill>
                  <a:srgbClr val="017076"/>
                </a:solidFill>
              </a:rPr>
              <a:t>Because they can!</a:t>
            </a:r>
          </a:p>
        </p:txBody>
      </p:sp>
    </p:spTree>
    <p:extLst>
      <p:ext uri="{BB962C8B-B14F-4D97-AF65-F5344CB8AC3E}">
        <p14:creationId xmlns:p14="http://schemas.microsoft.com/office/powerpoint/2010/main" val="3507731530"/>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17575</TotalTime>
  <Words>1170</Words>
  <Application>Microsoft Office PowerPoint</Application>
  <PresentationFormat>Widescreen</PresentationFormat>
  <Paragraphs>215</Paragraphs>
  <Slides>38</Slides>
  <Notes>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Calibri</vt:lpstr>
      <vt:lpstr>Office Theme</vt:lpstr>
      <vt:lpstr>Imagine the Possibilities:  A Path to Employment Success</vt:lpstr>
      <vt:lpstr>Today’s Agenda</vt:lpstr>
      <vt:lpstr>WORKSHEET QUESTION 1</vt:lpstr>
      <vt:lpstr>Today, People with Disabilities…</vt:lpstr>
      <vt:lpstr>But There is Still Work to be Done…</vt:lpstr>
      <vt:lpstr>Employment:  So Much Is Possible</vt:lpstr>
      <vt:lpstr>Employment: Core Concepts</vt:lpstr>
      <vt:lpstr>“Employment First”</vt:lpstr>
      <vt:lpstr>Why Should Your Family Member Work?</vt:lpstr>
      <vt:lpstr>New Reality</vt:lpstr>
      <vt:lpstr>Seeing Your Family Member in a New Way</vt:lpstr>
      <vt:lpstr>How do We Define Expectations? </vt:lpstr>
      <vt:lpstr>Where Do Low Expectations Come From?</vt:lpstr>
      <vt:lpstr>The Importance of Having High Expectations</vt:lpstr>
      <vt:lpstr>The Balancing Act</vt:lpstr>
      <vt:lpstr>Patience is Key</vt:lpstr>
      <vt:lpstr>What is Success?</vt:lpstr>
      <vt:lpstr>WORKSHEET QUESTION 2</vt:lpstr>
      <vt:lpstr>HELPFUL TOOL</vt:lpstr>
      <vt:lpstr>Building a Vision Statement </vt:lpstr>
      <vt:lpstr>Preparing for Employment Success</vt:lpstr>
      <vt:lpstr>The Power of Work Experiences</vt:lpstr>
      <vt:lpstr>Using Your Networks</vt:lpstr>
      <vt:lpstr>Building Responsibility</vt:lpstr>
      <vt:lpstr>Getting Involved </vt:lpstr>
      <vt:lpstr>School and Employment</vt:lpstr>
      <vt:lpstr>Consider ALL Possible Supports</vt:lpstr>
      <vt:lpstr>Discussing Your Concerns</vt:lpstr>
      <vt:lpstr>Having Questions or Concerns is Normal</vt:lpstr>
      <vt:lpstr>WORKSHEET QUESTION 3</vt:lpstr>
      <vt:lpstr>Myths about Employment</vt:lpstr>
      <vt:lpstr>Social Security Benefits: Myths and Resources</vt:lpstr>
      <vt:lpstr>WORKSHEET QUESTION 4</vt:lpstr>
      <vt:lpstr>Action Steps: Getting Started</vt:lpstr>
      <vt:lpstr>WORKSHEET QUESTION 5</vt:lpstr>
      <vt:lpstr>Takeaways</vt:lpstr>
      <vt:lpstr>Questions</vt:lpstr>
      <vt:lpstr>Contact Information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Future that Includes Employment: A Workshop for Families</dc:title>
  <dc:creator>Sean Roy</dc:creator>
  <cp:lastModifiedBy>Erika Segovia</cp:lastModifiedBy>
  <cp:revision>135</cp:revision>
  <cp:lastPrinted>2018-09-10T02:07:06Z</cp:lastPrinted>
  <dcterms:created xsi:type="dcterms:W3CDTF">2018-09-06T20:26:57Z</dcterms:created>
  <dcterms:modified xsi:type="dcterms:W3CDTF">2024-01-16T18:57:05Z</dcterms:modified>
</cp:coreProperties>
</file>