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2" r:id="rId4"/>
    <p:sldId id="259" r:id="rId5"/>
    <p:sldId id="318" r:id="rId6"/>
    <p:sldId id="262" r:id="rId7"/>
    <p:sldId id="320" r:id="rId8"/>
    <p:sldId id="266" r:id="rId9"/>
    <p:sldId id="319" r:id="rId10"/>
    <p:sldId id="314" r:id="rId11"/>
    <p:sldId id="268" r:id="rId12"/>
    <p:sldId id="316" r:id="rId13"/>
    <p:sldId id="270" r:id="rId14"/>
    <p:sldId id="271" r:id="rId15"/>
    <p:sldId id="297" r:id="rId16"/>
    <p:sldId id="274" r:id="rId17"/>
    <p:sldId id="296" r:id="rId18"/>
    <p:sldId id="303" r:id="rId19"/>
    <p:sldId id="307" r:id="rId20"/>
    <p:sldId id="312" r:id="rId21"/>
    <p:sldId id="280" r:id="rId22"/>
    <p:sldId id="281" r:id="rId23"/>
    <p:sldId id="282" r:id="rId24"/>
    <p:sldId id="283" r:id="rId25"/>
    <p:sldId id="313" r:id="rId26"/>
    <p:sldId id="284" r:id="rId27"/>
    <p:sldId id="315" r:id="rId28"/>
    <p:sldId id="285" r:id="rId29"/>
    <p:sldId id="317" r:id="rId30"/>
    <p:sldId id="304" r:id="rId31"/>
    <p:sldId id="287" r:id="rId32"/>
    <p:sldId id="310" r:id="rId33"/>
    <p:sldId id="305" r:id="rId34"/>
    <p:sldId id="291" r:id="rId35"/>
    <p:sldId id="306" r:id="rId36"/>
    <p:sldId id="293" r:id="rId37"/>
    <p:sldId id="294" r:id="rId38"/>
    <p:sldId id="295" r:id="rId39"/>
  </p:sldIdLst>
  <p:sldSz cx="12192000" cy="6858000"/>
  <p:notesSz cx="7315200" cy="9601200"/>
  <p:embeddedFontLst>
    <p:embeddedFont>
      <p:font typeface="Khmer OS Piseth" panose="020B0604020202020204" charset="0"/>
      <p:regular r:id="rId42"/>
    </p:embeddedFont>
    <p:embeddedFont>
      <p:font typeface="Kh Content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F5"/>
    <a:srgbClr val="F5F3F6"/>
    <a:srgbClr val="FEF3F1"/>
    <a:srgbClr val="F5FBFB"/>
    <a:srgbClr val="09A696"/>
    <a:srgbClr val="337BAA"/>
    <a:srgbClr val="342B57"/>
    <a:srgbClr val="99CCFF"/>
    <a:srgbClr val="883D38"/>
    <a:srgbClr val="4C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0" autoAdjust="0"/>
    <p:restoredTop sz="95182" autoAdjust="0"/>
  </p:normalViewPr>
  <p:slideViewPr>
    <p:cSldViewPr snapToGrid="0">
      <p:cViewPr varScale="1">
        <p:scale>
          <a:sx n="110" d="100"/>
          <a:sy n="110" d="100"/>
        </p:scale>
        <p:origin x="4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notesViewPr>
    <p:cSldViewPr snapToGrid="0" showGuides="1">
      <p:cViewPr varScale="1">
        <p:scale>
          <a:sx n="89" d="100"/>
          <a:sy n="89" d="100"/>
        </p:scale>
        <p:origin x="26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58F9A-E73F-CD46-BF4B-B2692F02C7F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01E24-C1AD-1143-BADA-4C46E2F9D82B}">
      <dgm:prSet phldrT="[Text]" custT="1"/>
      <dgm:spPr>
        <a:solidFill>
          <a:srgbClr val="C7DCCF"/>
        </a:solidFill>
      </dgm:spPr>
      <dgm:t>
        <a:bodyPr/>
        <a:lstStyle/>
        <a:p>
          <a:r>
            <a:rPr lang="fr-CA" sz="2800">
              <a:solidFill>
                <a:srgbClr val="243A50"/>
              </a:solidFill>
              <a:latin typeface="Kh Content" panose="02000500000000020004" pitchFamily="2" charset="0"/>
              <a:cs typeface="Kh Content" panose="02000500000000020004" pitchFamily="2" charset="0"/>
            </a:rPr>
            <a:t>គ្រប់ៗគ្នាអាចធ្វើការបាន!</a:t>
          </a:r>
        </a:p>
      </dgm:t>
    </dgm:pt>
    <dgm:pt modelId="{FBB432B6-59BB-774A-80F8-B35F7A71372B}" type="parTrans" cxnId="{2CF07C61-48C1-574D-AF05-3EC481B9A0E4}">
      <dgm:prSet/>
      <dgm:spPr/>
      <dgm:t>
        <a:bodyPr/>
        <a:lstStyle/>
        <a:p>
          <a:endParaRPr lang="en-US"/>
        </a:p>
      </dgm:t>
    </dgm:pt>
    <dgm:pt modelId="{2C5DC83A-53C5-5546-A17D-354D3833DD8A}" type="sibTrans" cxnId="{2CF07C61-48C1-574D-AF05-3EC481B9A0E4}">
      <dgm:prSet/>
      <dgm:spPr/>
      <dgm:t>
        <a:bodyPr/>
        <a:lstStyle/>
        <a:p>
          <a:endParaRPr lang="en-US"/>
        </a:p>
      </dgm:t>
    </dgm:pt>
    <dgm:pt modelId="{F224A708-E83E-BD4F-B4FC-328466915A15}">
      <dgm:prSet phldrT="[Text]" custT="1"/>
      <dgm:spPr>
        <a:solidFill>
          <a:srgbClr val="EFD54E"/>
        </a:solidFill>
      </dgm:spPr>
      <dgm:t>
        <a:bodyPr/>
        <a:lstStyle/>
        <a:p>
          <a:r>
            <a:rPr lang="fr-CA" sz="2800">
              <a:solidFill>
                <a:srgbClr val="243A50"/>
              </a:solidFill>
              <a:latin typeface="Kh Content" panose="02000500000000020004" pitchFamily="2" charset="0"/>
              <a:cs typeface="Kh Content" panose="02000500000000020004" pitchFamily="2" charset="0"/>
            </a:rPr>
            <a:t>សណ្ឋានការងារ ខុសៗគ្នា           សំរាប់មនុស្សម្នាក់ៗ</a:t>
          </a:r>
        </a:p>
      </dgm:t>
    </dgm:pt>
    <dgm:pt modelId="{05879273-691F-9741-A110-3627D2D322E9}" type="parTrans" cxnId="{A8E3EA32-851F-7845-BA0A-7A9109B53DD1}">
      <dgm:prSet/>
      <dgm:spPr/>
      <dgm:t>
        <a:bodyPr/>
        <a:lstStyle/>
        <a:p>
          <a:endParaRPr lang="en-US"/>
        </a:p>
      </dgm:t>
    </dgm:pt>
    <dgm:pt modelId="{A077A362-4764-EA45-9CD9-3079D277AD9C}" type="sibTrans" cxnId="{A8E3EA32-851F-7845-BA0A-7A9109B53DD1}">
      <dgm:prSet/>
      <dgm:spPr/>
      <dgm:t>
        <a:bodyPr/>
        <a:lstStyle/>
        <a:p>
          <a:endParaRPr lang="en-US"/>
        </a:p>
      </dgm:t>
    </dgm:pt>
    <dgm:pt modelId="{05EF544E-80F4-D842-9CD8-B8BF93CDE4CA}">
      <dgm:prSet phldrT="[Text]" custT="1"/>
      <dgm:spPr>
        <a:solidFill>
          <a:srgbClr val="FF946B"/>
        </a:solidFill>
      </dgm:spPr>
      <dgm:t>
        <a:bodyPr/>
        <a:lstStyle/>
        <a:p>
          <a:r>
            <a:rPr lang="fr-CA" sz="2800">
              <a:solidFill>
                <a:srgbClr val="243A50"/>
              </a:solidFill>
              <a:latin typeface="Kh Content" panose="02000500000000020004" pitchFamily="2" charset="0"/>
              <a:cs typeface="Kh Content" panose="02000500000000020004" pitchFamily="2" charset="0"/>
            </a:rPr>
            <a:t>ការងារគួរតែបានចាក់ប្ញស ក្នុងអ្វីៗដែលសមាជិកគ្រួសារចង់ធ្វើ</a:t>
          </a:r>
        </a:p>
      </dgm:t>
    </dgm:pt>
    <dgm:pt modelId="{F51C07C3-C6B4-9842-BEFF-2B9DB8A07E1D}" type="parTrans" cxnId="{10AB0505-10C5-9249-836B-13EF5BD01696}">
      <dgm:prSet/>
      <dgm:spPr/>
      <dgm:t>
        <a:bodyPr/>
        <a:lstStyle/>
        <a:p>
          <a:endParaRPr lang="en-US"/>
        </a:p>
      </dgm:t>
    </dgm:pt>
    <dgm:pt modelId="{3682359F-3EA4-B243-A246-19D1E8046DD7}" type="sibTrans" cxnId="{10AB0505-10C5-9249-836B-13EF5BD01696}">
      <dgm:prSet/>
      <dgm:spPr/>
      <dgm:t>
        <a:bodyPr/>
        <a:lstStyle/>
        <a:p>
          <a:endParaRPr lang="en-US"/>
        </a:p>
      </dgm:t>
    </dgm:pt>
    <dgm:pt modelId="{51324855-DD46-4A4F-9EBD-C4273DED2978}" type="pres">
      <dgm:prSet presAssocID="{36D58F9A-E73F-CD46-BF4B-B2692F02C7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0E6EF-FBB1-BB45-BCE1-AB55ECE2DE08}" type="pres">
      <dgm:prSet presAssocID="{20301E24-C1AD-1143-BADA-4C46E2F9D82B}" presName="node" presStyleLbl="node1" presStyleIdx="0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79C06-D464-5C4C-A93B-15806EE3174E}" type="pres">
      <dgm:prSet presAssocID="{2C5DC83A-53C5-5546-A17D-354D3833DD8A}" presName="sibTrans" presStyleCnt="0"/>
      <dgm:spPr/>
    </dgm:pt>
    <dgm:pt modelId="{43697143-A735-3546-BCDC-9A1111661CE6}" type="pres">
      <dgm:prSet presAssocID="{F224A708-E83E-BD4F-B4FC-328466915A15}" presName="node" presStyleLbl="node1" presStyleIdx="1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2CD49-D13F-AC42-920A-54B9CB53455E}" type="pres">
      <dgm:prSet presAssocID="{A077A362-4764-EA45-9CD9-3079D277AD9C}" presName="sibTrans" presStyleCnt="0"/>
      <dgm:spPr/>
    </dgm:pt>
    <dgm:pt modelId="{852A1ED9-E830-AE42-B8BF-A1FDFA057C6A}" type="pres">
      <dgm:prSet presAssocID="{05EF544E-80F4-D842-9CD8-B8BF93CDE4CA}" presName="node" presStyleLbl="node1" presStyleIdx="2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F8FD7-CD11-1D48-9BD3-8445DF7E2580}" type="presOf" srcId="{05EF544E-80F4-D842-9CD8-B8BF93CDE4CA}" destId="{852A1ED9-E830-AE42-B8BF-A1FDFA057C6A}" srcOrd="0" destOrd="0" presId="urn:microsoft.com/office/officeart/2005/8/layout/default"/>
    <dgm:cxn modelId="{4EC64B28-88AE-AA46-8EA4-A58269E37D0A}" type="presOf" srcId="{36D58F9A-E73F-CD46-BF4B-B2692F02C7FF}" destId="{51324855-DD46-4A4F-9EBD-C4273DED2978}" srcOrd="0" destOrd="0" presId="urn:microsoft.com/office/officeart/2005/8/layout/default"/>
    <dgm:cxn modelId="{31BAFBF4-04DA-2046-9D24-1A9C850667E9}" type="presOf" srcId="{20301E24-C1AD-1143-BADA-4C46E2F9D82B}" destId="{5F50E6EF-FBB1-BB45-BCE1-AB55ECE2DE08}" srcOrd="0" destOrd="0" presId="urn:microsoft.com/office/officeart/2005/8/layout/default"/>
    <dgm:cxn modelId="{2CF07C61-48C1-574D-AF05-3EC481B9A0E4}" srcId="{36D58F9A-E73F-CD46-BF4B-B2692F02C7FF}" destId="{20301E24-C1AD-1143-BADA-4C46E2F9D82B}" srcOrd="0" destOrd="0" parTransId="{FBB432B6-59BB-774A-80F8-B35F7A71372B}" sibTransId="{2C5DC83A-53C5-5546-A17D-354D3833DD8A}"/>
    <dgm:cxn modelId="{F7D5EB6A-B4F8-F243-A74D-908E7FFB2177}" type="presOf" srcId="{F224A708-E83E-BD4F-B4FC-328466915A15}" destId="{43697143-A735-3546-BCDC-9A1111661CE6}" srcOrd="0" destOrd="0" presId="urn:microsoft.com/office/officeart/2005/8/layout/default"/>
    <dgm:cxn modelId="{10AB0505-10C5-9249-836B-13EF5BD01696}" srcId="{36D58F9A-E73F-CD46-BF4B-B2692F02C7FF}" destId="{05EF544E-80F4-D842-9CD8-B8BF93CDE4CA}" srcOrd="2" destOrd="0" parTransId="{F51C07C3-C6B4-9842-BEFF-2B9DB8A07E1D}" sibTransId="{3682359F-3EA4-B243-A246-19D1E8046DD7}"/>
    <dgm:cxn modelId="{A8E3EA32-851F-7845-BA0A-7A9109B53DD1}" srcId="{36D58F9A-E73F-CD46-BF4B-B2692F02C7FF}" destId="{F224A708-E83E-BD4F-B4FC-328466915A15}" srcOrd="1" destOrd="0" parTransId="{05879273-691F-9741-A110-3627D2D322E9}" sibTransId="{A077A362-4764-EA45-9CD9-3079D277AD9C}"/>
    <dgm:cxn modelId="{9D463DA0-082F-5C4C-9FFF-A31BECC382D5}" type="presParOf" srcId="{51324855-DD46-4A4F-9EBD-C4273DED2978}" destId="{5F50E6EF-FBB1-BB45-BCE1-AB55ECE2DE08}" srcOrd="0" destOrd="0" presId="urn:microsoft.com/office/officeart/2005/8/layout/default"/>
    <dgm:cxn modelId="{9D036D40-3BA5-5942-A37B-ACCCB0EDF236}" type="presParOf" srcId="{51324855-DD46-4A4F-9EBD-C4273DED2978}" destId="{11879C06-D464-5C4C-A93B-15806EE3174E}" srcOrd="1" destOrd="0" presId="urn:microsoft.com/office/officeart/2005/8/layout/default"/>
    <dgm:cxn modelId="{BE7CF47D-53CA-6349-B284-E5152902602E}" type="presParOf" srcId="{51324855-DD46-4A4F-9EBD-C4273DED2978}" destId="{43697143-A735-3546-BCDC-9A1111661CE6}" srcOrd="2" destOrd="0" presId="urn:microsoft.com/office/officeart/2005/8/layout/default"/>
    <dgm:cxn modelId="{A5CA641B-9B12-AA49-92E8-141C32750CE2}" type="presParOf" srcId="{51324855-DD46-4A4F-9EBD-C4273DED2978}" destId="{6C52CD49-D13F-AC42-920A-54B9CB53455E}" srcOrd="3" destOrd="0" presId="urn:microsoft.com/office/officeart/2005/8/layout/default"/>
    <dgm:cxn modelId="{5DE38D06-0138-E446-9F71-1581782F4809}" type="presParOf" srcId="{51324855-DD46-4A4F-9EBD-C4273DED2978}" destId="{852A1ED9-E830-AE42-B8BF-A1FDFA057C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E6EF-FBB1-BB45-BCE1-AB55ECE2DE08}">
      <dsp:nvSpPr>
        <dsp:cNvPr id="0" name=""/>
        <dsp:cNvSpPr/>
      </dsp:nvSpPr>
      <dsp:spPr>
        <a:xfrm>
          <a:off x="7338" y="67106"/>
          <a:ext cx="5083074" cy="2008643"/>
        </a:xfrm>
        <a:prstGeom prst="rect">
          <a:avLst/>
        </a:prstGeom>
        <a:solidFill>
          <a:srgbClr val="C7DC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>
              <a:solidFill>
                <a:srgbClr val="243A50"/>
              </a:solidFill>
              <a:latin typeface="Kh Content" panose="02000500000000020004" pitchFamily="2" charset="0"/>
              <a:cs typeface="Kh Content" panose="02000500000000020004" pitchFamily="2" charset="0"/>
            </a:rPr>
            <a:t>គ្រប់ៗគ្នាអាចធ្វើការបាន!</a:t>
          </a:r>
        </a:p>
      </dsp:txBody>
      <dsp:txXfrm>
        <a:off x="7338" y="67106"/>
        <a:ext cx="5083074" cy="2008643"/>
      </dsp:txXfrm>
    </dsp:sp>
    <dsp:sp modelId="{43697143-A735-3546-BCDC-9A1111661CE6}">
      <dsp:nvSpPr>
        <dsp:cNvPr id="0" name=""/>
        <dsp:cNvSpPr/>
      </dsp:nvSpPr>
      <dsp:spPr>
        <a:xfrm>
          <a:off x="5425186" y="67106"/>
          <a:ext cx="5083074" cy="2008643"/>
        </a:xfrm>
        <a:prstGeom prst="rect">
          <a:avLst/>
        </a:prstGeom>
        <a:solidFill>
          <a:srgbClr val="EFD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>
              <a:solidFill>
                <a:srgbClr val="243A50"/>
              </a:solidFill>
              <a:latin typeface="Kh Content" panose="02000500000000020004" pitchFamily="2" charset="0"/>
              <a:cs typeface="Kh Content" panose="02000500000000020004" pitchFamily="2" charset="0"/>
            </a:rPr>
            <a:t>សណ្ឋានការងារ ខុសៗគ្នា           សំរាប់មនុស្សម្នាក់ៗ</a:t>
          </a:r>
        </a:p>
      </dsp:txBody>
      <dsp:txXfrm>
        <a:off x="5425186" y="67106"/>
        <a:ext cx="5083074" cy="2008643"/>
      </dsp:txXfrm>
    </dsp:sp>
    <dsp:sp modelId="{852A1ED9-E830-AE42-B8BF-A1FDFA057C6A}">
      <dsp:nvSpPr>
        <dsp:cNvPr id="0" name=""/>
        <dsp:cNvSpPr/>
      </dsp:nvSpPr>
      <dsp:spPr>
        <a:xfrm>
          <a:off x="2716262" y="2410524"/>
          <a:ext cx="5083074" cy="2008643"/>
        </a:xfrm>
        <a:prstGeom prst="rect">
          <a:avLst/>
        </a:prstGeom>
        <a:solidFill>
          <a:srgbClr val="FF94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>
              <a:solidFill>
                <a:srgbClr val="243A50"/>
              </a:solidFill>
              <a:latin typeface="Kh Content" panose="02000500000000020004" pitchFamily="2" charset="0"/>
              <a:cs typeface="Kh Content" panose="02000500000000020004" pitchFamily="2" charset="0"/>
            </a:rPr>
            <a:t>ការងារគួរតែបានចាក់ប្ញស ក្នុងអ្វីៗដែលសមាជិកគ្រួសារចង់ធ្វើ</a:t>
          </a:r>
        </a:p>
      </dsp:txBody>
      <dsp:txXfrm>
        <a:off x="2716262" y="2410524"/>
        <a:ext cx="5083074" cy="200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300"/>
            </a:lvl1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Imagine the Possibilities: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Path to Employment Success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300"/>
            </a:lvl1pPr>
          </a:lstStyle>
          <a:p>
            <a:fld id="{9F6AC269-D81C-4339-90D6-59659E7E121B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8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1875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32" y="1"/>
            <a:ext cx="3169698" cy="481875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r">
              <a:defRPr sz="1300"/>
            </a:lvl1pPr>
          </a:lstStyle>
          <a:p>
            <a:fld id="{CC7D2A63-6E54-4C42-8FC1-BD46066D9D9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1" tIns="47776" rIns="95551" bIns="47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5" y="4620723"/>
            <a:ext cx="5851492" cy="3780741"/>
          </a:xfrm>
          <a:prstGeom prst="rect">
            <a:avLst/>
          </a:prstGeom>
        </p:spPr>
        <p:txBody>
          <a:bodyPr vert="horz" lIns="95551" tIns="47776" rIns="95551" bIns="477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26"/>
            <a:ext cx="3169698" cy="481875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32" y="9119326"/>
            <a:ext cx="3169698" cy="481875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r">
              <a:defRPr sz="1300"/>
            </a:lvl1pPr>
          </a:lstStyle>
          <a:p>
            <a:fld id="{3B1B2391-1F68-034A-821C-1FD10A16A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7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4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95599"/>
            <a:ext cx="8667750" cy="139541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83088"/>
            <a:ext cx="8667750" cy="106521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43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2AED1A-5F51-C641-A549-9C8CF3A91F4B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1C3A5-4582-A144-969E-77DBE8A76F1F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8F600-EBC3-D64D-ADFE-9E6A9767240B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610E2-A714-F442-9DE0-399BD632D9CB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E76A5C-86E7-5B43-BE69-2AC8BD0888D6}"/>
              </a:ext>
            </a:extLst>
          </p:cNvPr>
          <p:cNvSpPr/>
          <p:nvPr userDrawn="1"/>
        </p:nvSpPr>
        <p:spPr>
          <a:xfrm rot="16200000" flipV="1">
            <a:off x="5168266" y="3175"/>
            <a:ext cx="45719" cy="8667749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7E3C16-8EF8-7B49-9817-03F46A984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823438-7560-6441-A5F5-418BE275739D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B66AA-EDA4-3848-8983-1B7E6878D85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EF73C5-1159-9843-BE89-47630C28B7F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D6765A-D869-4343-B5FC-80E867C33AB1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F0B52-B97C-3048-A5DB-4E010739C6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1F518-329A-DB48-8079-19883FB16010}"/>
              </a:ext>
            </a:extLst>
          </p:cNvPr>
          <p:cNvSpPr/>
          <p:nvPr userDrawn="1"/>
        </p:nvSpPr>
        <p:spPr>
          <a:xfrm rot="10800000">
            <a:off x="0" y="-1545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BA36A-6286-8E4C-8820-179316FA9FD4}"/>
              </a:ext>
            </a:extLst>
          </p:cNvPr>
          <p:cNvSpPr/>
          <p:nvPr userDrawn="1"/>
        </p:nvSpPr>
        <p:spPr>
          <a:xfrm>
            <a:off x="7829594" y="-2901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49BC3-E9BE-AB47-82DA-55EA2C2A2FB3}"/>
              </a:ext>
            </a:extLst>
          </p:cNvPr>
          <p:cNvSpPr/>
          <p:nvPr userDrawn="1"/>
        </p:nvSpPr>
        <p:spPr>
          <a:xfrm rot="10800000">
            <a:off x="4241016" y="-2903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F8824-1B12-9642-B1A5-FD268990A06F}"/>
              </a:ext>
            </a:extLst>
          </p:cNvPr>
          <p:cNvSpPr/>
          <p:nvPr userDrawn="1"/>
        </p:nvSpPr>
        <p:spPr>
          <a:xfrm>
            <a:off x="10235624" y="-2903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9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43A50"/>
                </a:solidFill>
              </a:defRPr>
            </a:lvl1pPr>
            <a:lvl2pPr>
              <a:defRPr sz="2800">
                <a:solidFill>
                  <a:srgbClr val="243A50"/>
                </a:solidFill>
              </a:defRPr>
            </a:lvl2pPr>
            <a:lvl3pPr>
              <a:defRPr sz="2400">
                <a:solidFill>
                  <a:srgbClr val="243A50"/>
                </a:solidFill>
              </a:defRPr>
            </a:lvl3pPr>
            <a:lvl4pPr>
              <a:defRPr sz="2000">
                <a:solidFill>
                  <a:srgbClr val="243A50"/>
                </a:solidFill>
              </a:defRPr>
            </a:lvl4pPr>
            <a:lvl5pPr>
              <a:defRPr sz="2000">
                <a:solidFill>
                  <a:srgbClr val="243A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06755-32A5-0B4A-B338-FD8A6E91FC23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924A2-F776-E943-8261-B1F636F83895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AF178-0E9A-274C-9D81-3DE40CF50D8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18140-F0E8-894A-9CBD-5B8DEF8DEC39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5EE2C-9710-6641-82FA-49A09F433D06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9538E-178D-3743-A34E-EA2D2A70EA8B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9FEBF-A801-2D48-B0C8-F12DC13D5BD6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DB03F8-2F52-2248-A1A6-9EA442D83918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B1B11-9E28-4C4C-851D-DA3922407F84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71087-2231-EE4F-BCB8-EC61EDBC71D3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3B849-499B-C642-B6D7-18C970296B10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8E9AD-E60D-9940-81BB-94D335F08F8B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DB3666-FE48-E14A-86FE-8D09D3D7D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D54E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3A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9789A-8B07-7D48-837C-E1D169206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18F9B-10C0-D340-B75C-CA4931750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D2446-1E83-7D4A-9061-EBD8D0EC171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8D9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21404-531C-2247-975C-715932478D6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99C09-8414-DD4F-A1F3-20F8C0B4705D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231E35-8D30-1949-940A-ECF9FD1D028B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F63F83-FEDE-2B41-9577-3FF36C61F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7059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7339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rgbClr val="EFD5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8E225-A9DE-D946-8826-9CB7A562794A}"/>
              </a:ext>
            </a:extLst>
          </p:cNvPr>
          <p:cNvSpPr/>
          <p:nvPr userDrawn="1"/>
        </p:nvSpPr>
        <p:spPr>
          <a:xfrm rot="16200000" flipV="1">
            <a:off x="6061945" y="-750337"/>
            <a:ext cx="45719" cy="10537994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A789E-3CB8-404D-9E36-CC5AD10B7050}"/>
              </a:ext>
            </a:extLst>
          </p:cNvPr>
          <p:cNvSpPr/>
          <p:nvPr userDrawn="1"/>
        </p:nvSpPr>
        <p:spPr>
          <a:xfrm rot="10800000">
            <a:off x="0" y="1357"/>
            <a:ext cx="4241018" cy="642109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4B389-9A2F-0342-AE48-38AD84FA85E1}"/>
              </a:ext>
            </a:extLst>
          </p:cNvPr>
          <p:cNvSpPr/>
          <p:nvPr userDrawn="1"/>
        </p:nvSpPr>
        <p:spPr>
          <a:xfrm>
            <a:off x="7829594" y="2"/>
            <a:ext cx="2432924" cy="649240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22B6E-1BB9-C449-9D9F-3B224A1DE97C}"/>
              </a:ext>
            </a:extLst>
          </p:cNvPr>
          <p:cNvSpPr/>
          <p:nvPr userDrawn="1"/>
        </p:nvSpPr>
        <p:spPr>
          <a:xfrm rot="10800000">
            <a:off x="4241015" y="-1"/>
            <a:ext cx="3588577" cy="649245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D9DC-290B-504B-A401-A3521FA70469}"/>
              </a:ext>
            </a:extLst>
          </p:cNvPr>
          <p:cNvSpPr/>
          <p:nvPr userDrawn="1"/>
        </p:nvSpPr>
        <p:spPr>
          <a:xfrm>
            <a:off x="10235624" y="0"/>
            <a:ext cx="1956376" cy="649250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FA0C11-3CA6-6C4B-8F64-8761279FAAC3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8B97D-9D07-454F-A1E3-28D35C64891F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70119A8-E6F0-A849-92FA-FE2C0B6840B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F9F6C9-0477-644E-BB7B-645194B573E7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8C9CF5-DCDD-5544-94B2-F7C8AE60691C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6CF7A-1FAC-2A4B-A81E-9619BAB012A6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2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266A8-E3C7-7E49-B494-F1AD84FF951A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9FA378-7239-534B-80DF-B70358811CB1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DD08DB-CFEE-1243-8B27-0A902536212F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C0038-E2A8-D746-9FC2-B3108EE792A8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3EBE8C-4BD0-CB44-A40A-8D6077D88CE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503097-40E2-1B4D-B972-99BC28B248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382312-C7C2-9F49-8A75-FCC9B622472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51" r:id="rId5"/>
    <p:sldLayoutId id="2147483652" r:id="rId6"/>
    <p:sldLayoutId id="2147483662" r:id="rId7"/>
    <p:sldLayoutId id="2147483659" r:id="rId8"/>
    <p:sldLayoutId id="2147483653" r:id="rId9"/>
    <p:sldLayoutId id="2147483660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70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di.uky.edu/employment-checklist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.db101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Omar.Gomez@harborrc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8A1BA-9B20-8D47-A483-674672E17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402753"/>
            <a:ext cx="8667750" cy="106521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fr-CA"/>
              <a:t>Sean Roy - TransCen</a:t>
            </a:r>
          </a:p>
        </p:txBody>
      </p:sp>
      <p:pic>
        <p:nvPicPr>
          <p:cNvPr id="7" name="Picture 6" descr="Young Asian male on a wheelchair looking at a tablet. ">
            <a:extLst>
              <a:ext uri="{FF2B5EF4-FFF2-40B4-BE49-F238E27FC236}">
                <a16:creationId xmlns:a16="http://schemas.microsoft.com/office/drawing/2014/main" id="{89BAD679-DF84-8244-9BDC-FBEB42FA0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/>
          <a:stretch/>
        </p:blipFill>
        <p:spPr>
          <a:xfrm>
            <a:off x="857250" y="148855"/>
            <a:ext cx="3890332" cy="2654667"/>
          </a:xfrm>
          <a:prstGeom prst="rect">
            <a:avLst/>
          </a:prstGeom>
        </p:spPr>
      </p:pic>
      <p:pic>
        <p:nvPicPr>
          <p:cNvPr id="8" name="Picture 7" descr="Young boy with his mom, dad, and brother " title="Young boy with family ">
            <a:extLst>
              <a:ext uri="{FF2B5EF4-FFF2-40B4-BE49-F238E27FC236}">
                <a16:creationId xmlns:a16="http://schemas.microsoft.com/office/drawing/2014/main" id="{1EC01544-DD50-1849-87B2-2FC6A8107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19" y="148856"/>
            <a:ext cx="3985327" cy="2654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2890" y="2884838"/>
            <a:ext cx="8504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fr-CA" sz="3600" b="1">
                <a:latin typeface="Kh Content" panose="02000500000000020004" pitchFamily="2" charset="0"/>
                <a:cs typeface="Kh Content" panose="02000500000000020004" pitchFamily="2" charset="0"/>
              </a:rPr>
              <a:t>ស្រមៃលទ្ធភាព៖ </a:t>
            </a:r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/>
            </a:r>
            <a:b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</a:br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>ផ្លូវឆ្ពោះទៅជោគជ័យការងារ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8473789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FB035-2142-E74F-B3C4-2EBB3977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0761A-C9D8-7242-B4D7-ECAB45CE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91667" cy="1325563"/>
          </a:xfrm>
        </p:spPr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ភាពពិតថ្មី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E1FA-50CB-374C-9EA5-B56FEE6C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423" y="1690688"/>
            <a:ext cx="6083673" cy="4486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មានការយកចិត្ដទុកដាក់ច្រើន ចំពោះសុខភាព និងសុវត្ថិភាព 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មានពេលច្រើន នៅមុខកុំព្យូទ័រ ឬឧបករណ៍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មានកម្រិតដើម្បីទទួលការគាំទ្រ សំរាប់មួយរយៈពេល?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fr-CA" sz="30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ផ្នែកការងារខ្លះ នឹងលោតមកវិញ ហើយនិយោជិត       នឹងបានត្រូវការ។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b="1" dirty="0">
              <a:solidFill>
                <a:srgbClr val="883D38"/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B163EB-5425-1A4B-B185-094C44710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0" y="0"/>
            <a:ext cx="4820648" cy="675462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8367082" y="684257"/>
            <a:ext cx="2986718" cy="523220"/>
          </a:xfrm>
          <a:prstGeom prst="rect">
            <a:avLst/>
          </a:prstGeom>
          <a:solidFill>
            <a:srgbClr val="09A6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ផ្លាស់ប្ដូរ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1021" y="1939840"/>
            <a:ext cx="269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ផ្លូវចាស់</a:t>
            </a:r>
          </a:p>
        </p:txBody>
      </p:sp>
    </p:spTree>
    <p:extLst>
      <p:ext uri="{BB962C8B-B14F-4D97-AF65-F5344CB8AC3E}">
        <p14:creationId xmlns:p14="http://schemas.microsoft.com/office/powerpoint/2010/main" val="238356371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32B08F-3832-D342-B385-7F3924FA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ការមើលឃើញសមាជិកគ្រួសាររបស់អ្នក ក្នុង</a:t>
            </a:r>
            <a:r>
              <a:rPr lang="km-KH">
                <a:latin typeface="Kh Content" panose="02000500000000020004" pitchFamily="2" charset="0"/>
                <a:cs typeface="Kh Content" panose="02000500000000020004" pitchFamily="2" charset="0"/>
              </a:rPr>
              <a:t>ផ្លូវ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ថ្មី</a:t>
            </a:r>
          </a:p>
        </p:txBody>
      </p:sp>
    </p:spTree>
    <p:extLst>
      <p:ext uri="{BB962C8B-B14F-4D97-AF65-F5344CB8AC3E}">
        <p14:creationId xmlns:p14="http://schemas.microsoft.com/office/powerpoint/2010/main" val="30848310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204A2-2F6F-304B-AE14-F01E866F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471E8-E5DE-FC48-B6D3-CEE468D3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តើយើងឲ្យអត្ថន័យ សេចក្ដីរំពឹងដូចម្ដេច?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040E-7C61-5148-9836-E2BE3CD7E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747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CA" sz="32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“សេចក្ដីរំពឹង”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CA" sz="3200">
                <a:latin typeface="Kh Content" panose="02000500000000020004" pitchFamily="2" charset="0"/>
                <a:cs typeface="Kh Content" panose="02000500000000020004" pitchFamily="2" charset="0"/>
              </a:rPr>
              <a:t>គឺជាជំនឿ ដែលមនុស្សម្នាក់នឹងមាន ឬគួរតែបានសំរេចអ្វីមួយ; ដែលអ្វីមួយនឹងកើតឡើង ឬទំនងនឹងកើតឡើង នៅពេល     អនាគត។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640EB-94D6-874B-AA7E-DB5A569A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04" y="1825625"/>
            <a:ext cx="4926496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fr-CA" sz="32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“សេចក្ដីរំពឹងខ្ពស់”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fr-CA" sz="3200">
                <a:latin typeface="Kh Content" panose="02000500000000020004" pitchFamily="2" charset="0"/>
                <a:cs typeface="Kh Content" panose="02000500000000020004" pitchFamily="2" charset="0"/>
              </a:rPr>
              <a:t>គឺជាជំនឿ ដែលមនុស្សមានពិការភាព (ឬឧបសគ្គផ្សេងទៀត) អាចសំរេចបានជីវិត</a:t>
            </a:r>
            <a:r>
              <a:rPr lang="km-KH" sz="3200">
                <a:latin typeface="Kh Content" panose="02000500000000020004" pitchFamily="2" charset="0"/>
                <a:cs typeface="Kh Content" panose="02000500000000020004" pitchFamily="2" charset="0"/>
              </a:rPr>
              <a:t>ដូ</a:t>
            </a:r>
            <a:r>
              <a:rPr lang="fr-CA" sz="3200">
                <a:latin typeface="Kh Content" panose="02000500000000020004" pitchFamily="2" charset="0"/>
                <a:cs typeface="Kh Content" panose="02000500000000020004" pitchFamily="2" charset="0"/>
              </a:rPr>
              <a:t>ចក្នា និងមានជំរើសជីវិតដូចគ្នា នឹងមនុស្សឯទៀតដែរ។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845070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4A9DB-C6E5-4B47-BF19-038BECB1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5" y="365125"/>
            <a:ext cx="10893286" cy="1325563"/>
          </a:xfrm>
        </p:spPr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តើសេចក្ដីរំពឹងទាបមកពីណា?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ការយល់ឃើញរបស់សង្គម អំពីឥទ្ធិពលនៃពិការភាព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ការមានអារម្មណ៍ អំពីការមានសមាជិកគ្រួសារ មានពិការភាព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អ្វីៗដែលអ្នកផ្សេងៗបានប្រាប់យើង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អាថ៍កំបាំង គឺការឃើញមនុស្សមានពិការភាព អាចធ្វើការអ្វីៗអស្ចារ្យបាន និងមិនបណ្ដោយឲ្យគំនិតរបស់អ្នកផ្សេងៗ មានឥទ្ធិពលលើសមត្ថភាព នៃសមាជិកគ្រួសាររបស់អ្នក ដើម្បីធ្វើជីវិតសំរាប់ខ្លួនគេឡើយ។ </a:t>
            </a:r>
          </a:p>
        </p:txBody>
      </p:sp>
    </p:spTree>
    <p:extLst>
      <p:ext uri="{BB962C8B-B14F-4D97-AF65-F5344CB8AC3E}">
        <p14:creationId xmlns:p14="http://schemas.microsoft.com/office/powerpoint/2010/main" val="106216813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9298-641F-FE40-9C19-E6B9D177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សារៈសំខាន់ នៃការមានសេចក្ដីរំពឹងខ្ពស់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គ្រួសារកំណត់គំនូស សំរាប់</a:t>
            </a:r>
            <a:r>
              <a:rPr lang="km-KH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មនុស្សឯទៀតៗ</a:t>
            </a: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ក្នុងពិភពលោក មើលឃើញសមាជិកគ្រួសាររបស់គេ មានពិការភាព </a:t>
            </a:r>
            <a:r>
              <a:rPr lang="km-KH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ជាយ៉ាងណា</a:t>
            </a: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endParaRPr lang="en-US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ការជៀសវាងកម្មវិធី ឬការរៀបចំ ដែលតឹងរ៉ឹង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ជីវិតបានរស់នៅក្នុងសហគមន៍ 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ជីវិតបានយោងលើសុបិន ដែលសមាជិកគ្រួសាររបស់អ្នក មានសំរាប់ខ្លួនគេ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ការមើលឃើញថាហានិភ័យគឺល្អ និងបរាជ័យ អាចជាមានប្រយោជន៍</a:t>
            </a:r>
          </a:p>
        </p:txBody>
      </p:sp>
    </p:spTree>
    <p:extLst>
      <p:ext uri="{BB962C8B-B14F-4D97-AF65-F5344CB8AC3E}">
        <p14:creationId xmlns:p14="http://schemas.microsoft.com/office/powerpoint/2010/main" val="339672157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tanding on a wooden fence balancing. ">
            <a:extLst>
              <a:ext uri="{FF2B5EF4-FFF2-40B4-BE49-F238E27FC236}">
                <a16:creationId xmlns:a16="http://schemas.microsoft.com/office/drawing/2014/main" id="{9967148A-702A-AD45-A055-CF0B82E44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>
          <a:xfrm>
            <a:off x="1" y="-56357"/>
            <a:ext cx="12192000" cy="691435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306CA-D71B-DA4C-B244-DD13CD0D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000">
                <a:solidFill>
                  <a:schemeClr val="tx2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ក្រឹត្យតុល្យភាព</a:t>
            </a:r>
          </a:p>
        </p:txBody>
      </p:sp>
    </p:spTree>
    <p:extLst>
      <p:ext uri="{BB962C8B-B14F-4D97-AF65-F5344CB8AC3E}">
        <p14:creationId xmlns:p14="http://schemas.microsoft.com/office/powerpoint/2010/main" val="20186932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Runway ">
            <a:extLst>
              <a:ext uri="{FF2B5EF4-FFF2-40B4-BE49-F238E27FC236}">
                <a16:creationId xmlns:a16="http://schemas.microsoft.com/office/drawing/2014/main" id="{F71A4984-C529-5B4E-A11C-C3C552774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11214" b="34447"/>
          <a:stretch/>
        </p:blipFill>
        <p:spPr>
          <a:xfrm>
            <a:off x="-1" y="1"/>
            <a:ext cx="12192001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2B445-3AF4-5146-A7FE-5C7E499C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CA" sz="4000">
                <a:solidFill>
                  <a:schemeClr val="tx2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ការអត់ធ្មត់ គឺជាគន្លឹះ</a:t>
            </a:r>
          </a:p>
        </p:txBody>
      </p:sp>
    </p:spTree>
    <p:extLst>
      <p:ext uri="{BB962C8B-B14F-4D97-AF65-F5344CB8AC3E}">
        <p14:creationId xmlns:p14="http://schemas.microsoft.com/office/powerpoint/2010/main" val="238808706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8CE0B-5CFB-974D-8D4D-EC736C21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តើជោគជ័យ </a:t>
            </a:r>
            <a:r>
              <a:rPr lang="km-KH" sz="4000">
                <a:latin typeface="Kh Content" panose="02000500000000020004" pitchFamily="2" charset="0"/>
                <a:cs typeface="Kh Content" panose="02000500000000020004" pitchFamily="2" charset="0"/>
              </a:rPr>
              <a:t>គឺ</a:t>
            </a: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ជាអ្វី?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542722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fr-CA" sz="9600">
                <a:latin typeface="Kh Content" panose="02000500000000020004" pitchFamily="2" charset="0"/>
                <a:cs typeface="Kh Content" panose="02000500000000020004" pitchFamily="2" charset="0"/>
              </a:rPr>
              <a:t>គិតអំពីការពីរយ៉ាង ដែលអ្នកនឹងមិនបានជោ</a:t>
            </a:r>
            <a:r>
              <a:rPr lang="km-KH" sz="9600">
                <a:latin typeface="Kh Content" panose="02000500000000020004" pitchFamily="2" charset="0"/>
                <a:cs typeface="Kh Content" panose="02000500000000020004" pitchFamily="2" charset="0"/>
              </a:rPr>
              <a:t>គ</a:t>
            </a:r>
            <a:r>
              <a:rPr lang="fr-CA" sz="9600">
                <a:latin typeface="Kh Content" panose="02000500000000020004" pitchFamily="2" charset="0"/>
                <a:cs typeface="Kh Content" panose="02000500000000020004" pitchFamily="2" charset="0"/>
              </a:rPr>
              <a:t>ជ័យ នៅពេលអ្នកសាកលើកដំបូង។</a:t>
            </a:r>
          </a:p>
          <a:p>
            <a:pPr marL="0" indent="0">
              <a:lnSpc>
                <a:spcPts val="3600"/>
              </a:lnSpc>
              <a:buNone/>
            </a:pPr>
            <a:r>
              <a:rPr lang="fr-CA" sz="96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ជោគជ័យក្នុងការងារ គឺជាដំណើការហូរហែ ហើយនឹងឃើញខុសៗគ្នា សំរាប់គ្រប់ៗគ្នា។</a:t>
            </a:r>
          </a:p>
          <a:p>
            <a:pPr>
              <a:lnSpc>
                <a:spcPts val="3600"/>
              </a:lnSpc>
            </a:pPr>
            <a:r>
              <a:rPr lang="fr-CA" sz="9600">
                <a:latin typeface="Kh Content" panose="02000500000000020004" pitchFamily="2" charset="0"/>
                <a:cs typeface="Kh Content" panose="02000500000000020004" pitchFamily="2" charset="0"/>
              </a:rPr>
              <a:t>ម៉ោងបានធ្វើការ</a:t>
            </a:r>
          </a:p>
          <a:p>
            <a:pPr>
              <a:lnSpc>
                <a:spcPts val="3600"/>
              </a:lnSpc>
            </a:pPr>
            <a:r>
              <a:rPr lang="fr-CA" sz="9600">
                <a:latin typeface="Kh Content" panose="02000500000000020004" pitchFamily="2" charset="0"/>
                <a:cs typeface="Kh Content" panose="02000500000000020004" pitchFamily="2" charset="0"/>
              </a:rPr>
              <a:t>កិច្ចការ </a:t>
            </a:r>
          </a:p>
          <a:p>
            <a:pPr>
              <a:lnSpc>
                <a:spcPts val="3600"/>
              </a:lnSpc>
            </a:pPr>
            <a:r>
              <a:rPr lang="fr-CA" sz="9600">
                <a:latin typeface="Kh Content" panose="02000500000000020004" pitchFamily="2" charset="0"/>
                <a:cs typeface="Kh Content" panose="02000500000000020004" pitchFamily="2" charset="0"/>
              </a:rPr>
              <a:t>អំណត់</a:t>
            </a:r>
          </a:p>
          <a:p>
            <a:pPr>
              <a:lnSpc>
                <a:spcPts val="3600"/>
              </a:lnSpc>
            </a:pPr>
            <a:r>
              <a:rPr lang="fr-CA" sz="9600">
                <a:latin typeface="Kh Content" panose="02000500000000020004" pitchFamily="2" charset="0"/>
                <a:cs typeface="Kh Content" panose="02000500000000020004" pitchFamily="2" charset="0"/>
              </a:rPr>
              <a:t>ទទួលស្គាល់ និងអបអរសាទរវិវឌ្ឍន៍!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3" name="Picture 2" descr="Marathon runners in the street " title="Marathon">
            <a:extLst>
              <a:ext uri="{FF2B5EF4-FFF2-40B4-BE49-F238E27FC236}">
                <a16:creationId xmlns:a16="http://schemas.microsoft.com/office/drawing/2014/main" id="{F2A9AAE2-ACCC-F248-999C-34D69D009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9566" r="29962" b="7925"/>
          <a:stretch/>
        </p:blipFill>
        <p:spPr>
          <a:xfrm>
            <a:off x="7156173" y="0"/>
            <a:ext cx="50358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85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1DA6-EEF9-B34A-A70C-5B8EEFD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600">
                <a:solidFill>
                  <a:srgbClr val="883D38"/>
                </a:solidFill>
                <a:latin typeface="Khmer OS Piseth" panose="02000500000000020004" pitchFamily="2" charset="0"/>
                <a:cs typeface="Khmer OS Piseth" panose="02000500000000020004" pitchFamily="2" charset="0"/>
              </a:rPr>
              <a:t>ក្រដាសព្រាងសំណួរទី</a:t>
            </a:r>
            <a:r>
              <a:rPr lang="fr-CA" sz="260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800" b="1">
                <a:solidFill>
                  <a:srgbClr val="883D38"/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តើអ្វីជាជំនាញដ៏ធំធេង ឬបុគ្គលិកលក្ខណៈ នៃសមាជិកគ្រួសារ          របស់អ្នក?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96125-B4E3-D04A-92B7-65DDFAEA9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2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89517479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3FF5A-A6CB-654E-B994-D1964713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600">
                <a:solidFill>
                  <a:srgbClr val="883D38"/>
                </a:solidFill>
                <a:latin typeface="Khmer OS Piseth" panose="02000500000000020004" pitchFamily="2" charset="0"/>
                <a:cs typeface="Khmer OS Piseth" panose="02000500000000020004" pitchFamily="2" charset="0"/>
              </a:rPr>
              <a:t>ប្រដាប់ជាជំនួយ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7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>ប្រវត្ដិរូបផ្ទាល់ខ្លួន</a:t>
            </a:r>
            <a:r>
              <a:rPr lang="km-KH" sz="3600">
                <a:latin typeface="Kh Content" panose="02000500000000020004" pitchFamily="2" charset="0"/>
                <a:cs typeface="Kh Content" panose="02000500000000020004" pitchFamily="2" charset="0"/>
              </a:rPr>
              <a:t>ជាវិជ្ជមាន</a:t>
            </a:r>
            <a:endParaRPr lang="fr-CA" sz="360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325A1-3BF4-2D46-8166-3A2754694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26" y="250297"/>
            <a:ext cx="4534900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64968" y="540773"/>
            <a:ext cx="44564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1000" b="1">
                <a:solidFill>
                  <a:srgbClr val="017076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ប្រវត្ដិរូបផ្ទាល់ខ្លួនជាវិជ្ជមាន</a:t>
            </a:r>
            <a:endParaRPr lang="en-US" sz="1000" b="1">
              <a:solidFill>
                <a:srgbClr val="017076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400"/>
              </a:lnSpc>
            </a:pPr>
            <a:r>
              <a:rPr lang="fr-CA" sz="800">
                <a:solidFill>
                  <a:schemeClr val="accent4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ប្រវត្ដិរូបផ្ទាល់ខ្លួនជាវិជ្ជមាន គឺជាប្រដាប់មួយ ដែលអ្នកស្វែងរកការងារ គ្រួសាររបស់គេ ឬអ្នកវិជ្ជាជីវៈការងារ អាចប្រើដើម្បី៖</a:t>
            </a:r>
            <a:endParaRPr lang="en-US" sz="800">
              <a:solidFill>
                <a:schemeClr val="accent4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171450" lvl="0" indent="-90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CA" sz="800">
                <a:latin typeface="Kh Content" panose="02000500000000020004" pitchFamily="2" charset="0"/>
                <a:cs typeface="Kh Content" panose="02000500000000020004" pitchFamily="2" charset="0"/>
              </a:rPr>
              <a:t>ជួយមើលការលំបាកៗពីពេលកន្លងមក នៃការមានពិការភាព និងផ្ដោតចិត្ដលើបុគ្គលិកលក្ខណៈជាវិជ្ជមាន</a:t>
            </a:r>
            <a:endParaRPr lang="en-US" sz="80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171450" lvl="0" indent="-90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CA" sz="800">
                <a:latin typeface="Kh Content" panose="02000500000000020004" pitchFamily="2" charset="0"/>
                <a:cs typeface="Kh Content" panose="02000500000000020004" pitchFamily="2" charset="0"/>
              </a:rPr>
              <a:t>ជួយសារពើភណ្ឌ នៃបុគ្គលិកលក្ខណៈទាំងនោះ</a:t>
            </a:r>
            <a:endParaRPr lang="en-US" sz="80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171450" lvl="0" indent="-90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CA" sz="800">
                <a:latin typeface="Kh Content" panose="02000500000000020004" pitchFamily="2" charset="0"/>
                <a:cs typeface="Kh Content" panose="02000500000000020004" pitchFamily="2" charset="0"/>
              </a:rPr>
              <a:t>ជួយសំគាល់សេចក្ដីត្រូវការគាំទ្រ ឬការកសាងជំនាញបន្ថែម</a:t>
            </a:r>
            <a:endParaRPr lang="en-US" sz="80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171450" lvl="0" indent="-90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CA" sz="800">
                <a:latin typeface="Kh Content" panose="02000500000000020004" pitchFamily="2" charset="0"/>
                <a:cs typeface="Kh Content" panose="02000500000000020004" pitchFamily="2" charset="0"/>
              </a:rPr>
              <a:t>ជួយប្រុងប្រៀប សំរាប់ធ្វើសំភាសន៍ការងារ តាមការរកចំណុចគន្លឹះ ដើម្បីជួយ “លក់ខ្លួនអ្នក” ទៅជនិយោជក</a:t>
            </a:r>
            <a:endParaRPr lang="en-US" sz="80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0416" y="2015158"/>
            <a:ext cx="402139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>
                <a:solidFill>
                  <a:schemeClr val="accent4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ឈ្មោះ៖</a:t>
            </a:r>
          </a:p>
          <a:p>
            <a:pPr>
              <a:lnSpc>
                <a:spcPct val="150000"/>
              </a:lnSpc>
            </a:pPr>
            <a:r>
              <a:rPr lang="fr-CA" sz="800">
                <a:solidFill>
                  <a:schemeClr val="accent5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សុបិន និងគោលដៅ	​​</a:t>
            </a:r>
            <a:r>
              <a:rPr lang="en-US" sz="800">
                <a:solidFill>
                  <a:schemeClr val="accent5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                            </a:t>
            </a:r>
            <a:r>
              <a:rPr lang="fr-CA" sz="800">
                <a:solidFill>
                  <a:schemeClr val="accent5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ជំនាញ និងចំណេះដឹង</a:t>
            </a:r>
            <a:endParaRPr lang="en-US" sz="800">
              <a:solidFill>
                <a:schemeClr val="accent5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fr-CA" sz="800">
              <a:solidFill>
                <a:schemeClr val="accent5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CA" sz="800">
                <a:solidFill>
                  <a:schemeClr val="accent5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បែបនៃការសិក្សា	                             ចំណង់ និងកោសល្យ</a:t>
            </a:r>
            <a:endParaRPr lang="en-US" sz="800">
              <a:solidFill>
                <a:schemeClr val="accent5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fr-CA" sz="800">
              <a:solidFill>
                <a:schemeClr val="accent5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CA" sz="800">
                <a:solidFill>
                  <a:schemeClr val="accent5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លក្ខណៈប្រវត្ដិរូបផ្ទាល់ខ្លួនជាវិជ្ជមាន​              តម្លៃ</a:t>
            </a:r>
            <a:endParaRPr lang="en-US" sz="800">
              <a:solidFill>
                <a:schemeClr val="accent5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fr-CA" sz="800">
              <a:solidFill>
                <a:schemeClr val="accent5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CA" sz="800">
                <a:solidFill>
                  <a:schemeClr val="accent5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បរិស្ថានចង់ធ្វើការ​	                             </a:t>
            </a:r>
            <a:r>
              <a:rPr lang="fr-CA" sz="800" spc="-100">
                <a:solidFill>
                  <a:schemeClr val="accent5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មិនចូលចិត្ដ, លក្ខណៈចំឡែក, លក្ខណៈប្លែក</a:t>
            </a:r>
            <a:endParaRPr lang="en-US" sz="800" spc="-100">
              <a:solidFill>
                <a:schemeClr val="accent5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fr-CA" sz="800">
              <a:solidFill>
                <a:schemeClr val="accent5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CA" sz="800">
                <a:solidFill>
                  <a:schemeClr val="accent5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បទពិសោធន៍ធ្វើការ​ 	                             ប្រព័ន្ធគាំទ្រ</a:t>
            </a:r>
          </a:p>
          <a:p>
            <a:pPr>
              <a:lnSpc>
                <a:spcPct val="400000"/>
              </a:lnSpc>
              <a:spcBef>
                <a:spcPts val="600"/>
              </a:spcBef>
            </a:pPr>
            <a:r>
              <a:rPr lang="fr-CA" sz="800" b="1">
                <a:solidFill>
                  <a:schemeClr val="accent4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ចុះរាយទ្រង់ទ្រាយរបស់អ្នក៖</a:t>
            </a:r>
            <a:endParaRPr lang="en-US" sz="800" b="1">
              <a:solidFill>
                <a:schemeClr val="accent4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400000"/>
              </a:lnSpc>
            </a:pPr>
            <a:r>
              <a:rPr lang="fr-CA" sz="800" b="1">
                <a:solidFill>
                  <a:schemeClr val="accent4">
                    <a:lumMod val="5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សក្ដានុពលការងារ ដើម្បីរុករក៖</a:t>
            </a:r>
            <a:endParaRPr lang="en-US" sz="800" b="1">
              <a:solidFill>
                <a:schemeClr val="accent4">
                  <a:lumMod val="50000"/>
                </a:schemeClr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endParaRPr lang="en-US" sz="80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35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326A2-3A6A-9C48-8C36-25F1F4FB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របៀបវារៈនៅថ្ងៃនេះ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6824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តើហេតុអ្វីយើងនិយាយអំពីការងារ?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ការងារ៖</a:t>
            </a:r>
            <a:r>
              <a:rPr lang="km-KH" sz="2400">
                <a:latin typeface="Kh Content" panose="02000500000000020004" pitchFamily="2" charset="0"/>
                <a:cs typeface="Kh Content" panose="02000500000000020004" pitchFamily="2" charset="0"/>
              </a:rPr>
              <a:t>សាវតារ</a:t>
            </a: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 និងលទ្ធភាព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ការឃើញអ្វីៗក្នុង</a:t>
            </a:r>
            <a:r>
              <a:rPr lang="km-KH" sz="2400">
                <a:latin typeface="Kh Content" panose="02000500000000020004" pitchFamily="2" charset="0"/>
                <a:cs typeface="Kh Content" panose="02000500000000020004" pitchFamily="2" charset="0"/>
              </a:rPr>
              <a:t>ផ្លូវ</a:t>
            </a: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ថ្មី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ការប្រុងប្រៀប សំរាប់ជោគជ័យការងារ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ដោះស្រាយកង្វល់៖ អត្ថប្រយោជន៍សូស្យាល់សឹគ្យួរិទី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ជំហានចំណាត់ការ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សំណួរ និងការតភ្ជាប់</a:t>
            </a:r>
          </a:p>
          <a:p>
            <a:pPr marL="0" indent="0">
              <a:buNone/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               </a:t>
            </a:r>
          </a:p>
          <a:p>
            <a:pPr marL="0" indent="0" algn="ctr">
              <a:buNone/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នឹកចាំដើម្បីប្រើក្រដាសព្រាង ខណៈ</a:t>
            </a:r>
            <a:r>
              <a:rPr lang="km-KH" sz="2400">
                <a:latin typeface="Kh Content" panose="02000500000000020004" pitchFamily="2" charset="0"/>
                <a:cs typeface="Kh Content" panose="02000500000000020004" pitchFamily="2" charset="0"/>
              </a:rPr>
              <a:t>យើងបន្ដទៀត</a:t>
            </a: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/>
              <a:t>   </a:t>
            </a:r>
          </a:p>
        </p:txBody>
      </p:sp>
      <p:sp>
        <p:nvSpPr>
          <p:cNvPr id="4" name="Explosion 1 3" descr="explosion icon " title="Explosion icon"/>
          <p:cNvSpPr/>
          <p:nvPr/>
        </p:nvSpPr>
        <p:spPr>
          <a:xfrm>
            <a:off x="590492" y="5242707"/>
            <a:ext cx="1251755" cy="125175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15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6BD9B-EEB3-B647-80A0-E5572F39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11F60-1271-5746-BC90-EDA0132B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48231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ការកសាងសេចក្ដីថ្លែង     ទស្សនៈវិស័យ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B69B-35B2-CD43-9474-575BF0A75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7843"/>
            <a:ext cx="5181600" cy="25591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i="1" dirty="0">
                <a:hlinkClick r:id="rId2"/>
              </a:rPr>
              <a:t>https://hdi.uky.edu/employment-checklists</a:t>
            </a:r>
            <a:endParaRPr lang="en-US" sz="2000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0502FA-6595-E347-A532-85F733487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9" y="132289"/>
            <a:ext cx="5224636" cy="2740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2748" y="2900516"/>
            <a:ext cx="5319252" cy="276999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Meredith,</a:t>
            </a:r>
            <a:r>
              <a:rPr lang="fr-CA" sz="1200">
                <a:solidFill>
                  <a:schemeClr val="bg1"/>
                </a:solidFill>
              </a:rPr>
              <a:t> </a:t>
            </a:r>
            <a:r>
              <a:rPr lang="fr-CA" sz="11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មធ្យមសិស្សាទុតិយភូមិ</a:t>
            </a:r>
            <a:endParaRPr lang="en-US" sz="1100">
              <a:solidFill>
                <a:schemeClr val="bg1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2748" y="3256625"/>
            <a:ext cx="1406013" cy="1451679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km-KH" sz="1000" b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ចំណុចខ្លាំង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សន្មតសង្គម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បង្ហាញការផ្ដួចផ្ដើមគំនិត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សង្វាតធ្វើការ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ម្ចាស់ការខ្លួនឯង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ខាងចំរៀង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ខាងឆ្នៃប្រឌិត</a:t>
            </a:r>
            <a:endParaRPr lang="en-US" sz="900" i="1">
              <a:solidFill>
                <a:schemeClr val="bg1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2747" y="4842388"/>
            <a:ext cx="1406013" cy="1451679"/>
          </a:xfrm>
          <a:prstGeom prst="rect">
            <a:avLst/>
          </a:prstGeom>
          <a:solidFill>
            <a:srgbClr val="342B5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km-KH" sz="900" b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វិស័យខ្ញុំត្រូវការជំនួយ៖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ការអាន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គណិតសាស្រ្ដ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ការរាប់ប្រាក់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ការចាត់ចែងពេល</a:t>
            </a:r>
          </a:p>
          <a:p>
            <a:pPr algn="ctr">
              <a:lnSpc>
                <a:spcPts val="1500"/>
              </a:lnSpc>
            </a:pP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ការរក្សាតាមដាន</a:t>
            </a:r>
            <a:r>
              <a:rPr lang="en-US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         </a:t>
            </a:r>
            <a:r>
              <a:rPr lang="km-KH" sz="9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កាលវិភាគ</a:t>
            </a:r>
            <a:endParaRPr lang="en-US" sz="900" i="1">
              <a:solidFill>
                <a:schemeClr val="bg1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7587" y="3256625"/>
            <a:ext cx="3677265" cy="30162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km-KH" sz="800" b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សេចក្ដីថ្លែងទស្សនៈ៖ </a:t>
            </a: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ខ្ញុំមានស្ទូឌីយ៉ូខ្លួនឯង។ ការងាររបស់ខ្ញុំ គឺការថតរូប។ </a:t>
            </a:r>
            <a:endParaRPr lang="en-US" sz="800">
              <a:solidFill>
                <a:schemeClr val="bg1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ខ្ញុំមានផ្ទះតូចមួយ។ ខ្ញុំរៀបអាពាហ៍ពិពាហ៍ជាមួយ </a:t>
            </a:r>
            <a:r>
              <a:rPr lang="en-US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Maggie</a:t>
            </a: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។ ខ្ញុំក៏ធ្វើការនៅឯ </a:t>
            </a:r>
            <a:r>
              <a:rPr lang="en-US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Publix </a:t>
            </a: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ដែរ។ វាពិតជាសប្បាយមែន។ ខ្ញុំទុកប្រាក់របស់ខ្ញុំក្នុងធនាគារ។ ខ្ញុំចង់ទៅរៀននៅមហាវិទ្យាល័យ និងរស់នៅក្នុងផ្ទះថ្មីដោយខ្លួនខ្ញុំ។ មិត្រភ័ក្ដិរបស់ខ្ញុំ នឹងមកផ្ទះថ្មីរបស់ខ្ញុំ។</a:t>
            </a:r>
          </a:p>
          <a:p>
            <a:pPr>
              <a:lnSpc>
                <a:spcPts val="1200"/>
              </a:lnSpc>
            </a:pPr>
            <a:r>
              <a:rPr lang="km-KH" sz="900" b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ការបានសំរេច៖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ខ្ញុំបានធ្វើការនៅ </a:t>
            </a:r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Publix </a:t>
            </a: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តាំងពីខែមេសា ឆ្នាំ </a:t>
            </a:r>
            <a:r>
              <a:rPr lang="km-KH" sz="800">
                <a:solidFill>
                  <a:schemeClr val="bg1"/>
                </a:solidFill>
                <a:latin typeface="Arial" panose="020B0604020202020204" pitchFamily="34" charset="0"/>
                <a:cs typeface="Kh Content" panose="02000500000000020004" pitchFamily="2" charset="0"/>
              </a:rPr>
              <a:t>2017</a:t>
            </a:r>
            <a:endParaRPr lang="en-U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បានរង្វាន់ </a:t>
            </a:r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Eagle Scout</a:t>
            </a:r>
            <a:r>
              <a:rPr lang="en-US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ឆ្នាំ </a:t>
            </a:r>
            <a:r>
              <a:rPr lang="km-KH" sz="800">
                <a:solidFill>
                  <a:schemeClr val="bg1"/>
                </a:solidFill>
                <a:latin typeface="Arial" panose="020B0604020202020204" pitchFamily="34" charset="0"/>
                <a:cs typeface="Kh Content" panose="02000500000000020004" pitchFamily="2" charset="0"/>
              </a:rPr>
              <a:t>2018</a:t>
            </a:r>
            <a:endParaRPr lang="en-US" sz="800">
              <a:solidFill>
                <a:schemeClr val="bg1"/>
              </a:solidFill>
              <a:latin typeface="Arial" panose="020B0604020202020204" pitchFamily="34" charset="0"/>
              <a:cs typeface="Kh Content" panose="02000500000000020004" pitchFamily="2" charset="0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បានធ្វើការជាបុគ្គលិក សៀវភៅដាច់ឆ្នាំ និងសំបុត្រ ក្នុងក្រុមសាលា </a:t>
            </a:r>
            <a:r>
              <a:rPr lang="en-US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Woodstock </a:t>
            </a:r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Mountain</a:t>
            </a:r>
          </a:p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តាំងបង្ហាញរូបថត នៅការលក់លាយឡុង យកអត្ថប្រយោជន៍ </a:t>
            </a:r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Anna’s Agels </a:t>
            </a:r>
            <a:r>
              <a:rPr lang="km-KH" sz="80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 </a:t>
            </a:r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Medical College</a:t>
            </a:r>
          </a:p>
          <a:p>
            <a:pPr>
              <a:lnSpc>
                <a:spcPts val="1200"/>
              </a:lnSpc>
            </a:pPr>
            <a:r>
              <a:rPr lang="km-KH" sz="800" b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អ្វីៗធ្វើការសំរាប់ខ្ញុំ៖</a:t>
            </a:r>
          </a:p>
          <a:p>
            <a:pPr>
              <a:lnSpc>
                <a:spcPts val="1200"/>
              </a:lnSpc>
            </a:pPr>
            <a:r>
              <a:rPr lang="km-KH" sz="8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ការធ្វើជាគំរូ និងគាំទ្រគូកន</a:t>
            </a:r>
          </a:p>
          <a:p>
            <a:pPr>
              <a:lnSpc>
                <a:spcPts val="1200"/>
              </a:lnSpc>
            </a:pPr>
            <a:r>
              <a:rPr lang="km-KH" sz="8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រង្វាន់អាយុសមរម្យ៖ សំរាក, ប្រាក់, ចំរៀង.</a:t>
            </a:r>
          </a:p>
          <a:p>
            <a:pPr>
              <a:lnSpc>
                <a:spcPts val="1200"/>
              </a:lnSpc>
            </a:pPr>
            <a:r>
              <a:rPr lang="km-KH" sz="8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ការពន្យល់ជាក់លាក់</a:t>
            </a:r>
          </a:p>
          <a:p>
            <a:pPr>
              <a:lnSpc>
                <a:spcPts val="1200"/>
              </a:lnSpc>
            </a:pPr>
            <a:r>
              <a:rPr lang="km-KH" sz="800" b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អ្វីៗមិនធ្វើការសំរាប់ខ្ញុំ៖</a:t>
            </a:r>
          </a:p>
          <a:p>
            <a:pPr>
              <a:lnSpc>
                <a:spcPts val="1200"/>
              </a:lnSpc>
            </a:pPr>
            <a:r>
              <a:rPr lang="km-KH" sz="8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ការមើលកូនង៉ែត</a:t>
            </a:r>
          </a:p>
          <a:p>
            <a:pPr>
              <a:lnSpc>
                <a:spcPts val="1200"/>
              </a:lnSpc>
            </a:pPr>
            <a:r>
              <a:rPr lang="km-KH" sz="800" i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ការយកខ្ញុំចេញពីមិត្រភ័ក្ដិ</a:t>
            </a:r>
            <a:endParaRPr lang="en-US" sz="800" i="1">
              <a:solidFill>
                <a:schemeClr val="bg1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2864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05DE5-FFCD-EC47-A475-AE17310B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CA" sz="7200">
                <a:latin typeface="Kh Content" panose="02000500000000020004" pitchFamily="2" charset="0"/>
                <a:cs typeface="Kh Content" panose="02000500000000020004" pitchFamily="2" charset="0"/>
              </a:rPr>
              <a:t>ការប្រុងប្រៀប សំរាប់               ជោគជ័យការងារ</a:t>
            </a:r>
          </a:p>
        </p:txBody>
      </p:sp>
    </p:spTree>
    <p:extLst>
      <p:ext uri="{BB962C8B-B14F-4D97-AF65-F5344CB8AC3E}">
        <p14:creationId xmlns:p14="http://schemas.microsoft.com/office/powerpoint/2010/main" val="19967585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638E0-13A1-5444-A52B-E6DCB3E1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អំណាចនៃបទពិសោធន៍ការងារ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អ្នកទស្សន៍ទាយម្នាក់ដ៏ល្អបំផុត នៃជោគជ័យការងារ សំរាប់មនុស្សមានពិការភាព គឺការមានបទពិសោធន៍ការងារ មានន័យបំផុត ខណៈនៅក្នុងសាលាមធ្យមសិក្សា។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ព័ត៌មានធ្វើសំភាសន៍</a:t>
            </a:r>
          </a:p>
          <a:p>
            <a:pPr>
              <a:lnSpc>
                <a:spcPct val="11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ការរៀនធ្វើការងារ</a:t>
            </a:r>
          </a:p>
          <a:p>
            <a:pPr>
              <a:lnSpc>
                <a:spcPct val="11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ការស្ម័គ្រចិត្ដ</a:t>
            </a:r>
          </a:p>
          <a:p>
            <a:pPr>
              <a:lnSpc>
                <a:spcPct val="11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ការហ្វឹកហ្វឺនការងារ</a:t>
            </a:r>
          </a:p>
          <a:p>
            <a:pPr>
              <a:lnSpc>
                <a:spcPct val="11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ការងារបើកប្រាក់កម្រិតចូលដំបូង</a:t>
            </a:r>
          </a:p>
        </p:txBody>
      </p:sp>
    </p:spTree>
    <p:extLst>
      <p:ext uri="{BB962C8B-B14F-4D97-AF65-F5344CB8AC3E}">
        <p14:creationId xmlns:p14="http://schemas.microsoft.com/office/powerpoint/2010/main" val="75010401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75AA4-28AB-284C-A7C3-3BB76815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ការប្រើបណ្ដាញរបស់អ្នក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spcAft>
                <a:spcPts val="1200"/>
              </a:spcAft>
              <a:buNone/>
            </a:pPr>
            <a:r>
              <a:rPr lang="fr-CA" sz="24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ប្រើមនុស្សដែលអ្នកស្គាល់ ដើម្បីជួយរកឱកាស               បទពិសោធន៍ការងារ។</a:t>
            </a:r>
            <a:endParaRPr lang="en-US" sz="24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60000"/>
              </a:lnSpc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មិត្រភ័ក្ដិ</a:t>
            </a:r>
          </a:p>
          <a:p>
            <a:pPr>
              <a:lnSpc>
                <a:spcPct val="160000"/>
              </a:lnSpc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គ្រួសារ</a:t>
            </a:r>
          </a:p>
          <a:p>
            <a:pPr>
              <a:lnSpc>
                <a:spcPct val="160000"/>
              </a:lnSpc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កន្លែងអ្នកប្រកបរបរ</a:t>
            </a:r>
          </a:p>
          <a:p>
            <a:pPr>
              <a:lnSpc>
                <a:spcPct val="160000"/>
              </a:lnSpc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អ្នកជិតខាង</a:t>
            </a:r>
          </a:p>
          <a:p>
            <a:pPr>
              <a:lnSpc>
                <a:spcPct val="160000"/>
              </a:lnSpc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មនុស្សដែលអ្នកនៅក្នុងក្លឹបជាមួយ ថ្វាយបង្គំព្រះជាមួយ ឬ</a:t>
            </a:r>
            <a:r>
              <a:rPr lang="km-KH" sz="2400">
                <a:latin typeface="Kh Content" panose="02000500000000020004" pitchFamily="2" charset="0"/>
                <a:cs typeface="Kh Content" panose="02000500000000020004" pitchFamily="2" charset="0"/>
              </a:rPr>
              <a:t>បំរើជាមួយគ្នា</a:t>
            </a:r>
            <a:endParaRPr lang="fr-CA" sz="240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36420E-638A-E542-99EB-1761F095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61" y="99648"/>
            <a:ext cx="6139745" cy="6182424"/>
          </a:xfrm>
        </p:spPr>
      </p:pic>
      <p:sp>
        <p:nvSpPr>
          <p:cNvPr id="5" name="TextBox 4"/>
          <p:cNvSpPr txBox="1"/>
          <p:nvPr/>
        </p:nvSpPr>
        <p:spPr>
          <a:xfrm>
            <a:off x="6966155" y="13153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អតីតសហការី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1084" y="2671644"/>
            <a:ext cx="15928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សមាគម</a:t>
            </a:r>
          </a:p>
          <a:p>
            <a:pPr algn="ctr">
              <a:lnSpc>
                <a:spcPts val="2500"/>
              </a:lnSpc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អ្នកវិជ្ជាជីវៈ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9729" y="4554023"/>
            <a:ext cx="159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អ្នកជិតខាង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7018" y="4448065"/>
            <a:ext cx="15928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>
                <a:solidFill>
                  <a:srgbClr val="7030A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គ្រួសារ និង</a:t>
            </a:r>
          </a:p>
          <a:p>
            <a:pPr algn="ctr">
              <a:lnSpc>
                <a:spcPts val="2500"/>
              </a:lnSpc>
            </a:pPr>
            <a:r>
              <a:rPr lang="en-US">
                <a:solidFill>
                  <a:srgbClr val="7030A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មិត្រភ័ក្ដិ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5676" y="1133274"/>
            <a:ext cx="15928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>
                <a:solidFill>
                  <a:srgbClr val="337BAA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អតីតអ្នករួមថ្នាក់</a:t>
            </a:r>
          </a:p>
          <a:p>
            <a:pPr>
              <a:lnSpc>
                <a:spcPts val="2500"/>
              </a:lnSpc>
            </a:pPr>
            <a:r>
              <a:rPr lang="en-US">
                <a:solidFill>
                  <a:srgbClr val="337BAA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និងសាស្រ្ដាចារ្យ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63431" y="2674412"/>
            <a:ext cx="208444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>
                <a:solidFill>
                  <a:srgbClr val="FF7C8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មិត្រភ័ក្ដិ និងមនុស្ស​ ធ្លាប់ស្គាល់ក្នុងសង្គម</a:t>
            </a:r>
            <a:endParaRPr lang="en-US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3793" y="2671644"/>
            <a:ext cx="1671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ខ្ញុំ</a:t>
            </a:r>
            <a:endParaRPr lang="en-US" sz="6000" b="1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6194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73356-CE57-9045-B875-B4D869E0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ការកសាងការទទួលខុសត្រូវ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ការរកមធ្យោបាយ សំរាប់មនុស្សក្មេងៗឲ្យមានការទទួលខុសត្រូវ ដើម្បីជួយគេ                       ឲ្យទៅជានិយោជិតល្អ។</a:t>
            </a:r>
            <a:endParaRPr lang="en-US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កិច្ចការផ្ទះ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កិច្ចការសាលា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ជំនាញគ្មានបច្ចេកទេស 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វាមិនជាថ្វីទេ សំរាប់មនុស្សក្មេងៗហ៊ានប្រថុយ និងដើម្បីជួបបរាជ័យ។ គោលដៅ គឺដើម្បីឲ្យគេមានការខំប្រឹងប្រែងល្អ។</a:t>
            </a:r>
            <a:r>
              <a:rPr lang="fr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98346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7AF70-562F-314A-8ECB-275307EE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75E37-0BED-BA45-808A-F86D814D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ឲ្យបានចូលប្រឡូក</a:t>
            </a:r>
            <a:r>
              <a:rPr lang="fr-CA"/>
              <a:t> </a:t>
            </a:r>
          </a:p>
        </p:txBody>
      </p:sp>
      <p:pic>
        <p:nvPicPr>
          <p:cNvPr id="6" name="Content Placeholder 5" descr="Icon of 2 people planting a plant">
            <a:extLst>
              <a:ext uri="{FF2B5EF4-FFF2-40B4-BE49-F238E27FC236}">
                <a16:creationId xmlns:a16="http://schemas.microsoft.com/office/drawing/2014/main" id="{4D6785D6-F18E-CB40-9821-3C2599165C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0" y="4537796"/>
            <a:ext cx="2149107" cy="1480496"/>
          </a:xfrm>
          <a:prstGeom prst="rect">
            <a:avLst/>
          </a:prstGeom>
        </p:spPr>
      </p:pic>
      <p:pic>
        <p:nvPicPr>
          <p:cNvPr id="7" name="Content Placeholder 4" descr="Icon of people singing ">
            <a:extLst>
              <a:ext uri="{FF2B5EF4-FFF2-40B4-BE49-F238E27FC236}">
                <a16:creationId xmlns:a16="http://schemas.microsoft.com/office/drawing/2014/main" id="{FAE3754C-46A5-874A-B5F9-8F51A515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94" y="2211493"/>
            <a:ext cx="1718367" cy="1718367"/>
          </a:xfrm>
          <a:prstGeom prst="rect">
            <a:avLst/>
          </a:prstGeom>
        </p:spPr>
      </p:pic>
      <p:pic>
        <p:nvPicPr>
          <p:cNvPr id="8" name="Picture 7" descr="Icon of a soccer ball and football ">
            <a:extLst>
              <a:ext uri="{FF2B5EF4-FFF2-40B4-BE49-F238E27FC236}">
                <a16:creationId xmlns:a16="http://schemas.microsoft.com/office/drawing/2014/main" id="{46528AA0-6FA7-F443-8A63-9CA7815B9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63" y="4683023"/>
            <a:ext cx="1190042" cy="1190042"/>
          </a:xfrm>
          <a:prstGeom prst="rect">
            <a:avLst/>
          </a:prstGeom>
        </p:spPr>
      </p:pic>
      <p:pic>
        <p:nvPicPr>
          <p:cNvPr id="13" name="Picture 12" descr="Icon of gaming controller ">
            <a:extLst>
              <a:ext uri="{FF2B5EF4-FFF2-40B4-BE49-F238E27FC236}">
                <a16:creationId xmlns:a16="http://schemas.microsoft.com/office/drawing/2014/main" id="{97C69CE3-1A8C-8C4C-AD6E-6540E87CA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83" y="2443203"/>
            <a:ext cx="1635233" cy="1254946"/>
          </a:xfrm>
          <a:prstGeom prst="rect">
            <a:avLst/>
          </a:prstGeom>
        </p:spPr>
      </p:pic>
      <p:pic>
        <p:nvPicPr>
          <p:cNvPr id="15" name="Picture 14" descr="Icon of drama masks ">
            <a:extLst>
              <a:ext uri="{FF2B5EF4-FFF2-40B4-BE49-F238E27FC236}">
                <a16:creationId xmlns:a16="http://schemas.microsoft.com/office/drawing/2014/main" id="{03B74332-35E4-9048-A064-F26333F16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69" y="4537796"/>
            <a:ext cx="1716096" cy="1467714"/>
          </a:xfrm>
          <a:prstGeom prst="rect">
            <a:avLst/>
          </a:prstGeom>
        </p:spPr>
      </p:pic>
      <p:pic>
        <p:nvPicPr>
          <p:cNvPr id="11" name="Picture 10" descr="Icon of boyscout ">
            <a:extLst>
              <a:ext uri="{FF2B5EF4-FFF2-40B4-BE49-F238E27FC236}">
                <a16:creationId xmlns:a16="http://schemas.microsoft.com/office/drawing/2014/main" id="{58ED3F5C-592C-E94D-A68F-712AB85E7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94" y="2383604"/>
            <a:ext cx="1483069" cy="148306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Content Placeholder 9" descr="Icon of a church ">
            <a:extLst>
              <a:ext uri="{FF2B5EF4-FFF2-40B4-BE49-F238E27FC236}">
                <a16:creationId xmlns:a16="http://schemas.microsoft.com/office/drawing/2014/main" id="{682DBE1C-544C-0246-B972-E60D60E7C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63" y="4450665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988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B8F5D-BF8F-5C48-B0A3-5326DC6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សាលា និងការងារ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1200"/>
              </a:spcAft>
              <a:buNone/>
            </a:pPr>
            <a:r>
              <a:rPr lang="fr-CA" sz="4000" b="1" dirty="0" err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សាលាមធ្យមសិក្សា</a:t>
            </a:r>
            <a:r>
              <a:rPr lang="fr-CA" sz="4000" b="1" dirty="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4000" b="1" dirty="0" err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និងឆ្នាំផ្លាស់ប្ដូរ</a:t>
            </a:r>
            <a:r>
              <a:rPr lang="fr-CA" sz="4000" b="1" dirty="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4000" b="1" dirty="0" err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គឺជាពេលដ៏ល្អ</a:t>
            </a:r>
            <a:r>
              <a:rPr lang="fr-CA" sz="4000" b="1" dirty="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4000" b="1" dirty="0" err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ដើម្បីផ្តោតចិត្ដលើកម្មវិធីសាលា</a:t>
            </a:r>
            <a:r>
              <a:rPr lang="fr-CA" sz="4000" b="1" dirty="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4000" b="1" dirty="0" err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និងការប្រុងប្រៀប</a:t>
            </a:r>
            <a:r>
              <a:rPr lang="fr-CA" sz="4000" b="1" dirty="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4000" b="1" dirty="0" err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សំរាប់ការងារ</a:t>
            </a:r>
            <a:r>
              <a:rPr lang="fr-CA" sz="4000" b="1" dirty="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endParaRPr lang="en-US" b="1" dirty="0">
              <a:solidFill>
                <a:srgbClr val="883D38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តើជំនាញដែលត្រូវការ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សំរាប់ការងារ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ដូចគោលដៅនៅក្នុង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/>
              <a:t>IEP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ឬទេ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ការរុករកអាជីព</a:t>
            </a:r>
            <a:endParaRPr lang="fr-CA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ជំនាញមុខងារ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និងជំនាញគ្មានបច្ចេកទេស</a:t>
            </a:r>
            <a:endParaRPr lang="fr-CA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បទពិសោធន៍ធ្វើការ</a:t>
            </a:r>
            <a:endParaRPr lang="fr-CA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fr-CA" sz="2200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ឱវាទរហ័ស</a:t>
            </a:r>
            <a:r>
              <a:rPr lang="fr-CA" sz="2200" i="1" dirty="0">
                <a:latin typeface="Kh Content" panose="02000500000000020004" pitchFamily="2" charset="0"/>
                <a:cs typeface="Kh Content" panose="02000500000000020004" pitchFamily="2" charset="0"/>
              </a:rPr>
              <a:t>៖ </a:t>
            </a:r>
            <a:r>
              <a:rPr lang="fr-CA" sz="2200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ការគាំពារឪពុកម្ដាយ</a:t>
            </a:r>
            <a:r>
              <a:rPr lang="fr-CA" sz="2200" i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អាចជួយបង្រៀនអ្នក</a:t>
            </a:r>
            <a:r>
              <a:rPr lang="fr-CA" sz="2200" i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លើសកម្មភាពផ្ដោតលើការងារ</a:t>
            </a:r>
            <a:r>
              <a:rPr lang="fr-CA" sz="2200" i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</a:t>
            </a:r>
            <a:r>
              <a:rPr lang="fr-CA" sz="2200" i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i="1" dirty="0"/>
              <a:t>IEP</a:t>
            </a:r>
            <a:r>
              <a:rPr lang="fr-CA" sz="2200" i="1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</p:txBody>
      </p:sp>
    </p:spTree>
    <p:extLst>
      <p:ext uri="{BB962C8B-B14F-4D97-AF65-F5344CB8AC3E}">
        <p14:creationId xmlns:p14="http://schemas.microsoft.com/office/powerpoint/2010/main" val="398163714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733" y="365125"/>
            <a:ext cx="10524067" cy="1325563"/>
          </a:xfrm>
        </p:spPr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ពិចារណាលទ្ធភាពការគាំទ្រទាំងអស់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8E51B7-727E-4E4B-9DF9-382526445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8" y="1570715"/>
            <a:ext cx="4845910" cy="474118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មានតែ </a:t>
            </a:r>
            <a:r>
              <a:rPr lang="fr-CA"/>
              <a:t>25%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 នៃមនុស្សមាន </a:t>
            </a:r>
            <a:r>
              <a:rPr lang="fr-CA"/>
              <a:t>I/DD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 នឹងទទួលសេវាសមគួរ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ពិចារណាជំរើសតាមសហគមន៍ ដំណោះស្រាយបច្ចេកវិជ្ជា និងទំនាក់ទំនងផ្ទាល់ខ្លួន ជា</a:t>
            </a:r>
            <a:r>
              <a:rPr lang="km-KH">
                <a:latin typeface="Kh Content" panose="02000500000000020004" pitchFamily="2" charset="0"/>
                <a:cs typeface="Kh Content" panose="02000500000000020004" pitchFamily="2" charset="0"/>
              </a:rPr>
              <a:t>លទ្ធភាព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គាំទ្រការងារ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4065" y="1769806"/>
            <a:ext cx="4513006" cy="913070"/>
          </a:xfrm>
          <a:prstGeom prst="rect">
            <a:avLst/>
          </a:prstGeom>
          <a:solidFill>
            <a:srgbClr val="F5FBF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CA" sz="1000" b="1" cap="all" dirty="0" err="1">
                <a:solidFill>
                  <a:srgbClr val="017076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ចំណុចខ្លាំងផ្ទាល់ខ្លួន</a:t>
            </a:r>
            <a:r>
              <a:rPr lang="fr-CA" sz="1000" b="1" cap="all" dirty="0">
                <a:solidFill>
                  <a:srgbClr val="017076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1" cap="all" dirty="0" err="1">
                <a:solidFill>
                  <a:srgbClr val="017076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និងទ្រព្យសម្បត្ដិ</a:t>
            </a:r>
            <a:endParaRPr lang="en-US" sz="1000" b="1" dirty="0">
              <a:solidFill>
                <a:srgbClr val="017076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algn="ctr">
              <a:lnSpc>
                <a:spcPts val="16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ជំនាញ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សមត្ថភាពផ្ទាល់ខ្លួន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ចំណេះដឹង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ឬបទពិសោធន៍ជីវិត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;</a:t>
            </a:r>
            <a:r>
              <a:rPr lang="en-US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ចំណុចខ្លាំង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,</a:t>
            </a:r>
          </a:p>
          <a:p>
            <a:pPr algn="ctr">
              <a:lnSpc>
                <a:spcPts val="1600"/>
              </a:lnSpc>
            </a:pP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អ្វីៗដែលមនុស្សម្នាក់ពូកែ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ឬអ្នកផ្សេងៗចូលចិត្ដ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និងកោតសរសើរ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;</a:t>
            </a:r>
          </a:p>
          <a:p>
            <a:pPr algn="ctr">
              <a:lnSpc>
                <a:spcPts val="1600"/>
              </a:lnSpc>
            </a:pPr>
            <a:r>
              <a:rPr lang="en-US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ទ្រព្យសម្បត្ដិ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កម្មសិទ្ធិផ្ទាល់ខ្លួន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និងធនធា</a:t>
            </a:r>
            <a:r>
              <a:rPr lang="fr-CA" sz="900" dirty="0" err="1"/>
              <a:t>ន</a:t>
            </a:r>
            <a:endParaRPr lang="en-US" sz="9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065" y="2792355"/>
            <a:ext cx="1848464" cy="1438855"/>
          </a:xfrm>
          <a:prstGeom prst="rect">
            <a:avLst/>
          </a:prstGeom>
          <a:solidFill>
            <a:srgbClr val="FEF3F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CA" sz="1000" b="1" cap="all" dirty="0" err="1">
                <a:solidFill>
                  <a:srgbClr val="C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បច្ចេកវិជ្ជា</a:t>
            </a:r>
            <a:endParaRPr lang="en-US" sz="1000" b="1" dirty="0">
              <a:solidFill>
                <a:srgbClr val="C00000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5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បច្ចេកវិជ្ជាផ្ទាល់ខ្លួន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នរណាម្នាក់ប្រើ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;</a:t>
            </a:r>
            <a:endParaRPr lang="en-US" sz="9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5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បច្ចេកវិជ្ជាជំនួយ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ឬសំរបសំរួល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5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ជាមួយកិច្ចការពីមួយថ្ងៃទៅមួយថ្ងៃ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;</a:t>
            </a:r>
            <a:endParaRPr lang="en-US" sz="9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5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បច្ចេកវិជ្ជាបរិស្ថាន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បានរៀបចំ</a:t>
            </a:r>
            <a:endParaRPr lang="fr-CA" sz="9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5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ដើម្បីជួយ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ឬសំរបសំរួលអ្វី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ៗ</a:t>
            </a:r>
          </a:p>
          <a:p>
            <a:pPr>
              <a:lnSpc>
                <a:spcPts val="15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នៅជុំវិញ</a:t>
            </a:r>
            <a:endParaRPr lang="en-US" sz="9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142" y="4763723"/>
            <a:ext cx="2065775" cy="1246495"/>
          </a:xfrm>
          <a:prstGeom prst="rect">
            <a:avLst/>
          </a:prstGeom>
          <a:solidFill>
            <a:srgbClr val="EEEDF5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CA" sz="1000" b="1" cap="all" dirty="0" err="1">
                <a:solidFill>
                  <a:srgbClr val="4C3E7E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តាមសហគមន</a:t>
            </a:r>
            <a:r>
              <a:rPr lang="fr-CA" sz="1000" b="1" cap="all" dirty="0">
                <a:solidFill>
                  <a:srgbClr val="4C3E7E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៍</a:t>
            </a:r>
            <a:endParaRPr lang="en-US" sz="1000" b="1" dirty="0">
              <a:solidFill>
                <a:srgbClr val="4C3E7E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5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កន្លែង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ដូចជាពាណិជ្ជកម្ម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សួន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មន្ទីរថែទាំសុខភាព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;</a:t>
            </a:r>
            <a:endParaRPr lang="en-US" sz="9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5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ក្រុម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ឬសមាជិកភាពអង្គការ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;</a:t>
            </a:r>
            <a:endParaRPr lang="en-US" sz="9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500"/>
              </a:lnSpc>
            </a:pP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សេវាក្នុងតំបន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ឬធនធនសាធារណៈ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គ្រប</a:t>
            </a:r>
            <a:r>
              <a:rPr lang="fr-CA" sz="900" dirty="0">
                <a:latin typeface="Kh Content" panose="02000500000000020004" pitchFamily="2" charset="0"/>
                <a:cs typeface="Kh Content" panose="02000500000000020004" pitchFamily="2" charset="0"/>
              </a:rPr>
              <a:t>់ៗ</a:t>
            </a:r>
            <a:r>
              <a:rPr lang="fr-CA" sz="9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គ្នាប្រើ</a:t>
            </a:r>
            <a:endParaRPr lang="en-US" sz="9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3743" y="2792355"/>
            <a:ext cx="1691148" cy="1617751"/>
          </a:xfrm>
          <a:prstGeom prst="rect">
            <a:avLst/>
          </a:prstGeom>
          <a:solidFill>
            <a:srgbClr val="F5F3F6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km-KH" sz="1000" b="1" dirty="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ទំនាក់ទំនង</a:t>
            </a:r>
          </a:p>
          <a:p>
            <a:pPr algn="r">
              <a:lnSpc>
                <a:spcPts val="1500"/>
              </a:lnSpc>
            </a:pPr>
            <a:r>
              <a:rPr lang="km-KH" sz="900" dirty="0">
                <a:latin typeface="Kh Content" panose="02000500000000020004" pitchFamily="2" charset="0"/>
                <a:cs typeface="Kh Content" panose="02000500000000020004" pitchFamily="2" charset="0"/>
              </a:rPr>
              <a:t>គ្រួសារ និងអ្នកផ្សេងៗទៀត ដែលស្រឡាញ់ និងយកចិត្ដទុកដាក់គ្នាទៅវិញទៅមក;</a:t>
            </a:r>
          </a:p>
          <a:p>
            <a:pPr algn="r">
              <a:lnSpc>
                <a:spcPts val="1500"/>
              </a:lnSpc>
            </a:pPr>
            <a:r>
              <a:rPr lang="km-KH" sz="900" dirty="0">
                <a:latin typeface="Kh Content" panose="02000500000000020004" pitchFamily="2" charset="0"/>
                <a:cs typeface="Kh Content" panose="02000500000000020004" pitchFamily="2" charset="0"/>
              </a:rPr>
              <a:t>មិត្រភ័ក្ដិ ដែលចំណាយពេលជាមួយគ្នា ឬមានអ្វីៗជានិយម;</a:t>
            </a:r>
          </a:p>
          <a:p>
            <a:pPr algn="r">
              <a:lnSpc>
                <a:spcPts val="1500"/>
              </a:lnSpc>
            </a:pPr>
            <a:r>
              <a:rPr lang="km-KH" sz="900" dirty="0">
                <a:latin typeface="Kh Content" panose="02000500000000020004" pitchFamily="2" charset="0"/>
                <a:cs typeface="Kh Content" panose="02000500000000020004" pitchFamily="2" charset="0"/>
              </a:rPr>
              <a:t>អ្នកធ្លាប់ស្គាល់ ដែលមកទាក់ទងញឹកញាប់ ប៉ុន្ដែស្គាល់មិនច្បាស់</a:t>
            </a:r>
            <a:endParaRPr lang="en-US" sz="9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5923" y="4578094"/>
            <a:ext cx="1691148" cy="161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km-KH" sz="1000" b="1" dirty="0">
                <a:solidFill>
                  <a:srgbClr val="92D05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សិទ្ធិទទួលជាក់លា</a:t>
            </a:r>
            <a:r>
              <a:rPr lang="km-KH" sz="900" dirty="0">
                <a:latin typeface="Kh Content" panose="02000500000000020004" pitchFamily="2" charset="0"/>
                <a:cs typeface="Kh Content" panose="02000500000000020004" pitchFamily="2" charset="0"/>
              </a:rPr>
              <a:t>ក់</a:t>
            </a:r>
          </a:p>
          <a:p>
            <a:pPr algn="r">
              <a:lnSpc>
                <a:spcPts val="1500"/>
              </a:lnSpc>
            </a:pPr>
            <a:r>
              <a:rPr lang="km-KH" sz="900" dirty="0">
                <a:latin typeface="Kh Content" panose="02000500000000020004" pitchFamily="2" charset="0"/>
                <a:cs typeface="Kh Content" panose="02000500000000020004" pitchFamily="2" charset="0"/>
              </a:rPr>
              <a:t>សេចក្ដីត្រូវការយោងតាមសេវា យោងតាមអាយុ, ភូមិសាស្រ្ដ, កម្រិតប្រាក់ចំណូល, ឬស្ថានភាពការងារ;</a:t>
            </a:r>
          </a:p>
          <a:p>
            <a:pPr algn="r">
              <a:lnSpc>
                <a:spcPts val="1500"/>
              </a:lnSpc>
            </a:pPr>
            <a:r>
              <a:rPr lang="km-KH" sz="900" dirty="0">
                <a:latin typeface="Kh Content" panose="02000500000000020004" pitchFamily="2" charset="0"/>
                <a:cs typeface="Kh Content" panose="02000500000000020004" pitchFamily="2" charset="0"/>
              </a:rPr>
              <a:t>សេវារដ្ឋាភិបាលបើកប្រាក់ឲ្យ យោងលើពិការភាព ឬរោគវិនិច្ឆ័យ, ដូចជាការអប់រំពិសេស ឬ </a:t>
            </a:r>
            <a:r>
              <a:rPr lang="en-US" sz="900" dirty="0">
                <a:latin typeface="Kh Content" panose="02000500000000020004" pitchFamily="2" charset="0"/>
                <a:cs typeface="Kh Content" panose="02000500000000020004" pitchFamily="2" charset="0"/>
              </a:rPr>
              <a:t>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edicaid</a:t>
            </a:r>
          </a:p>
        </p:txBody>
      </p:sp>
    </p:spTree>
    <p:extLst>
      <p:ext uri="{BB962C8B-B14F-4D97-AF65-F5344CB8AC3E}">
        <p14:creationId xmlns:p14="http://schemas.microsoft.com/office/powerpoint/2010/main" val="306976623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207CE-70C0-B949-816A-7C4CE85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600">
                <a:latin typeface="Kh Content" panose="02000500000000020004" pitchFamily="2" charset="0"/>
                <a:cs typeface="Kh Content" panose="02000500000000020004" pitchFamily="2" charset="0"/>
              </a:rPr>
              <a:t>ការពិភាក្សាកង្វល់របស់អ្នក</a:t>
            </a:r>
          </a:p>
        </p:txBody>
      </p:sp>
    </p:spTree>
    <p:extLst>
      <p:ext uri="{BB962C8B-B14F-4D97-AF65-F5344CB8AC3E}">
        <p14:creationId xmlns:p14="http://schemas.microsoft.com/office/powerpoint/2010/main" val="135807400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ការមានសំណួរ ឬកង្វល់ គឺជាធម្មតា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នៅពេលគិត</a:t>
            </a:r>
            <a:r>
              <a:rPr lang="km-KH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គូរ</a:t>
            </a: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អំពីការងារពិតមួយ នៅក្នុងសហគមន៍ សំរាប់សមាជិកគ្រួសាររបស់អ្នក          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តើមានអ្វីខ្លះដែលធ្វើឲ្យអ្នកព្រួយបារម្ភ ឬខ្វល់ខ្វាយ?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ភាពងាយរងគ្រោះ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សុវត្ថិភាព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តើគេអាចធ្វើការងារ ឬទេ?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តើអ្នកណានឹងជួលគេ?</a:t>
            </a:r>
          </a:p>
          <a:p>
            <a:pPr>
              <a:lnSpc>
                <a:spcPct val="15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តើគេនឹងបាត់បង់អត្ថប្រយោជន៍ ឬទេ? </a:t>
            </a:r>
          </a:p>
        </p:txBody>
      </p:sp>
    </p:spTree>
    <p:extLst>
      <p:ext uri="{BB962C8B-B14F-4D97-AF65-F5344CB8AC3E}">
        <p14:creationId xmlns:p14="http://schemas.microsoft.com/office/powerpoint/2010/main" val="31020637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25F9F-DE26-6949-B77E-592FB87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600">
                <a:solidFill>
                  <a:srgbClr val="883D38"/>
                </a:solidFill>
                <a:latin typeface="Khmer OS Piseth" panose="02000500000000020004" pitchFamily="2" charset="0"/>
                <a:cs typeface="Khmer OS Piseth" panose="02000500000000020004" pitchFamily="2" charset="0"/>
              </a:rPr>
              <a:t>ក្រដាសព្រាងសំណួរទី</a:t>
            </a:r>
            <a:r>
              <a:rPr lang="fr-CA" sz="260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800" b="1">
                <a:solidFill>
                  <a:srgbClr val="883D38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25533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តើអ្នកសង្ឃឹមអ្វី ក្នុងជីវិតមនុស្សពេញវ័យ នឹង</a:t>
            </a:r>
            <a:r>
              <a:rPr lang="km-KH" sz="4000">
                <a:latin typeface="Kh Content" panose="02000500000000020004" pitchFamily="2" charset="0"/>
                <a:cs typeface="Kh Content" panose="02000500000000020004" pitchFamily="2" charset="0"/>
              </a:rPr>
              <a:t>មានសណ្ឋាន</a:t>
            </a: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យ៉ាងណា សំរាប់សមាជិកគ្រួសាររបស់អ្នក?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12545-F498-474E-82BE-2D33CB405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2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40677161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D2F33-3557-024E-86C6-AA4E12D7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600">
                <a:solidFill>
                  <a:srgbClr val="883D38"/>
                </a:solidFill>
                <a:latin typeface="Khmer OS Piseth" panose="02000500000000020004" pitchFamily="2" charset="0"/>
                <a:cs typeface="Khmer OS Piseth" panose="02000500000000020004" pitchFamily="2" charset="0"/>
              </a:rPr>
              <a:t>ក្រដាសព្រាងសំណួរទី</a:t>
            </a:r>
            <a:r>
              <a:rPr lang="fr-CA" sz="260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800" b="1">
                <a:solidFill>
                  <a:srgbClr val="883D38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2A93B-1883-6645-A3AE-131BF387E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2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8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តើអ្វីជាកង្វល់ខ្លាំងបំផុតរបស់អ្នក នៅពេលគិតគូរអំពីការងារ សំរាប់សមាជិកគ្រួសាររបស់អ្នក?</a:t>
            </a:r>
          </a:p>
        </p:txBody>
      </p:sp>
    </p:spTree>
    <p:extLst>
      <p:ext uri="{BB962C8B-B14F-4D97-AF65-F5344CB8AC3E}">
        <p14:creationId xmlns:p14="http://schemas.microsoft.com/office/powerpoint/2010/main" val="351847106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2CFEF-A5D9-6C41-AC61-E27EE896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តំណាលអំពីការងារ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60000"/>
              </a:lnSpc>
              <a:spcAft>
                <a:spcPts val="1200"/>
              </a:spcAft>
              <a:buNone/>
            </a:pPr>
            <a:r>
              <a:rPr lang="fr-CA" sz="33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ព័ត៌មានមិនត្រឹមត្រូវ និងការយល់ខុស អាចរាំងរាយើង ពីការពិចារណាធ្វើការងារ។</a:t>
            </a:r>
            <a:endParaRPr lang="en-US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6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មនុស្សមានពិការភាព ធ្វើការមិនរហ័សល្មមទេ </a:t>
            </a:r>
            <a:r>
              <a:rPr lang="fr-CA" sz="3100">
                <a:latin typeface="Kh Content" panose="02000500000000020004" pitchFamily="2" charset="0"/>
                <a:cs typeface="Kh Content" panose="02000500000000020004" pitchFamily="2" charset="0"/>
              </a:rPr>
              <a:t>(តំណាល)</a:t>
            </a:r>
          </a:p>
          <a:p>
            <a:pPr>
              <a:lnSpc>
                <a:spcPct val="16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និយោជិតមានពិការភាព នឹងមិនបានទទួលយក ដោយអ្នករួមការងារទេ </a:t>
            </a:r>
            <a:r>
              <a:rPr lang="fr-CA" sz="3100">
                <a:latin typeface="Kh Content" panose="02000500000000020004" pitchFamily="2" charset="0"/>
                <a:cs typeface="Kh Content" panose="02000500000000020004" pitchFamily="2" charset="0"/>
              </a:rPr>
              <a:t>(តំណាល)</a:t>
            </a:r>
          </a:p>
          <a:p>
            <a:pPr>
              <a:lnSpc>
                <a:spcPct val="16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ការងារមានជំរក គឺមានសុវត្ថិភាពជាងការងារសហគមន៍ </a:t>
            </a:r>
            <a:r>
              <a:rPr lang="fr-CA" sz="3100">
                <a:latin typeface="Kh Content" panose="02000500000000020004" pitchFamily="2" charset="0"/>
                <a:cs typeface="Kh Content" panose="02000500000000020004" pitchFamily="2" charset="0"/>
              </a:rPr>
              <a:t>(តំណាល)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មនុស្ស</a:t>
            </a:r>
            <a:r>
              <a:rPr lang="km-KH">
                <a:latin typeface="Kh Content" panose="02000500000000020004" pitchFamily="2" charset="0"/>
                <a:cs typeface="Kh Content" panose="02000500000000020004" pitchFamily="2" charset="0"/>
              </a:rPr>
              <a:t>ដែលចេញពីសក្ខា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ពិភាក្សា បាត់បង់មិត្រភ័ក្ដិរបស់គេ </a:t>
            </a:r>
            <a:r>
              <a:rPr lang="fr-CA" sz="3100">
                <a:latin typeface="Kh Content" panose="02000500000000020004" pitchFamily="2" charset="0"/>
                <a:cs typeface="Kh Content" panose="02000500000000020004" pitchFamily="2" charset="0"/>
              </a:rPr>
              <a:t>(តំណាល)</a:t>
            </a:r>
          </a:p>
          <a:p>
            <a:pPr>
              <a:lnSpc>
                <a:spcPct val="16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មនុស្សមានពិការភាពខ្លាំងក្លា មិនចាំបាច់ធ្វើការទេ </a:t>
            </a:r>
            <a:r>
              <a:rPr lang="fr-CA" sz="3100">
                <a:latin typeface="Kh Content" panose="02000500000000020004" pitchFamily="2" charset="0"/>
                <a:cs typeface="Kh Content" panose="02000500000000020004" pitchFamily="2" charset="0"/>
              </a:rPr>
              <a:t>(តំណាល)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CA" sz="1600" i="1"/>
              <a:t>Don Lavin </a:t>
            </a:r>
            <a:r>
              <a:rPr lang="fr-CA" sz="1600" i="1">
                <a:latin typeface="Kh Content" panose="02000500000000020004" pitchFamily="2" charset="0"/>
                <a:cs typeface="Kh Content" panose="02000500000000020004" pitchFamily="2" charset="0"/>
              </a:rPr>
              <a:t>– កំឡាំងនៅធ្វើការ</a:t>
            </a:r>
          </a:p>
        </p:txBody>
      </p:sp>
    </p:spTree>
    <p:extLst>
      <p:ext uri="{BB962C8B-B14F-4D97-AF65-F5344CB8AC3E}">
        <p14:creationId xmlns:p14="http://schemas.microsoft.com/office/powerpoint/2010/main" val="161172639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C09C-0C2E-BF4A-9498-66679D92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140C-B5FE-AE4D-8CCC-1D2C03BF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>អត្ថប្រយោជន៍សូស្យាល់សឹគ្យួរិទី៖ តំណាល និងធនធាន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4AFC-6AE1-FF42-9AE0-AF5B9AA2B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4919133" cy="44862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fr-CA">
                <a:solidFill>
                  <a:srgbClr val="883D38"/>
                </a:solidFill>
                <a:latin typeface="Khmer OS Piseth" panose="02000500000000020004" pitchFamily="2" charset="0"/>
                <a:cs typeface="Khmer OS Piseth" panose="02000500000000020004" pitchFamily="2" charset="0"/>
              </a:rPr>
              <a:t>តំណាល</a:t>
            </a:r>
          </a:p>
          <a:p>
            <a:pPr>
              <a:lnSpc>
                <a:spcPct val="16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ការឲ្យសិស្ស</a:t>
            </a:r>
            <a:r>
              <a:rPr lang="km-KH">
                <a:latin typeface="Kh Content" panose="02000500000000020004" pitchFamily="2" charset="0"/>
                <a:cs typeface="Kh Content" panose="02000500000000020004" pitchFamily="2" charset="0"/>
              </a:rPr>
              <a:t>ពឹង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លើ </a:t>
            </a:r>
            <a:r>
              <a:rPr lang="fr-CA"/>
              <a:t>SSI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 នឹងចាត់ចែងអ្វីៗ</a:t>
            </a:r>
          </a:p>
          <a:p>
            <a:pPr>
              <a:lnSpc>
                <a:spcPct val="16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មនុស្សដែលជ្រើស</a:t>
            </a:r>
            <a:r>
              <a:rPr lang="km-KH">
                <a:latin typeface="Kh Content" panose="02000500000000020004" pitchFamily="2" charset="0"/>
                <a:cs typeface="Kh Content" panose="02000500000000020004" pitchFamily="2" charset="0"/>
              </a:rPr>
              <a:t>ទៅ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ធ្វើការ នឹងបាត់បង់       អត្ថប្រយោជន៍ពិការភាព និងការថែទាំ     សុខភាព</a:t>
            </a:r>
          </a:p>
          <a:p>
            <a:pPr>
              <a:lnSpc>
                <a:spcPct val="160000"/>
              </a:lnSpc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មនុស្សដែលអាចរស់នៅដោយខ្លួនឯង នៅក្នុងសហគមន៍ ពឹងលើអ្វីៗដែល </a:t>
            </a:r>
            <a:r>
              <a:rPr lang="fr-CA"/>
              <a:t>SSI</a:t>
            </a: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 ផ្ដល់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8833" y="5720345"/>
            <a:ext cx="5181600" cy="6635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CA" sz="2400" i="1">
                <a:hlinkClick r:id="rId3"/>
              </a:rPr>
              <a:t>https://ca.db101.org</a:t>
            </a:r>
          </a:p>
        </p:txBody>
      </p:sp>
      <p:pic>
        <p:nvPicPr>
          <p:cNvPr id="6" name="Picture 5" descr="Screenshot of https://ca.db101.org (Disability Benefits 101) homepage">
            <a:extLst>
              <a:ext uri="{FF2B5EF4-FFF2-40B4-BE49-F238E27FC236}">
                <a16:creationId xmlns:a16="http://schemas.microsoft.com/office/drawing/2014/main" id="{EAD80E87-3BC2-1A4B-8D20-F290A18F47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8966" r="13134"/>
          <a:stretch/>
        </p:blipFill>
        <p:spPr>
          <a:xfrm>
            <a:off x="6485467" y="1825625"/>
            <a:ext cx="4868333" cy="3759783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159064036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600">
                <a:solidFill>
                  <a:srgbClr val="883D38"/>
                </a:solidFill>
                <a:latin typeface="Khmer OS Piseth" panose="02000500000000020004" pitchFamily="2" charset="0"/>
                <a:cs typeface="Khmer OS Piseth" panose="02000500000000020004" pitchFamily="2" charset="0"/>
              </a:rPr>
              <a:t>ក្រដាសព្រាងសំណួរទី</a:t>
            </a:r>
            <a:r>
              <a:rPr lang="fr-CA" sz="260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800" b="1">
                <a:solidFill>
                  <a:srgbClr val="883D38"/>
                </a:solidFill>
              </a:rPr>
              <a:t>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44AC0-64FD-CE47-9D23-63CCE865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74733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តើអ្នកត្រូវការអ្វី ដើម្បីមានអារម្មណ៍បានសង្ឃឹម និងមានកំឡាំង អំពីការងារ នៃសមាជិកគ្រួសាររបស់អ្នក នៅពេលអនាគត?</a:t>
            </a:r>
            <a:r>
              <a:rPr lang="fr-CA" sz="400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EADAF-B915-6342-8E22-CAB1D34E1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2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351211166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4600E-6A2A-0A45-9794-F8BCC736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600">
                <a:latin typeface="Kh Content" panose="02000500000000020004" pitchFamily="2" charset="0"/>
                <a:cs typeface="Kh Content" panose="02000500000000020004" pitchFamily="2" charset="0"/>
              </a:rPr>
              <a:t>ជំហានចំណាត់ការ</a:t>
            </a:r>
            <a:r>
              <a:rPr lang="km-KH" sz="560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  <a:r>
              <a:rPr lang="fr-CA" sz="560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5600" b="1">
                <a:latin typeface="Kh Content" panose="02000500000000020004" pitchFamily="2" charset="0"/>
                <a:cs typeface="Kh Content" panose="02000500000000020004" pitchFamily="2" charset="0"/>
              </a:rPr>
              <a:t>ការចាប់ផ្ដើម</a:t>
            </a:r>
          </a:p>
        </p:txBody>
      </p:sp>
    </p:spTree>
    <p:extLst>
      <p:ext uri="{BB962C8B-B14F-4D97-AF65-F5344CB8AC3E}">
        <p14:creationId xmlns:p14="http://schemas.microsoft.com/office/powerpoint/2010/main" val="229104787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B326B-8585-2344-AA7D-780E5955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600">
                <a:solidFill>
                  <a:srgbClr val="883D38"/>
                </a:solidFill>
                <a:latin typeface="Khmer OS Piseth" panose="02000500000000020004" pitchFamily="2" charset="0"/>
                <a:cs typeface="Khmer OS Piseth" panose="02000500000000020004" pitchFamily="2" charset="0"/>
              </a:rPr>
              <a:t>ក្រដាសព្រាងសំណួរទី</a:t>
            </a:r>
            <a:r>
              <a:rPr lang="fr-CA" sz="2600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800" b="1">
                <a:solidFill>
                  <a:srgbClr val="883D38"/>
                </a:solidFill>
              </a:rPr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553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>យោងលើព័ត៌មាន នៅក្នុងសិក្ខារពិភាក្សានេះ តើអ្វីជាជំហានចំណាត់ការ 3 យ៉ាង ដែលអ្នកនឹងធ្វើ ដើម្បីជួយសមាជិក</a:t>
            </a:r>
            <a:r>
              <a:rPr lang="km-KH" sz="3600">
                <a:latin typeface="Kh Content" panose="02000500000000020004" pitchFamily="2" charset="0"/>
                <a:cs typeface="Kh Content" panose="02000500000000020004" pitchFamily="2" charset="0"/>
              </a:rPr>
              <a:t>គ្រួ</a:t>
            </a:r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>សាររបស់អ្នកចាប់ផ្ដើម លើផ្លូវឆ្ពោះទៅជោគជ័យការងារ?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B05E1-98AD-4D43-AAA3-5356C92A3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2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26448324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F6444-5961-1247-8E1F-C79A6EF9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200">
                <a:latin typeface="Kh Content" panose="02000500000000020004" pitchFamily="2" charset="0"/>
                <a:cs typeface="Kh Content" panose="02000500000000020004" pitchFamily="2" charset="0"/>
              </a:rPr>
              <a:t>យកចេញ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>សេចក្ដីរំពឹងខ្ពស់ និងកំណត់ទស្សនវិស័យ សំរាប់ការងារ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>អបអរសាទរ និងសាបព្រោះកំឡាំង និងចំណង់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>ទទួលស្គាល់ភាពលំបាក និងដោះស្រាយវា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600">
                <a:latin typeface="Kh Content" panose="02000500000000020004" pitchFamily="2" charset="0"/>
                <a:cs typeface="Kh Content" panose="02000500000000020004" pitchFamily="2" charset="0"/>
              </a:rPr>
              <a:t>ឋានៈជាសមាជិកគ្រួសារ ត្រូវរកព័ត៌មាន និងការគាំទ្រ ដែលអ្នកត្រូវការ</a:t>
            </a:r>
          </a:p>
        </p:txBody>
      </p:sp>
    </p:spTree>
    <p:extLst>
      <p:ext uri="{BB962C8B-B14F-4D97-AF65-F5344CB8AC3E}">
        <p14:creationId xmlns:p14="http://schemas.microsoft.com/office/powerpoint/2010/main" val="77990698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1C486-B3CA-9644-ABD9-846ADFB3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សំណួរ</a:t>
            </a:r>
          </a:p>
        </p:txBody>
      </p:sp>
      <p:pic>
        <p:nvPicPr>
          <p:cNvPr id="7" name="Content Placeholder 6" descr="A drawing of questions marks in circles ">
            <a:extLst>
              <a:ext uri="{FF2B5EF4-FFF2-40B4-BE49-F238E27FC236}">
                <a16:creationId xmlns:a16="http://schemas.microsoft.com/office/drawing/2014/main" id="{60A6B738-4728-CE49-A41F-E998F6D4F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8905" r="14469" b="7647"/>
          <a:stretch/>
        </p:blipFill>
        <p:spPr>
          <a:xfrm>
            <a:off x="2925418" y="1347673"/>
            <a:ext cx="6341164" cy="4964227"/>
          </a:xfrm>
        </p:spPr>
      </p:pic>
    </p:spTree>
    <p:extLst>
      <p:ext uri="{BB962C8B-B14F-4D97-AF65-F5344CB8AC3E}">
        <p14:creationId xmlns:p14="http://schemas.microsoft.com/office/powerpoint/2010/main" val="112896477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26054-7065-E448-A472-EE6904C9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ព័ត៌មានទំនាក់ទំនង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C60742-BDCC-9845-BF21-F44CE2D8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Omar Gomez </a:t>
            </a:r>
          </a:p>
          <a:p>
            <a:pPr marL="0" indent="0" algn="ctr">
              <a:buNone/>
            </a:pPr>
            <a:r>
              <a:rPr lang="en-US" dirty="0" smtClean="0"/>
              <a:t>Harbor Regional Center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Omar.Gomez@harborrc.org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(310)543-0142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549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129B9-C53E-7D40-9782-18A62120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សព្វថ្ងៃនេះ មនុស្ស</a:t>
            </a:r>
            <a:r>
              <a:rPr lang="km-KH" sz="4000">
                <a:latin typeface="Kh Content" panose="02000500000000020004" pitchFamily="2" charset="0"/>
                <a:cs typeface="Kh Content" panose="02000500000000020004" pitchFamily="2" charset="0"/>
              </a:rPr>
              <a:t>មាន</a:t>
            </a: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ពិការភាព...</a:t>
            </a:r>
          </a:p>
        </p:txBody>
      </p:sp>
      <p:pic>
        <p:nvPicPr>
          <p:cNvPr id="7" name="Picture 6" descr="youth in softball uniform hugging mother" title="youth with mom">
            <a:extLst>
              <a:ext uri="{FF2B5EF4-FFF2-40B4-BE49-F238E27FC236}">
                <a16:creationId xmlns:a16="http://schemas.microsoft.com/office/drawing/2014/main" id="{033DB7F2-F672-E343-9EDD-C3F33C449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8560"/>
            <a:ext cx="2870200" cy="1909307"/>
          </a:xfrm>
          <a:prstGeom prst="rect">
            <a:avLst/>
          </a:prstGeom>
        </p:spPr>
      </p:pic>
      <p:pic>
        <p:nvPicPr>
          <p:cNvPr id="15" name="Picture 14" descr="Youth at work carrying crates " title="Youth carrying crates ">
            <a:extLst>
              <a:ext uri="{FF2B5EF4-FFF2-40B4-BE49-F238E27FC236}">
                <a16:creationId xmlns:a16="http://schemas.microsoft.com/office/drawing/2014/main" id="{0FA9FA24-23F4-C245-A5EF-E687E4EE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>
          <a:xfrm>
            <a:off x="3802137" y="1588560"/>
            <a:ext cx="1693336" cy="2234647"/>
          </a:xfrm>
          <a:prstGeom prst="rect">
            <a:avLst/>
          </a:prstGeom>
        </p:spPr>
      </p:pic>
      <p:pic>
        <p:nvPicPr>
          <p:cNvPr id="8" name="Picture 7" descr="Youth at work holding a rolled up poster" title="Youth at work">
            <a:extLst>
              <a:ext uri="{FF2B5EF4-FFF2-40B4-BE49-F238E27FC236}">
                <a16:creationId xmlns:a16="http://schemas.microsoft.com/office/drawing/2014/main" id="{2893EC34-50AB-2B40-B579-80E69FCA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b="38306"/>
          <a:stretch/>
        </p:blipFill>
        <p:spPr>
          <a:xfrm>
            <a:off x="5609061" y="1588560"/>
            <a:ext cx="2688271" cy="2234647"/>
          </a:xfrm>
          <a:prstGeom prst="rect">
            <a:avLst/>
          </a:prstGeom>
        </p:spPr>
      </p:pic>
      <p:pic>
        <p:nvPicPr>
          <p:cNvPr id="11" name="Picture 10" descr="Youth separating sheets of parchment paper " title="Youth working ">
            <a:extLst>
              <a:ext uri="{FF2B5EF4-FFF2-40B4-BE49-F238E27FC236}">
                <a16:creationId xmlns:a16="http://schemas.microsoft.com/office/drawing/2014/main" id="{56D5B5D6-A6C2-4948-997D-75164116D8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8405894" y="1580451"/>
            <a:ext cx="2963333" cy="4346214"/>
          </a:xfrm>
          <a:prstGeom prst="rect">
            <a:avLst/>
          </a:prstGeom>
        </p:spPr>
      </p:pic>
      <p:pic>
        <p:nvPicPr>
          <p:cNvPr id="9" name="Picture 8" descr="Person riding a handcycle " title="Person with a disability riding ">
            <a:extLst>
              <a:ext uri="{FF2B5EF4-FFF2-40B4-BE49-F238E27FC236}">
                <a16:creationId xmlns:a16="http://schemas.microsoft.com/office/drawing/2014/main" id="{056EE91B-AEAE-D94D-9711-CB3B3F2DCB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13952"/>
          <a:stretch/>
        </p:blipFill>
        <p:spPr>
          <a:xfrm>
            <a:off x="3802142" y="3904263"/>
            <a:ext cx="4512733" cy="2022402"/>
          </a:xfrm>
          <a:prstGeom prst="rect">
            <a:avLst/>
          </a:prstGeom>
        </p:spPr>
      </p:pic>
      <p:pic>
        <p:nvPicPr>
          <p:cNvPr id="13" name="Picture 12" descr="Dad and son hugging " title="Dad and son ">
            <a:extLst>
              <a:ext uri="{FF2B5EF4-FFF2-40B4-BE49-F238E27FC236}">
                <a16:creationId xmlns:a16="http://schemas.microsoft.com/office/drawing/2014/main" id="{F16C4F46-4715-3347-8FCB-AD7DA38AE3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/>
          <a:stretch/>
        </p:blipFill>
        <p:spPr>
          <a:xfrm>
            <a:off x="838200" y="3600160"/>
            <a:ext cx="2870200" cy="23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31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6820A-53A2-2746-ADCF-2B4D61F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88101-8E2F-1E4D-BAE5-CDD01D7F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ប៉ុន្ដែនៅមានការងារត្រូវបានធ្វើ...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6A3A8B-D2DD-154E-B056-3CD89B918B3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154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នៅមានផ្លូវឆ្ងាយដើម្បីទៅ មុននឹងមនុស្សមានពិការភាពជួបប្រទះ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នូវឱកាសស្មើភាព នៅក្នុងសហរដ្ឋអាមេរិក។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AED3-FA5D-5B48-8614-8FA146124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0533"/>
            <a:ext cx="5181600" cy="275642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600"/>
              </a:spcBef>
              <a:buNone/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តម្លៃការងារ </a:t>
            </a:r>
          </a:p>
          <a:p>
            <a:pPr marL="0" indent="0" algn="ctr">
              <a:lnSpc>
                <a:spcPct val="150000"/>
              </a:lnSpc>
              <a:spcBef>
                <a:spcPts val="1600"/>
              </a:spcBef>
              <a:buNone/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ភាពក្រីក្រ </a:t>
            </a:r>
          </a:p>
          <a:p>
            <a:pPr marL="0" indent="0" algn="ctr">
              <a:lnSpc>
                <a:spcPct val="150000"/>
              </a:lnSpc>
              <a:spcBef>
                <a:spcPts val="1600"/>
              </a:spcBef>
              <a:buNone/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ជំរើសទីលំនៅ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0A76-31AE-8042-8259-432A597D8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0533"/>
            <a:ext cx="5181600" cy="275642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600"/>
              </a:spcBef>
              <a:buNone/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សង្គម ការកំសាន្ដ ទំនាក់ទំនង </a:t>
            </a:r>
          </a:p>
          <a:p>
            <a:pPr marL="0" indent="0" algn="ctr">
              <a:lnSpc>
                <a:spcPct val="150000"/>
              </a:lnSpc>
              <a:spcBef>
                <a:spcPts val="1600"/>
              </a:spcBef>
              <a:buNone/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សំឡេងត្រូវបានគោរព </a:t>
            </a:r>
          </a:p>
          <a:p>
            <a:pPr marL="0" indent="0" algn="ctr">
              <a:lnSpc>
                <a:spcPct val="150000"/>
              </a:lnSpc>
              <a:spcBef>
                <a:spcPts val="1600"/>
              </a:spcBef>
              <a:buNone/>
            </a:pPr>
            <a:r>
              <a:rPr lang="fr-CA">
                <a:latin typeface="Kh Content" panose="02000500000000020004" pitchFamily="2" charset="0"/>
                <a:cs typeface="Kh Content" panose="02000500000000020004" pitchFamily="2" charset="0"/>
              </a:rPr>
              <a:t>សំរេចពីអនាគតផ្ទាល់ខ្លួន </a:t>
            </a:r>
          </a:p>
        </p:txBody>
      </p:sp>
    </p:spTree>
    <p:extLst>
      <p:ext uri="{BB962C8B-B14F-4D97-AF65-F5344CB8AC3E}">
        <p14:creationId xmlns:p14="http://schemas.microsoft.com/office/powerpoint/2010/main" val="91236584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BCB79-C3EB-1242-8D66-4D4330A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000">
                <a:latin typeface="Kh Content" panose="02000500000000020004" pitchFamily="2" charset="0"/>
                <a:cs typeface="Kh Content" panose="02000500000000020004" pitchFamily="2" charset="0"/>
              </a:rPr>
              <a:t>ការងារ៖ </a:t>
            </a:r>
            <a:br>
              <a:rPr lang="fr-CA" sz="5000">
                <a:latin typeface="Kh Content" panose="02000500000000020004" pitchFamily="2" charset="0"/>
                <a:cs typeface="Kh Content" panose="02000500000000020004" pitchFamily="2" charset="0"/>
              </a:rPr>
            </a:br>
            <a:r>
              <a:rPr lang="fr-CA" sz="5000">
                <a:latin typeface="Kh Content" panose="02000500000000020004" pitchFamily="2" charset="0"/>
                <a:cs typeface="Kh Content" panose="02000500000000020004" pitchFamily="2" charset="0"/>
              </a:rPr>
              <a:t>មានលទ្ធភាពច្រើនណាស់</a:t>
            </a:r>
          </a:p>
        </p:txBody>
      </p:sp>
    </p:spTree>
    <p:extLst>
      <p:ext uri="{BB962C8B-B14F-4D97-AF65-F5344CB8AC3E}">
        <p14:creationId xmlns:p14="http://schemas.microsoft.com/office/powerpoint/2010/main" val="20916789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8826-792A-A348-A534-2351FD5D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2326F-ADB4-F54A-946B-41C575B6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ការងារ៖ គំនិតស្នូល</a:t>
            </a:r>
          </a:p>
        </p:txBody>
      </p:sp>
      <p:graphicFrame>
        <p:nvGraphicFramePr>
          <p:cNvPr id="5" name="Content Placeholder 4" descr="1. Everyone can work! &#10;2. Work looks differently for everybody&#10;3. Employment should be rooted in what your family member wants to do" title="Employment Core Concepts ">
            <a:extLst>
              <a:ext uri="{FF2B5EF4-FFF2-40B4-BE49-F238E27FC236}">
                <a16:creationId xmlns:a16="http://schemas.microsoft.com/office/drawing/2014/main" id="{58DBF7E1-D227-B643-805A-69515B714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817634"/>
              </p:ext>
            </p:extLst>
          </p:nvPr>
        </p:nvGraphicFramePr>
        <p:xfrm>
          <a:off x="838200" y="1825624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 descr="Circle shape with &quot;1&quot; inside">
            <a:extLst>
              <a:ext uri="{FF2B5EF4-FFF2-40B4-BE49-F238E27FC236}">
                <a16:creationId xmlns:a16="http://schemas.microsoft.com/office/drawing/2014/main" id="{2F381B86-67B5-C44E-9917-0D2551336467}"/>
              </a:ext>
            </a:extLst>
          </p:cNvPr>
          <p:cNvSpPr/>
          <p:nvPr/>
        </p:nvSpPr>
        <p:spPr>
          <a:xfrm>
            <a:off x="3049905" y="156876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C7D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8449C-291D-3741-8992-62DD9C19AE0F}"/>
              </a:ext>
            </a:extLst>
          </p:cNvPr>
          <p:cNvSpPr txBox="1"/>
          <p:nvPr/>
        </p:nvSpPr>
        <p:spPr>
          <a:xfrm>
            <a:off x="2964180" y="167131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 descr="Circle shape with &quot;2&quot; inside">
            <a:extLst>
              <a:ext uri="{FF2B5EF4-FFF2-40B4-BE49-F238E27FC236}">
                <a16:creationId xmlns:a16="http://schemas.microsoft.com/office/drawing/2014/main" id="{843B3136-2E9C-B440-A6AE-A615B0C5E4C3}"/>
              </a:ext>
            </a:extLst>
          </p:cNvPr>
          <p:cNvSpPr/>
          <p:nvPr/>
        </p:nvSpPr>
        <p:spPr>
          <a:xfrm>
            <a:off x="8465185" y="1572896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E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A1388-E30C-844D-85A4-0354D4DE38F7}"/>
              </a:ext>
            </a:extLst>
          </p:cNvPr>
          <p:cNvSpPr txBox="1"/>
          <p:nvPr/>
        </p:nvSpPr>
        <p:spPr>
          <a:xfrm>
            <a:off x="8379460" y="16754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 descr="Circle shape with &quot;3&quot; inside">
            <a:extLst>
              <a:ext uri="{FF2B5EF4-FFF2-40B4-BE49-F238E27FC236}">
                <a16:creationId xmlns:a16="http://schemas.microsoft.com/office/drawing/2014/main" id="{ECD93A83-40AF-9D47-B46B-875D6AB9CC77}"/>
              </a:ext>
            </a:extLst>
          </p:cNvPr>
          <p:cNvSpPr/>
          <p:nvPr/>
        </p:nvSpPr>
        <p:spPr>
          <a:xfrm>
            <a:off x="5762625" y="391953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9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24B3C-3222-654E-8A5E-A0BD2AF8C883}"/>
              </a:ext>
            </a:extLst>
          </p:cNvPr>
          <p:cNvSpPr txBox="1"/>
          <p:nvPr/>
        </p:nvSpPr>
        <p:spPr>
          <a:xfrm>
            <a:off x="5676900" y="40220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7312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0625-2CE0-834C-9F1F-5573BDE7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/>
              <a:t>‌ </a:t>
            </a: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“ការងារដំបូង”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fr-CA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វាគឺជាក្រឹត្យក្រមរបស់រដ្ឋ ដែលឱកាសសំរាប់ការងារបានរួបរួម ប្រកួតប្រជែង គួរតែបានឲ្យទៅភាពបឋមខ្ពស់បំផុត សំរាប់បុគ្គលពេញអាយុធ្វើការ ដែលមានពិការវឌ្ឍនកម្ម ទោះបើពិការភាពរបស់គេ ធ្ងន់ធ្ងរយ៉ាងណាក៏ដោយ។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CA" sz="2100" i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គំរោងច្បាប់សភា កាលីហ្វ័រនីញ៉ា លេខ </a:t>
            </a:r>
            <a:r>
              <a:rPr lang="fr-CA" sz="2100" i="1">
                <a:solidFill>
                  <a:srgbClr val="883D38"/>
                </a:solidFill>
              </a:rPr>
              <a:t>1041 (2013)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fr-CA" sz="2900" b="1">
                <a:latin typeface="Kh Content" panose="02000500000000020004" pitchFamily="2" charset="0"/>
                <a:cs typeface="Kh Content" panose="02000500000000020004" pitchFamily="2" charset="0"/>
              </a:rPr>
              <a:t>បុគ្គលម្នាក់ – </a:t>
            </a:r>
            <a:r>
              <a:rPr lang="fr-CA" sz="2900">
                <a:latin typeface="Kh Content" panose="02000500000000020004" pitchFamily="2" charset="0"/>
                <a:cs typeface="Kh Content" panose="02000500000000020004" pitchFamily="2" charset="0"/>
              </a:rPr>
              <a:t>មិននៅក្នុងក្រុមមួយ ឬបរិព័ទ្ធភូមិ</a:t>
            </a:r>
          </a:p>
          <a:p>
            <a:pPr>
              <a:lnSpc>
                <a:spcPct val="170000"/>
              </a:lnSpc>
            </a:pPr>
            <a:r>
              <a:rPr lang="fr-CA" sz="2900" b="1">
                <a:latin typeface="Kh Content" panose="02000500000000020004" pitchFamily="2" charset="0"/>
                <a:cs typeface="Kh Content" panose="02000500000000020004" pitchFamily="2" charset="0"/>
              </a:rPr>
              <a:t>បានរួមរួប – </a:t>
            </a:r>
            <a:r>
              <a:rPr lang="fr-CA" sz="2900">
                <a:latin typeface="Kh Content" panose="02000500000000020004" pitchFamily="2" charset="0"/>
                <a:cs typeface="Kh Content" panose="02000500000000020004" pitchFamily="2" charset="0"/>
              </a:rPr>
              <a:t>នៅអមជាមួយអស់អ្នកគ្មានពិការភាព ដោយមានឱកាសដើម្បីប្រកបគ្នា</a:t>
            </a:r>
          </a:p>
          <a:p>
            <a:pPr>
              <a:lnSpc>
                <a:spcPct val="170000"/>
              </a:lnSpc>
            </a:pPr>
            <a:r>
              <a:rPr lang="fr-CA" sz="2900" b="1">
                <a:latin typeface="Kh Content" panose="02000500000000020004" pitchFamily="2" charset="0"/>
                <a:cs typeface="Kh Content" panose="02000500000000020004" pitchFamily="2" charset="0"/>
              </a:rPr>
              <a:t>ការងារ – </a:t>
            </a:r>
            <a:r>
              <a:rPr lang="fr-CA" sz="2900">
                <a:latin typeface="Kh Content" panose="02000500000000020004" pitchFamily="2" charset="0"/>
                <a:cs typeface="Kh Content" panose="02000500000000020004" pitchFamily="2" charset="0"/>
              </a:rPr>
              <a:t>នៅក្នុងកំឡាំងការងារទូទៅ នៅលើបញ្ជីបើកប្រាក់នៃជំនួញ ឬការងារខ្លួនឯង</a:t>
            </a:r>
          </a:p>
          <a:p>
            <a:pPr>
              <a:lnSpc>
                <a:spcPct val="170000"/>
              </a:lnSpc>
            </a:pPr>
            <a:r>
              <a:rPr lang="fr-CA" sz="2900" b="1">
                <a:latin typeface="Kh Content" panose="02000500000000020004" pitchFamily="2" charset="0"/>
                <a:cs typeface="Kh Content" panose="02000500000000020004" pitchFamily="2" charset="0"/>
              </a:rPr>
              <a:t>ប្រាក់ឈ្នួលអប្បបរិមា – </a:t>
            </a:r>
            <a:r>
              <a:rPr lang="fr-CA" sz="2900">
                <a:latin typeface="Kh Content" panose="02000500000000020004" pitchFamily="2" charset="0"/>
                <a:cs typeface="Kh Content" panose="02000500000000020004" pitchFamily="2" charset="0"/>
              </a:rPr>
              <a:t>ប្រាក់ឈ្នួលស្មើគ្នា ឬលើសអប្បបរិមា ឬតាមមាត្រដ្ឋានប្រាក់ឈ្នួលនៃឧស្សាហកម្ម</a:t>
            </a:r>
          </a:p>
        </p:txBody>
      </p:sp>
    </p:spTree>
    <p:extLst>
      <p:ext uri="{BB962C8B-B14F-4D97-AF65-F5344CB8AC3E}">
        <p14:creationId xmlns:p14="http://schemas.microsoft.com/office/powerpoint/2010/main" val="36129405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5E7D8-263E-E740-97A0-3C2E4AA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A3BAF-7E76-6E42-9F4C-69B0A612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តើហេតុអ្វីសមាជិក</a:t>
            </a:r>
            <a:r>
              <a:rPr lang="km-KH" sz="4000">
                <a:latin typeface="Kh Content" panose="02000500000000020004" pitchFamily="2" charset="0"/>
                <a:cs typeface="Kh Content" panose="02000500000000020004" pitchFamily="2" charset="0"/>
              </a:rPr>
              <a:t>គ្រួ</a:t>
            </a:r>
            <a:r>
              <a:rPr lang="fr-CA" sz="4000">
                <a:latin typeface="Kh Content" panose="02000500000000020004" pitchFamily="2" charset="0"/>
                <a:cs typeface="Kh Content" panose="02000500000000020004" pitchFamily="2" charset="0"/>
              </a:rPr>
              <a:t>សាររបស់អ្នក គួរតែធ្វើការ?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981A57-131B-4E41-AEE7-578730419793}"/>
              </a:ext>
            </a:extLst>
          </p:cNvPr>
          <p:cNvSpPr txBox="1">
            <a:spLocks/>
          </p:cNvSpPr>
          <p:nvPr/>
        </p:nvSpPr>
        <p:spPr>
          <a:xfrm>
            <a:off x="838200" y="1573161"/>
            <a:ext cx="10515600" cy="2101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fr-CA" sz="24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“ការលូតលាស់វឌ្ឍនកម្មខ្លួនរបស់គាត់ ទំនុកចិត្ដ និងភាពពេញវ័យ បានក្លាយជាឃើញជាក់ស្ដែង       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fr-CA" sz="24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ភ្លាមៗបន្ទាប់ពីគាត់បានចាប់ផ្ដើមធ្វើការ។ គ្រប់ៗគ្នាក្នុងគ្រួសាររបស់គាត់បានឃើញ និងបានត្រេកអរ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fr-CA" sz="24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ដែល</a:t>
            </a:r>
            <a:r>
              <a:rPr lang="km-KH" sz="24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កូនប្រុសពេញវ័យរបស់ខ្ញុំ ក្លាយជាសប្បាយ</a:t>
            </a:r>
            <a:r>
              <a:rPr lang="fr-CA" sz="24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ចិត្ដ”។</a:t>
            </a:r>
            <a:br>
              <a:rPr lang="fr-CA" sz="2400" b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</a:br>
            <a:r>
              <a:rPr lang="fr-CA" sz="2400" i="1">
                <a:solidFill>
                  <a:srgbClr val="883D38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– ឪពុកម្ដាយតំបន់ Bay –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9C150-CEA6-7B42-918B-B6D198EC7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42269"/>
            <a:ext cx="5181600" cy="181239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CA" sz="3100">
                <a:latin typeface="Kh Content" panose="02000500000000020004" pitchFamily="2" charset="0"/>
                <a:cs typeface="Kh Content" panose="02000500000000020004" pitchFamily="2" charset="0"/>
              </a:rPr>
              <a:t>វាគឺជាអ្វីៗបានរំពឹងពីមនុស្សពេញវ័យ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CA" sz="3100">
                <a:latin typeface="Kh Content" panose="02000500000000020004" pitchFamily="2" charset="0"/>
                <a:cs typeface="Kh Content" panose="02000500000000020004" pitchFamily="2" charset="0"/>
              </a:rPr>
              <a:t>ការប្រកបសង្គម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3100">
                <a:latin typeface="Kh Content" panose="02000500000000020004" pitchFamily="2" charset="0"/>
                <a:cs typeface="Kh Content" panose="02000500000000020004" pitchFamily="2" charset="0"/>
              </a:rPr>
              <a:t>តម្លៃខ្លួនឯង</a:t>
            </a:r>
            <a:r>
              <a:rPr lang="fr-CA" sz="3100">
                <a:latin typeface="Kh Content" panose="02000500000000020004" pitchFamily="2" charset="0"/>
                <a:cs typeface="Kh Content" panose="02000500000000020004" pitchFamily="2" charset="0"/>
              </a:rPr>
              <a:t> (សេចក្ដីថ្លៃថ្នូរ)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627EA-4D06-3E4F-BBCF-EEBB93AC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42269"/>
            <a:ext cx="5181600" cy="18123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fr-CA" sz="2200">
                <a:latin typeface="Kh Content" panose="02000500000000020004" pitchFamily="2" charset="0"/>
                <a:cs typeface="Kh Content" panose="02000500000000020004" pitchFamily="2" charset="0"/>
              </a:rPr>
              <a:t>គោលបំណង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fr-CA" sz="2200">
                <a:latin typeface="Kh Content" panose="02000500000000020004" pitchFamily="2" charset="0"/>
                <a:cs typeface="Kh Content" panose="02000500000000020004" pitchFamily="2" charset="0"/>
              </a:rPr>
              <a:t>ប្រាក់កាស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fr-CA" sz="2200">
                <a:latin typeface="Kh Content" panose="02000500000000020004" pitchFamily="2" charset="0"/>
                <a:cs typeface="Kh Content" panose="02000500000000020004" pitchFamily="2" charset="0"/>
              </a:rPr>
              <a:t>លើកដំកើងសុខភាពផ្លូវចិត្ដ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32E696-D4F1-B249-AD6E-453AB3F3FF25}"/>
              </a:ext>
            </a:extLst>
          </p:cNvPr>
          <p:cNvSpPr txBox="1">
            <a:spLocks/>
          </p:cNvSpPr>
          <p:nvPr/>
        </p:nvSpPr>
        <p:spPr>
          <a:xfrm>
            <a:off x="838200" y="5743676"/>
            <a:ext cx="10515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3600" b="1">
                <a:solidFill>
                  <a:srgbClr val="017076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ពី</a:t>
            </a:r>
            <a:r>
              <a:rPr lang="fr-CA" sz="3600" b="1">
                <a:solidFill>
                  <a:srgbClr val="017076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ព្រោះតែគេអាច!</a:t>
            </a:r>
          </a:p>
        </p:txBody>
      </p:sp>
    </p:spTree>
    <p:extLst>
      <p:ext uri="{BB962C8B-B14F-4D97-AF65-F5344CB8AC3E}">
        <p14:creationId xmlns:p14="http://schemas.microsoft.com/office/powerpoint/2010/main" val="35077315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Kh Content" panose="020F0302020204030204"/>
        <a:ea typeface=""/>
        <a:cs typeface=""/>
      </a:majorFont>
      <a:minorFont>
        <a:latin typeface="Kh Content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Kh Content" panose="020F0302020204030204"/>
        <a:ea typeface=""/>
        <a:cs typeface=""/>
      </a:majorFont>
      <a:minorFont>
        <a:latin typeface="Kh Content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Kh Content" panose="020F0302020204030204"/>
        <a:ea typeface=""/>
        <a:cs typeface=""/>
      </a:majorFont>
      <a:minorFont>
        <a:latin typeface="Kh Content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18168</TotalTime>
  <Words>2474</Words>
  <Application>Microsoft Office PowerPoint</Application>
  <PresentationFormat>Widescreen</PresentationFormat>
  <Paragraphs>294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Khmer OS Piseth</vt:lpstr>
      <vt:lpstr>Kh Content</vt:lpstr>
      <vt:lpstr>Office Theme</vt:lpstr>
      <vt:lpstr>PowerPoint Presentation</vt:lpstr>
      <vt:lpstr>របៀបវារៈនៅថ្ងៃនេះ</vt:lpstr>
      <vt:lpstr>ក្រដាសព្រាងសំណួរទី 1</vt:lpstr>
      <vt:lpstr>សព្វថ្ងៃនេះ មនុស្សមានពិការភាព...</vt:lpstr>
      <vt:lpstr>ប៉ុន្ដែនៅមានការងារត្រូវបានធ្វើ...</vt:lpstr>
      <vt:lpstr>ការងារ៖  មានលទ្ធភាពច្រើនណាស់</vt:lpstr>
      <vt:lpstr>ការងារ៖ គំនិតស្នូល</vt:lpstr>
      <vt:lpstr>‌ “ការងារដំបូង”</vt:lpstr>
      <vt:lpstr>តើហេតុអ្វីសមាជិកគ្រួសាររបស់អ្នក គួរតែធ្វើការ?</vt:lpstr>
      <vt:lpstr>ភាពពិតថ្មី</vt:lpstr>
      <vt:lpstr>ការមើលឃើញសមាជិកគ្រួសាររបស់អ្នក ក្នុងផ្លូវថ្មី</vt:lpstr>
      <vt:lpstr>តើយើងឲ្យអត្ថន័យ សេចក្ដីរំពឹងដូចម្ដេច? </vt:lpstr>
      <vt:lpstr>តើសេចក្ដីរំពឹងទាបមកពីណា?</vt:lpstr>
      <vt:lpstr>សារៈសំខាន់ នៃការមានសេចក្ដីរំពឹងខ្ពស់</vt:lpstr>
      <vt:lpstr>ក្រឹត្យតុល្យភាព</vt:lpstr>
      <vt:lpstr>ការអត់ធ្មត់ គឺជាគន្លឹះ</vt:lpstr>
      <vt:lpstr>តើជោគជ័យ គឺជាអ្វី?</vt:lpstr>
      <vt:lpstr>ក្រដាសព្រាងសំណួរទី 2</vt:lpstr>
      <vt:lpstr>ប្រដាប់ជាជំនួយ</vt:lpstr>
      <vt:lpstr>ការកសាងសេចក្ដីថ្លែង     ទស្សនៈវិស័យ </vt:lpstr>
      <vt:lpstr>ការប្រុងប្រៀប សំរាប់               ជោគជ័យការងារ</vt:lpstr>
      <vt:lpstr>អំណាចនៃបទពិសោធន៍ការងារ</vt:lpstr>
      <vt:lpstr>ការប្រើបណ្ដាញរបស់អ្នក</vt:lpstr>
      <vt:lpstr>ការកសាងការទទួលខុសត្រូវ</vt:lpstr>
      <vt:lpstr>ឲ្យបានចូលប្រឡូក </vt:lpstr>
      <vt:lpstr>សាលា និងការងារ</vt:lpstr>
      <vt:lpstr>ពិចារណាលទ្ធភាពការគាំទ្រទាំងអស់</vt:lpstr>
      <vt:lpstr>ការពិភាក្សាកង្វល់របស់អ្នក</vt:lpstr>
      <vt:lpstr>ការមានសំណួរ ឬកង្វល់ គឺជាធម្មតា</vt:lpstr>
      <vt:lpstr>ក្រដាសព្រាងសំណួរទី 3</vt:lpstr>
      <vt:lpstr>តំណាលអំពីការងារ</vt:lpstr>
      <vt:lpstr>អត្ថប្រយោជន៍សូស្យាល់សឹគ្យួរិទី៖ តំណាល និងធនធាន</vt:lpstr>
      <vt:lpstr>ក្រដាសព្រាងសំណួរទី 4</vt:lpstr>
      <vt:lpstr>ជំហានចំណាត់ការ៖ ការចាប់ផ្ដើម</vt:lpstr>
      <vt:lpstr>ក្រដាសព្រាងសំណួរទី 5</vt:lpstr>
      <vt:lpstr>យកចេញ</vt:lpstr>
      <vt:lpstr>សំណួរ</vt:lpstr>
      <vt:lpstr>ព័ត៌មានទំនាក់ទំនង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that Includes Employment: A Workshop for Families</dc:title>
  <dc:creator>Sean Roy</dc:creator>
  <cp:lastModifiedBy>Erika Segovia</cp:lastModifiedBy>
  <cp:revision>264</cp:revision>
  <cp:lastPrinted>2023-11-30T19:37:25Z</cp:lastPrinted>
  <dcterms:created xsi:type="dcterms:W3CDTF">2018-09-06T20:26:57Z</dcterms:created>
  <dcterms:modified xsi:type="dcterms:W3CDTF">2024-01-16T19:06:52Z</dcterms:modified>
</cp:coreProperties>
</file>