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02" r:id="rId4"/>
    <p:sldId id="259" r:id="rId5"/>
    <p:sldId id="318" r:id="rId6"/>
    <p:sldId id="262" r:id="rId7"/>
    <p:sldId id="320" r:id="rId8"/>
    <p:sldId id="266" r:id="rId9"/>
    <p:sldId id="319" r:id="rId10"/>
    <p:sldId id="314" r:id="rId11"/>
    <p:sldId id="268" r:id="rId12"/>
    <p:sldId id="316" r:id="rId13"/>
    <p:sldId id="270" r:id="rId14"/>
    <p:sldId id="271" r:id="rId15"/>
    <p:sldId id="297" r:id="rId16"/>
    <p:sldId id="274" r:id="rId17"/>
    <p:sldId id="296" r:id="rId18"/>
    <p:sldId id="303" r:id="rId19"/>
    <p:sldId id="307" r:id="rId20"/>
    <p:sldId id="312" r:id="rId21"/>
    <p:sldId id="280" r:id="rId22"/>
    <p:sldId id="281" r:id="rId23"/>
    <p:sldId id="282" r:id="rId24"/>
    <p:sldId id="283" r:id="rId25"/>
    <p:sldId id="313" r:id="rId26"/>
    <p:sldId id="284" r:id="rId27"/>
    <p:sldId id="315" r:id="rId28"/>
    <p:sldId id="285" r:id="rId29"/>
    <p:sldId id="317" r:id="rId30"/>
    <p:sldId id="304" r:id="rId31"/>
    <p:sldId id="287" r:id="rId32"/>
    <p:sldId id="310" r:id="rId33"/>
    <p:sldId id="305" r:id="rId34"/>
    <p:sldId id="291" r:id="rId35"/>
    <p:sldId id="306" r:id="rId36"/>
    <p:sldId id="293" r:id="rId37"/>
    <p:sldId id="294" r:id="rId38"/>
    <p:sldId id="295" r:id="rId3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A43"/>
    <a:srgbClr val="F5F3F6"/>
    <a:srgbClr val="8B5EA7"/>
    <a:srgbClr val="FAFDF6"/>
    <a:srgbClr val="B6D079"/>
    <a:srgbClr val="EEEDF5"/>
    <a:srgbClr val="2E388F"/>
    <a:srgbClr val="FCF2F0"/>
    <a:srgbClr val="EA1A66"/>
    <a:srgbClr val="F3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300" autoAdjust="0"/>
  </p:normalViewPr>
  <p:slideViewPr>
    <p:cSldViewPr snapToGrid="0">
      <p:cViewPr varScale="1">
        <p:scale>
          <a:sx n="110" d="100"/>
          <a:sy n="110" d="100"/>
        </p:scale>
        <p:origin x="124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100" d="100"/>
        <a:sy n="100" d="100"/>
      </p:scale>
      <p:origin x="0" y="-2352"/>
    </p:cViewPr>
  </p:sorterViewPr>
  <p:notesViewPr>
    <p:cSldViewPr snapToGrid="0" showGuides="1">
      <p:cViewPr varScale="1">
        <p:scale>
          <a:sx n="89" d="100"/>
          <a:sy n="89" d="100"/>
        </p:scale>
        <p:origin x="26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58F9A-E73F-CD46-BF4B-B2692F02C7FF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01E24-C1AD-1143-BADA-4C46E2F9D82B}">
      <dgm:prSet phldrT="[Text]" custT="1"/>
      <dgm:spPr>
        <a:solidFill>
          <a:srgbClr val="C7DCCF"/>
        </a:solidFill>
      </dgm:spPr>
      <dgm:t>
        <a:bodyPr/>
        <a:lstStyle/>
        <a:p>
          <a:r>
            <a:rPr lang="ko-KR" altLang="en-US" sz="300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누구나 일할 수 있습니다</a:t>
          </a:r>
          <a:r>
            <a:rPr lang="en-US" altLang="ko-KR" sz="300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en-US" sz="3000" dirty="0">
            <a:solidFill>
              <a:srgbClr val="243A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B432B6-59BB-774A-80F8-B35F7A71372B}" type="parTrans" cxnId="{2CF07C61-48C1-574D-AF05-3EC481B9A0E4}">
      <dgm:prSet/>
      <dgm:spPr/>
      <dgm:t>
        <a:bodyPr/>
        <a:lstStyle/>
        <a:p>
          <a:endParaRPr lang="en-US"/>
        </a:p>
      </dgm:t>
    </dgm:pt>
    <dgm:pt modelId="{2C5DC83A-53C5-5546-A17D-354D3833DD8A}" type="sibTrans" cxnId="{2CF07C61-48C1-574D-AF05-3EC481B9A0E4}">
      <dgm:prSet/>
      <dgm:spPr/>
      <dgm:t>
        <a:bodyPr/>
        <a:lstStyle/>
        <a:p>
          <a:endParaRPr lang="en-US"/>
        </a:p>
      </dgm:t>
    </dgm:pt>
    <dgm:pt modelId="{F224A708-E83E-BD4F-B4FC-328466915A15}">
      <dgm:prSet phldrT="[Text]" custT="1"/>
      <dgm:spPr>
        <a:solidFill>
          <a:srgbClr val="EFD54E"/>
        </a:solidFill>
      </dgm:spPr>
      <dgm:t>
        <a:bodyPr/>
        <a:lstStyle/>
        <a:p>
          <a:r>
            <a:rPr lang="ko-KR" altLang="en-US" sz="300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일은 사람마다 다르게 보입니다</a:t>
          </a:r>
          <a:endParaRPr lang="en-US" sz="3000" dirty="0">
            <a:solidFill>
              <a:srgbClr val="243A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879273-691F-9741-A110-3627D2D322E9}" type="parTrans" cxnId="{A8E3EA32-851F-7845-BA0A-7A9109B53DD1}">
      <dgm:prSet/>
      <dgm:spPr/>
      <dgm:t>
        <a:bodyPr/>
        <a:lstStyle/>
        <a:p>
          <a:endParaRPr lang="en-US"/>
        </a:p>
      </dgm:t>
    </dgm:pt>
    <dgm:pt modelId="{A077A362-4764-EA45-9CD9-3079D277AD9C}" type="sibTrans" cxnId="{A8E3EA32-851F-7845-BA0A-7A9109B53DD1}">
      <dgm:prSet/>
      <dgm:spPr/>
      <dgm:t>
        <a:bodyPr/>
        <a:lstStyle/>
        <a:p>
          <a:endParaRPr lang="en-US"/>
        </a:p>
      </dgm:t>
    </dgm:pt>
    <dgm:pt modelId="{05EF544E-80F4-D842-9CD8-B8BF93CDE4CA}">
      <dgm:prSet phldrT="[Text]" custT="1"/>
      <dgm:spPr>
        <a:solidFill>
          <a:srgbClr val="FF946B"/>
        </a:solidFill>
      </dgm:spPr>
      <dgm:t>
        <a:bodyPr/>
        <a:lstStyle/>
        <a:p>
          <a:r>
            <a:rPr lang="ko-KR" altLang="en-US" sz="300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취업은 가족이 하고 싶은 일에 뿌리를 두어야 합니다</a:t>
          </a:r>
          <a:r>
            <a:rPr lang="en-US" altLang="ko-KR" sz="300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000" dirty="0">
            <a:solidFill>
              <a:srgbClr val="243A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C07C3-C6B4-9842-BEFF-2B9DB8A07E1D}" type="parTrans" cxnId="{10AB0505-10C5-9249-836B-13EF5BD01696}">
      <dgm:prSet/>
      <dgm:spPr/>
      <dgm:t>
        <a:bodyPr/>
        <a:lstStyle/>
        <a:p>
          <a:endParaRPr lang="en-US"/>
        </a:p>
      </dgm:t>
    </dgm:pt>
    <dgm:pt modelId="{3682359F-3EA4-B243-A246-19D1E8046DD7}" type="sibTrans" cxnId="{10AB0505-10C5-9249-836B-13EF5BD01696}">
      <dgm:prSet/>
      <dgm:spPr/>
      <dgm:t>
        <a:bodyPr/>
        <a:lstStyle/>
        <a:p>
          <a:endParaRPr lang="en-US"/>
        </a:p>
      </dgm:t>
    </dgm:pt>
    <dgm:pt modelId="{51324855-DD46-4A4F-9EBD-C4273DED2978}" type="pres">
      <dgm:prSet presAssocID="{36D58F9A-E73F-CD46-BF4B-B2692F02C7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0E6EF-FBB1-BB45-BCE1-AB55ECE2DE08}" type="pres">
      <dgm:prSet presAssocID="{20301E24-C1AD-1143-BADA-4C46E2F9D82B}" presName="node" presStyleLbl="node1" presStyleIdx="0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79C06-D464-5C4C-A93B-15806EE3174E}" type="pres">
      <dgm:prSet presAssocID="{2C5DC83A-53C5-5546-A17D-354D3833DD8A}" presName="sibTrans" presStyleCnt="0"/>
      <dgm:spPr/>
    </dgm:pt>
    <dgm:pt modelId="{43697143-A735-3546-BCDC-9A1111661CE6}" type="pres">
      <dgm:prSet presAssocID="{F224A708-E83E-BD4F-B4FC-328466915A15}" presName="node" presStyleLbl="node1" presStyleIdx="1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2CD49-D13F-AC42-920A-54B9CB53455E}" type="pres">
      <dgm:prSet presAssocID="{A077A362-4764-EA45-9CD9-3079D277AD9C}" presName="sibTrans" presStyleCnt="0"/>
      <dgm:spPr/>
    </dgm:pt>
    <dgm:pt modelId="{852A1ED9-E830-AE42-B8BF-A1FDFA057C6A}" type="pres">
      <dgm:prSet presAssocID="{05EF544E-80F4-D842-9CD8-B8BF93CDE4CA}" presName="node" presStyleLbl="node1" presStyleIdx="2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4F8FD7-CD11-1D48-9BD3-8445DF7E2580}" type="presOf" srcId="{05EF544E-80F4-D842-9CD8-B8BF93CDE4CA}" destId="{852A1ED9-E830-AE42-B8BF-A1FDFA057C6A}" srcOrd="0" destOrd="0" presId="urn:microsoft.com/office/officeart/2005/8/layout/default"/>
    <dgm:cxn modelId="{4EC64B28-88AE-AA46-8EA4-A58269E37D0A}" type="presOf" srcId="{36D58F9A-E73F-CD46-BF4B-B2692F02C7FF}" destId="{51324855-DD46-4A4F-9EBD-C4273DED2978}" srcOrd="0" destOrd="0" presId="urn:microsoft.com/office/officeart/2005/8/layout/default"/>
    <dgm:cxn modelId="{31BAFBF4-04DA-2046-9D24-1A9C850667E9}" type="presOf" srcId="{20301E24-C1AD-1143-BADA-4C46E2F9D82B}" destId="{5F50E6EF-FBB1-BB45-BCE1-AB55ECE2DE08}" srcOrd="0" destOrd="0" presId="urn:microsoft.com/office/officeart/2005/8/layout/default"/>
    <dgm:cxn modelId="{2CF07C61-48C1-574D-AF05-3EC481B9A0E4}" srcId="{36D58F9A-E73F-CD46-BF4B-B2692F02C7FF}" destId="{20301E24-C1AD-1143-BADA-4C46E2F9D82B}" srcOrd="0" destOrd="0" parTransId="{FBB432B6-59BB-774A-80F8-B35F7A71372B}" sibTransId="{2C5DC83A-53C5-5546-A17D-354D3833DD8A}"/>
    <dgm:cxn modelId="{F7D5EB6A-B4F8-F243-A74D-908E7FFB2177}" type="presOf" srcId="{F224A708-E83E-BD4F-B4FC-328466915A15}" destId="{43697143-A735-3546-BCDC-9A1111661CE6}" srcOrd="0" destOrd="0" presId="urn:microsoft.com/office/officeart/2005/8/layout/default"/>
    <dgm:cxn modelId="{10AB0505-10C5-9249-836B-13EF5BD01696}" srcId="{36D58F9A-E73F-CD46-BF4B-B2692F02C7FF}" destId="{05EF544E-80F4-D842-9CD8-B8BF93CDE4CA}" srcOrd="2" destOrd="0" parTransId="{F51C07C3-C6B4-9842-BEFF-2B9DB8A07E1D}" sibTransId="{3682359F-3EA4-B243-A246-19D1E8046DD7}"/>
    <dgm:cxn modelId="{A8E3EA32-851F-7845-BA0A-7A9109B53DD1}" srcId="{36D58F9A-E73F-CD46-BF4B-B2692F02C7FF}" destId="{F224A708-E83E-BD4F-B4FC-328466915A15}" srcOrd="1" destOrd="0" parTransId="{05879273-691F-9741-A110-3627D2D322E9}" sibTransId="{A077A362-4764-EA45-9CD9-3079D277AD9C}"/>
    <dgm:cxn modelId="{9D463DA0-082F-5C4C-9FFF-A31BECC382D5}" type="presParOf" srcId="{51324855-DD46-4A4F-9EBD-C4273DED2978}" destId="{5F50E6EF-FBB1-BB45-BCE1-AB55ECE2DE08}" srcOrd="0" destOrd="0" presId="urn:microsoft.com/office/officeart/2005/8/layout/default"/>
    <dgm:cxn modelId="{9D036D40-3BA5-5942-A37B-ACCCB0EDF236}" type="presParOf" srcId="{51324855-DD46-4A4F-9EBD-C4273DED2978}" destId="{11879C06-D464-5C4C-A93B-15806EE3174E}" srcOrd="1" destOrd="0" presId="urn:microsoft.com/office/officeart/2005/8/layout/default"/>
    <dgm:cxn modelId="{BE7CF47D-53CA-6349-B284-E5152902602E}" type="presParOf" srcId="{51324855-DD46-4A4F-9EBD-C4273DED2978}" destId="{43697143-A735-3546-BCDC-9A1111661CE6}" srcOrd="2" destOrd="0" presId="urn:microsoft.com/office/officeart/2005/8/layout/default"/>
    <dgm:cxn modelId="{A5CA641B-9B12-AA49-92E8-141C32750CE2}" type="presParOf" srcId="{51324855-DD46-4A4F-9EBD-C4273DED2978}" destId="{6C52CD49-D13F-AC42-920A-54B9CB53455E}" srcOrd="3" destOrd="0" presId="urn:microsoft.com/office/officeart/2005/8/layout/default"/>
    <dgm:cxn modelId="{5DE38D06-0138-E446-9F71-1581782F4809}" type="presParOf" srcId="{51324855-DD46-4A4F-9EBD-C4273DED2978}" destId="{852A1ED9-E830-AE42-B8BF-A1FDFA057C6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0E6EF-FBB1-BB45-BCE1-AB55ECE2DE08}">
      <dsp:nvSpPr>
        <dsp:cNvPr id="0" name=""/>
        <dsp:cNvSpPr/>
      </dsp:nvSpPr>
      <dsp:spPr>
        <a:xfrm>
          <a:off x="7338" y="67106"/>
          <a:ext cx="5083074" cy="2008643"/>
        </a:xfrm>
        <a:prstGeom prst="rect">
          <a:avLst/>
        </a:prstGeom>
        <a:solidFill>
          <a:srgbClr val="C7DC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누구나 일할 수 있습니다</a:t>
          </a:r>
          <a:r>
            <a:rPr lang="en-US" altLang="ko-KR" sz="3000" kern="120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!</a:t>
          </a:r>
          <a:endParaRPr lang="en-US" sz="3000" kern="1200" dirty="0">
            <a:solidFill>
              <a:srgbClr val="243A5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38" y="67106"/>
        <a:ext cx="5083074" cy="2008643"/>
      </dsp:txXfrm>
    </dsp:sp>
    <dsp:sp modelId="{43697143-A735-3546-BCDC-9A1111661CE6}">
      <dsp:nvSpPr>
        <dsp:cNvPr id="0" name=""/>
        <dsp:cNvSpPr/>
      </dsp:nvSpPr>
      <dsp:spPr>
        <a:xfrm>
          <a:off x="5425186" y="67106"/>
          <a:ext cx="5083074" cy="2008643"/>
        </a:xfrm>
        <a:prstGeom prst="rect">
          <a:avLst/>
        </a:prstGeom>
        <a:solidFill>
          <a:srgbClr val="EFD5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일은 사람마다 다르게 보입니다</a:t>
          </a:r>
          <a:endParaRPr lang="en-US" sz="3000" kern="1200" dirty="0">
            <a:solidFill>
              <a:srgbClr val="243A5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5186" y="67106"/>
        <a:ext cx="5083074" cy="2008643"/>
      </dsp:txXfrm>
    </dsp:sp>
    <dsp:sp modelId="{852A1ED9-E830-AE42-B8BF-A1FDFA057C6A}">
      <dsp:nvSpPr>
        <dsp:cNvPr id="0" name=""/>
        <dsp:cNvSpPr/>
      </dsp:nvSpPr>
      <dsp:spPr>
        <a:xfrm>
          <a:off x="2716262" y="2410524"/>
          <a:ext cx="5083074" cy="2008643"/>
        </a:xfrm>
        <a:prstGeom prst="rect">
          <a:avLst/>
        </a:prstGeom>
        <a:solidFill>
          <a:srgbClr val="FF94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취업은 가족이 하고 싶은 일에 뿌리를 두어야 합니다</a:t>
          </a:r>
          <a:r>
            <a:rPr lang="en-US" altLang="ko-KR" sz="3000" kern="120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000" kern="1200" dirty="0">
            <a:solidFill>
              <a:srgbClr val="243A5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6262" y="2410524"/>
        <a:ext cx="5083074" cy="200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Imagine the Possibilities: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Path to Employment Success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F6AC269-D81C-4339-90D6-59659E7E121B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8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D2A63-6E54-4C42-8FC1-BD46066D9D98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B2391-1F68-034A-821C-1FD10A16A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9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7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1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Judith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9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5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5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895599"/>
            <a:ext cx="8667750" cy="139541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383088"/>
            <a:ext cx="8667750" cy="106521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43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2AED1A-5F51-C641-A549-9C8CF3A91F4B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1C3A5-4582-A144-969E-77DBE8A76F1F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D8F600-EBC3-D64D-ADFE-9E6A9767240B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4610E2-A714-F442-9DE0-399BD632D9CB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E76A5C-86E7-5B43-BE69-2AC8BD0888D6}"/>
              </a:ext>
            </a:extLst>
          </p:cNvPr>
          <p:cNvSpPr/>
          <p:nvPr userDrawn="1"/>
        </p:nvSpPr>
        <p:spPr>
          <a:xfrm rot="16200000" flipV="1">
            <a:off x="5168266" y="3175"/>
            <a:ext cx="45719" cy="8667749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D144B9-A573-9347-9D2C-F6FC6C9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2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7E3C16-8EF8-7B49-9817-03F46A984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823438-7560-6441-A5F5-418BE275739D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B66AA-EDA4-3848-8983-1B7E6878D853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EF73C5-1159-9843-BE89-47630C28B7FF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D6765A-D869-4343-B5FC-80E867C33AB1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F0B52-B97C-3048-A5DB-4E010739C6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1F518-329A-DB48-8079-19883FB16010}"/>
              </a:ext>
            </a:extLst>
          </p:cNvPr>
          <p:cNvSpPr/>
          <p:nvPr userDrawn="1"/>
        </p:nvSpPr>
        <p:spPr>
          <a:xfrm rot="10800000">
            <a:off x="0" y="-1545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FBA36A-6286-8E4C-8820-179316FA9FD4}"/>
              </a:ext>
            </a:extLst>
          </p:cNvPr>
          <p:cNvSpPr/>
          <p:nvPr userDrawn="1"/>
        </p:nvSpPr>
        <p:spPr>
          <a:xfrm>
            <a:off x="7829594" y="-2901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49BC3-E9BE-AB47-82DA-55EA2C2A2FB3}"/>
              </a:ext>
            </a:extLst>
          </p:cNvPr>
          <p:cNvSpPr/>
          <p:nvPr userDrawn="1"/>
        </p:nvSpPr>
        <p:spPr>
          <a:xfrm rot="10800000">
            <a:off x="4241016" y="-2903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F8824-1B12-9642-B1A5-FD268990A06F}"/>
              </a:ext>
            </a:extLst>
          </p:cNvPr>
          <p:cNvSpPr/>
          <p:nvPr userDrawn="1"/>
        </p:nvSpPr>
        <p:spPr>
          <a:xfrm>
            <a:off x="10235624" y="-2903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9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8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243A50"/>
                </a:solidFill>
              </a:defRPr>
            </a:lvl1pPr>
            <a:lvl2pPr>
              <a:defRPr sz="2800">
                <a:solidFill>
                  <a:srgbClr val="243A50"/>
                </a:solidFill>
              </a:defRPr>
            </a:lvl2pPr>
            <a:lvl3pPr>
              <a:defRPr sz="2400">
                <a:solidFill>
                  <a:srgbClr val="243A50"/>
                </a:solidFill>
              </a:defRPr>
            </a:lvl3pPr>
            <a:lvl4pPr>
              <a:defRPr sz="2000">
                <a:solidFill>
                  <a:srgbClr val="243A50"/>
                </a:solidFill>
              </a:defRPr>
            </a:lvl4pPr>
            <a:lvl5pPr>
              <a:defRPr sz="2000">
                <a:solidFill>
                  <a:srgbClr val="243A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43A5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06755-32A5-0B4A-B338-FD8A6E91FC23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2924A2-F776-E943-8261-B1F636F83895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AF178-0E9A-274C-9D81-3DE40CF50D8F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18140-F0E8-894A-9CBD-5B8DEF8DEC39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43A5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5EE2C-9710-6641-82FA-49A09F433D06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59538E-178D-3743-A34E-EA2D2A70EA8B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9FEBF-A801-2D48-B0C8-F12DC13D5BD6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DB03F8-2F52-2248-A1A6-9EA442D83918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3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B1B11-9E28-4C4C-851D-DA3922407F84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B71087-2231-EE4F-BCB8-EC61EDBC71D3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3B849-499B-C642-B6D7-18C970296B10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8E9AD-E60D-9940-81BB-94D335F08F8B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4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DB3666-FE48-E14A-86FE-8D09D3D7D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D54E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3A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29789A-8B07-7D48-837C-E1D169206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78" y="6266103"/>
            <a:ext cx="858444" cy="410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18F9B-10C0-D340-B75C-CA49317509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4" y="6245783"/>
            <a:ext cx="733836" cy="4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D2446-1E83-7D4A-9061-EBD8D0EC171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28D9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621404-531C-2247-975C-715932478D63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499C09-8414-DD4F-A1F3-20F8C0B4705D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231E35-8D30-1949-940A-ECF9FD1D028B}"/>
              </a:ext>
            </a:extLst>
          </p:cNvPr>
          <p:cNvSpPr/>
          <p:nvPr userDrawn="1"/>
        </p:nvSpPr>
        <p:spPr>
          <a:xfrm rot="16200000">
            <a:off x="-332147" y="332145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F63F83-FEDE-2B41-9577-3FF36C61F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7059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7339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rgbClr val="EFD54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8E225-A9DE-D946-8826-9CB7A562794A}"/>
              </a:ext>
            </a:extLst>
          </p:cNvPr>
          <p:cNvSpPr/>
          <p:nvPr userDrawn="1"/>
        </p:nvSpPr>
        <p:spPr>
          <a:xfrm rot="16200000" flipV="1">
            <a:off x="6061945" y="-750337"/>
            <a:ext cx="45719" cy="10537994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A789E-3CB8-404D-9E36-CC5AD10B7050}"/>
              </a:ext>
            </a:extLst>
          </p:cNvPr>
          <p:cNvSpPr/>
          <p:nvPr userDrawn="1"/>
        </p:nvSpPr>
        <p:spPr>
          <a:xfrm rot="10800000">
            <a:off x="0" y="1357"/>
            <a:ext cx="4241018" cy="642109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4B389-9A2F-0342-AE48-38AD84FA85E1}"/>
              </a:ext>
            </a:extLst>
          </p:cNvPr>
          <p:cNvSpPr/>
          <p:nvPr userDrawn="1"/>
        </p:nvSpPr>
        <p:spPr>
          <a:xfrm>
            <a:off x="7829594" y="2"/>
            <a:ext cx="2432924" cy="649240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22B6E-1BB9-C449-9D9F-3B224A1DE97C}"/>
              </a:ext>
            </a:extLst>
          </p:cNvPr>
          <p:cNvSpPr/>
          <p:nvPr userDrawn="1"/>
        </p:nvSpPr>
        <p:spPr>
          <a:xfrm rot="10800000">
            <a:off x="4241015" y="-1"/>
            <a:ext cx="3588577" cy="649245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4D9DC-290B-504B-A401-A3521FA70469}"/>
              </a:ext>
            </a:extLst>
          </p:cNvPr>
          <p:cNvSpPr/>
          <p:nvPr userDrawn="1"/>
        </p:nvSpPr>
        <p:spPr>
          <a:xfrm>
            <a:off x="10235624" y="0"/>
            <a:ext cx="1956376" cy="649250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FA0C11-3CA6-6C4B-8F64-8761279FAAC3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8B97D-9D07-454F-A1E3-28D35C64891F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70119A8-E6F0-A849-92FA-FE2C0B6840B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F9F6C9-0477-644E-BB7B-645194B573E7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8C9CF5-DCDD-5544-94B2-F7C8AE60691C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6CF7A-1FAC-2A4B-A81E-9619BAB012A6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2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266A8-E3C7-7E49-B494-F1AD84FF951A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9FA378-7239-534B-80DF-B70358811CB1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DD08DB-CFEE-1243-8B27-0A902536212F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C0038-E2A8-D746-9FC2-B3108EE792A8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3EBE8C-4BD0-CB44-A40A-8D6077D88CE5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1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503097-40E2-1B4D-B972-99BC28B248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78" y="6266103"/>
            <a:ext cx="858444" cy="410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382312-C7C2-9F49-8A75-FCC9B622472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4" y="6245783"/>
            <a:ext cx="733836" cy="4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8" r:id="rId4"/>
    <p:sldLayoutId id="2147483651" r:id="rId5"/>
    <p:sldLayoutId id="2147483652" r:id="rId6"/>
    <p:sldLayoutId id="2147483662" r:id="rId7"/>
    <p:sldLayoutId id="2147483659" r:id="rId8"/>
    <p:sldLayoutId id="2147483653" r:id="rId9"/>
    <p:sldLayoutId id="2147483660" r:id="rId10"/>
    <p:sldLayoutId id="2147483654" r:id="rId11"/>
    <p:sldLayoutId id="2147483655" r:id="rId12"/>
    <p:sldLayoutId id="2147483656" r:id="rId13"/>
    <p:sldLayoutId id="21474836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70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di.uky.edu/employment-checklis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.db101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Omar.Gomez@harborrc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8A1BA-9B20-8D47-A483-674672E17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4000" b="1" dirty="0"/>
              <a:t>가능성을 상상해 보세요</a:t>
            </a:r>
            <a:r>
              <a:rPr lang="en-US" altLang="ko-KR" sz="4000" b="1" dirty="0"/>
              <a:t>: </a:t>
            </a:r>
            <a:br>
              <a:rPr lang="en-US" altLang="ko-KR" sz="4000" b="1" dirty="0"/>
            </a:br>
            <a:r>
              <a:rPr lang="ko-KR" altLang="en-US" sz="4000" dirty="0"/>
              <a:t>성공적인 취업으로 가는 길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Sean Roy - TransCen</a:t>
            </a:r>
          </a:p>
        </p:txBody>
      </p:sp>
      <p:pic>
        <p:nvPicPr>
          <p:cNvPr id="7" name="Picture 6" descr="Young Asian male on a wheelchair looking at a tablet. ">
            <a:extLst>
              <a:ext uri="{FF2B5EF4-FFF2-40B4-BE49-F238E27FC236}">
                <a16:creationId xmlns:a16="http://schemas.microsoft.com/office/drawing/2014/main" id="{89BAD679-DF84-8244-9BDC-FBEB42FA0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/>
          <a:stretch/>
        </p:blipFill>
        <p:spPr>
          <a:xfrm>
            <a:off x="857250" y="148855"/>
            <a:ext cx="3890332" cy="2654667"/>
          </a:xfrm>
          <a:prstGeom prst="rect">
            <a:avLst/>
          </a:prstGeom>
        </p:spPr>
      </p:pic>
      <p:pic>
        <p:nvPicPr>
          <p:cNvPr id="8" name="Picture 7" descr="Young boy with his mom, dad, and brother " title="Young boy with family ">
            <a:extLst>
              <a:ext uri="{FF2B5EF4-FFF2-40B4-BE49-F238E27FC236}">
                <a16:creationId xmlns:a16="http://schemas.microsoft.com/office/drawing/2014/main" id="{1EC01544-DD50-1849-87B2-2FC6A8107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19" y="148856"/>
            <a:ext cx="3985327" cy="26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89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FB035-2142-E74F-B3C4-2EBB3977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0761A-C9D8-7242-B4D7-ECAB45CE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91667" cy="1325563"/>
          </a:xfrm>
        </p:spPr>
        <p:txBody>
          <a:bodyPr/>
          <a:lstStyle/>
          <a:p>
            <a:pPr algn="ctr"/>
            <a:r>
              <a:rPr lang="ko-KR" altLang="en-US" dirty="0"/>
              <a:t>새로운 현실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E1FA-50CB-374C-9EA5-B56FEE6C5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423" y="1690688"/>
            <a:ext cx="6083673" cy="44862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z="2400" dirty="0"/>
              <a:t>건강과 안전에 더 많은 관심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400" dirty="0"/>
              <a:t>컴퓨터나 장치 앞에서 더 많은 시간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400" dirty="0"/>
              <a:t>일정 기간 동안 지원에 대한 액세스에 제한</a:t>
            </a:r>
            <a:r>
              <a:rPr lang="en-US" altLang="ko-KR" sz="2400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ko-KR" altLang="en-US" sz="2400" b="1" dirty="0">
                <a:solidFill>
                  <a:srgbClr val="883D38"/>
                </a:solidFill>
              </a:rPr>
              <a:t>특정 직업 분야가 회복될 것이며 </a:t>
            </a:r>
            <a:endParaRPr lang="en-US" altLang="ko-KR" sz="2400" b="1" dirty="0">
              <a:solidFill>
                <a:srgbClr val="883D38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ko-KR" altLang="en-US" sz="2400" b="1" dirty="0">
                <a:solidFill>
                  <a:srgbClr val="883D38"/>
                </a:solidFill>
              </a:rPr>
              <a:t>직원이 필요할 것입니다</a:t>
            </a:r>
            <a:r>
              <a:rPr lang="en-US" altLang="ko-KR" sz="2400" b="1" dirty="0">
                <a:solidFill>
                  <a:srgbClr val="883D38"/>
                </a:solidFill>
              </a:rPr>
              <a:t>.</a:t>
            </a:r>
            <a:endParaRPr lang="en-US" sz="2400" b="1" dirty="0">
              <a:solidFill>
                <a:srgbClr val="883D38"/>
              </a:solidFill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Content Placeholder 8" descr="Cartoon drawing of a man at a fork in the road. Arrow going right says &quot;change.&quot; Arrow going left says &quot;old ways.&quot; ">
            <a:extLst>
              <a:ext uri="{FF2B5EF4-FFF2-40B4-BE49-F238E27FC236}">
                <a16:creationId xmlns:a16="http://schemas.microsoft.com/office/drawing/2014/main" id="{D2B163EB-5425-1A4B-B185-094C44710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r="23579"/>
          <a:stretch/>
        </p:blipFill>
        <p:spPr>
          <a:xfrm>
            <a:off x="7368208" y="0"/>
            <a:ext cx="4823792" cy="675462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8B4688-E921-13E1-879C-995E725B753A}"/>
              </a:ext>
            </a:extLst>
          </p:cNvPr>
          <p:cNvSpPr txBox="1"/>
          <p:nvPr/>
        </p:nvSpPr>
        <p:spPr>
          <a:xfrm>
            <a:off x="8819209" y="675011"/>
            <a:ext cx="1921789" cy="466987"/>
          </a:xfrm>
          <a:prstGeom prst="rect">
            <a:avLst/>
          </a:prstGeom>
          <a:solidFill>
            <a:srgbClr val="09A696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변화</a:t>
            </a:r>
            <a:r>
              <a:rPr lang="ko-KR" sz="24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1ED6FA-CF44-70BC-972E-FEB4A8DD4E7B}"/>
              </a:ext>
            </a:extLst>
          </p:cNvPr>
          <p:cNvSpPr txBox="1"/>
          <p:nvPr/>
        </p:nvSpPr>
        <p:spPr>
          <a:xfrm>
            <a:off x="8714339" y="1975438"/>
            <a:ext cx="2417736" cy="466987"/>
          </a:xfrm>
          <a:prstGeom prst="rect">
            <a:avLst/>
          </a:prstGeom>
          <a:solidFill>
            <a:srgbClr val="16304B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옛날 방식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6371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32B08F-3832-D342-B385-7F3924FA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새로운 방식으로 가족 구성원 보기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310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204A2-2F6F-304B-AE14-F01E866F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471E8-E5DE-FC48-B6D3-CEE468D3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기대치를 어떻게 정의합니까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C040E-7C61-5148-9836-E2BE3CD7E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747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883D38"/>
                </a:solidFill>
              </a:rPr>
              <a:t>“</a:t>
            </a:r>
            <a:r>
              <a:rPr lang="ko-KR" altLang="en-US" sz="3200" b="1" dirty="0">
                <a:solidFill>
                  <a:srgbClr val="883D38"/>
                </a:solidFill>
              </a:rPr>
              <a:t>기대치</a:t>
            </a:r>
            <a:r>
              <a:rPr lang="en-US" sz="3200" b="1" dirty="0">
                <a:solidFill>
                  <a:srgbClr val="883D38"/>
                </a:solidFill>
              </a:rPr>
              <a:t>”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3200" dirty="0"/>
              <a:t>누군가가 무언가를 성취할 것이라는 믿음입니다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미래에 어떤 일이 일어날 것 같거나 일어날 가능성이 </a:t>
            </a:r>
            <a:endParaRPr lang="en-US" altLang="ko-KR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3200" dirty="0"/>
              <a:t>있다는 것</a:t>
            </a:r>
            <a:r>
              <a:rPr lang="en-US" sz="3200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640EB-94D6-874B-AA7E-DB5A569A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04" y="1825625"/>
            <a:ext cx="4926496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883D38"/>
                </a:solidFill>
              </a:rPr>
              <a:t>“</a:t>
            </a:r>
            <a:r>
              <a:rPr lang="ko-KR" altLang="en-US" sz="3200" b="1" dirty="0">
                <a:solidFill>
                  <a:srgbClr val="883D38"/>
                </a:solidFill>
              </a:rPr>
              <a:t>높은 기대치</a:t>
            </a:r>
            <a:r>
              <a:rPr lang="en-US" sz="3200" b="1" dirty="0">
                <a:solidFill>
                  <a:srgbClr val="883D38"/>
                </a:solidFill>
              </a:rPr>
              <a:t>”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3200" dirty="0"/>
              <a:t>장애</a:t>
            </a:r>
            <a:r>
              <a:rPr lang="en-US" altLang="ko-KR" sz="3200" dirty="0"/>
              <a:t>(</a:t>
            </a:r>
            <a:r>
              <a:rPr lang="ko-KR" altLang="en-US" sz="3200" dirty="0"/>
              <a:t>또는 기타 장벽</a:t>
            </a:r>
            <a:r>
              <a:rPr lang="en-US" altLang="ko-KR" sz="3200" dirty="0"/>
              <a:t>)</a:t>
            </a:r>
            <a:r>
              <a:rPr lang="ko-KR" altLang="en-US" sz="3200" dirty="0"/>
              <a:t>가 있는 사람이 다른 모든 사람과 동일한 삶을 성취하고 동일한 삶의 선택을 할 수 있다는 믿음입니다</a:t>
            </a:r>
            <a:r>
              <a:rPr lang="en-US" sz="3200" dirty="0"/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845070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4A9DB-C6E5-4B47-BF19-038BECB1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5" y="365125"/>
            <a:ext cx="10893286" cy="1325563"/>
          </a:xfrm>
        </p:spPr>
        <p:txBody>
          <a:bodyPr/>
          <a:lstStyle/>
          <a:p>
            <a:pPr algn="ctr"/>
            <a:r>
              <a:rPr lang="ko-KR" altLang="en-US" dirty="0"/>
              <a:t>낮은 기대치는 어디에서 오는가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장애의 영향에 대한 사회의 인식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가족 중에 장애인이 있는 것에 대한 감정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우리가 다른 사람들에게 듣는 것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b="1" dirty="0">
                <a:solidFill>
                  <a:srgbClr val="883D38"/>
                </a:solidFill>
              </a:rPr>
              <a:t>비결은 장애인들이 훌륭한 일을 할 수 있다는 것을 알고</a:t>
            </a:r>
            <a:r>
              <a:rPr lang="en-US" altLang="ko-KR" b="1" dirty="0">
                <a:solidFill>
                  <a:srgbClr val="883D38"/>
                </a:solidFill>
              </a:rPr>
              <a:t>, </a:t>
            </a:r>
            <a:r>
              <a:rPr lang="ko-KR" altLang="en-US" b="1" dirty="0">
                <a:solidFill>
                  <a:srgbClr val="883D38"/>
                </a:solidFill>
              </a:rPr>
              <a:t>다른 사람의 생각이 가족 구성원이 스스로 삶을 꾸리는 능력에 영향을 미치지 않도록 하는 것입니다</a:t>
            </a:r>
            <a:r>
              <a:rPr lang="en-US" b="1" dirty="0">
                <a:solidFill>
                  <a:srgbClr val="883D3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216813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9298-641F-FE40-9C19-E6B9D177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높은 기대치를 갖는 것의 중요성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b="1" dirty="0">
                <a:solidFill>
                  <a:srgbClr val="883D38"/>
                </a:solidFill>
              </a:rPr>
              <a:t>가족은 세상이 장애가 있는 가족을 어떻게 보는지에 대한 기준을 설정합니다</a:t>
            </a:r>
            <a:r>
              <a:rPr lang="en-US" b="1" dirty="0">
                <a:solidFill>
                  <a:srgbClr val="883D38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ko-KR" altLang="en-US" dirty="0"/>
              <a:t>제한적인 프로그램이나 배치 피하기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공동체 속에서 살아온 삶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가족 구성원이 스스로 갖고 있는 꿈을 바탕으로 생활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위험은 좋은 것이고 실패는 건설적일 수 있다는 것을 아는 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2157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standing on a wooden fence balancing. ">
            <a:extLst>
              <a:ext uri="{FF2B5EF4-FFF2-40B4-BE49-F238E27FC236}">
                <a16:creationId xmlns:a16="http://schemas.microsoft.com/office/drawing/2014/main" id="{9967148A-702A-AD45-A055-CF0B82E44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8"/>
          <a:stretch/>
        </p:blipFill>
        <p:spPr>
          <a:xfrm>
            <a:off x="1" y="-56357"/>
            <a:ext cx="12192000" cy="691435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306CA-D71B-DA4C-B244-DD13CD0D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균형 잡기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9324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Runway ">
            <a:extLst>
              <a:ext uri="{FF2B5EF4-FFF2-40B4-BE49-F238E27FC236}">
                <a16:creationId xmlns:a16="http://schemas.microsoft.com/office/drawing/2014/main" id="{F71A4984-C529-5B4E-A11C-C3C552774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11214" b="34447"/>
          <a:stretch/>
        </p:blipFill>
        <p:spPr>
          <a:xfrm>
            <a:off x="-1" y="1"/>
            <a:ext cx="12192001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2B445-3AF4-5146-A7FE-5C7E499C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인내심이 핵심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8706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8CE0B-5CFB-974D-8D4D-EC736C21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성공이란 무엇인가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542722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 sz="9600" dirty="0"/>
              <a:t>첫 번째 시도에서 성공하지 못할 몇 가지 사항을 생각해 보세요</a:t>
            </a:r>
            <a:r>
              <a:rPr lang="en-US" sz="96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9600" b="1" dirty="0">
                <a:solidFill>
                  <a:srgbClr val="883D38"/>
                </a:solidFill>
              </a:rPr>
              <a:t>취업 성공은 지속적인 과정이며 사람마다 다르게 보일 것입니다</a:t>
            </a:r>
            <a:r>
              <a:rPr lang="en-US" sz="9600" b="1" dirty="0">
                <a:solidFill>
                  <a:srgbClr val="883D38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9600" dirty="0"/>
              <a:t>근무 시간</a:t>
            </a:r>
            <a:endParaRPr lang="en-US" altLang="ko-KR" sz="9600" dirty="0"/>
          </a:p>
          <a:p>
            <a:pPr>
              <a:lnSpc>
                <a:spcPct val="120000"/>
              </a:lnSpc>
            </a:pPr>
            <a:r>
              <a:rPr lang="ko-KR" altLang="en-US" sz="9600" dirty="0"/>
              <a:t>작업</a:t>
            </a:r>
            <a:endParaRPr lang="en-US" altLang="ko-KR" sz="9600" dirty="0"/>
          </a:p>
          <a:p>
            <a:pPr>
              <a:lnSpc>
                <a:spcPct val="120000"/>
              </a:lnSpc>
            </a:pPr>
            <a:r>
              <a:rPr lang="ko-KR" altLang="en-US" sz="9600" dirty="0"/>
              <a:t>용인</a:t>
            </a:r>
            <a:endParaRPr lang="en-US" altLang="ko-KR" sz="9600" dirty="0"/>
          </a:p>
          <a:p>
            <a:pPr>
              <a:lnSpc>
                <a:spcPct val="120000"/>
              </a:lnSpc>
            </a:pPr>
            <a:r>
              <a:rPr lang="ko-KR" altLang="en-US" sz="9600" dirty="0"/>
              <a:t>진전을 인식하고 축하합니다</a:t>
            </a:r>
            <a:r>
              <a:rPr lang="en-US" sz="9600" dirty="0"/>
              <a:t>!!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3" name="Picture 2" descr="Marathon runners in the street " title="Marathon">
            <a:extLst>
              <a:ext uri="{FF2B5EF4-FFF2-40B4-BE49-F238E27FC236}">
                <a16:creationId xmlns:a16="http://schemas.microsoft.com/office/drawing/2014/main" id="{F2A9AAE2-ACCC-F248-999C-34D69D009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9566" r="29962" b="7925"/>
          <a:stretch/>
        </p:blipFill>
        <p:spPr>
          <a:xfrm>
            <a:off x="7156173" y="0"/>
            <a:ext cx="50358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85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D1DA6-EEF9-B34A-A70C-5B8EEFDF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883D38"/>
                </a:solidFill>
              </a:rPr>
              <a:t>작업 표 질문 </a:t>
            </a:r>
            <a:r>
              <a:rPr lang="en-US" altLang="ko-KR" sz="2800" dirty="0">
                <a:solidFill>
                  <a:srgbClr val="883D38"/>
                </a:solidFill>
              </a:rPr>
              <a:t>2</a:t>
            </a:r>
            <a:endParaRPr lang="en-US" sz="2800" dirty="0">
              <a:solidFill>
                <a:srgbClr val="883D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1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4000" dirty="0"/>
              <a:t>가족 구성원의 최고의 기술이나 속성은 무엇입니까</a:t>
            </a:r>
            <a:r>
              <a:rPr lang="en-US" sz="4000" dirty="0"/>
              <a:t>?</a:t>
            </a:r>
          </a:p>
        </p:txBody>
      </p:sp>
      <p:pic>
        <p:nvPicPr>
          <p:cNvPr id="10" name="Picture 9" descr="Screenshot of the Imagine the Possibilities: A Path to Employment: A Workshop for Families session worksheet">
            <a:extLst>
              <a:ext uri="{FF2B5EF4-FFF2-40B4-BE49-F238E27FC236}">
                <a16:creationId xmlns:a16="http://schemas.microsoft.com/office/drawing/2014/main" id="{57A96125-B4E3-D04A-92B7-65DDFAEA9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3" cy="5875867"/>
          </a:xfrm>
          <a:prstGeom prst="rect">
            <a:avLst/>
          </a:prstGeom>
          <a:ln>
            <a:solidFill>
              <a:srgbClr val="EFD54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3E27F-4C17-9D22-D8B1-11A4A555D7AC}"/>
              </a:ext>
            </a:extLst>
          </p:cNvPr>
          <p:cNvSpPr txBox="1"/>
          <p:nvPr/>
        </p:nvSpPr>
        <p:spPr>
          <a:xfrm>
            <a:off x="7949901" y="272125"/>
            <a:ext cx="2205318" cy="1093889"/>
          </a:xfrm>
          <a:prstGeom prst="rect">
            <a:avLst/>
          </a:prstGeom>
          <a:solidFill>
            <a:srgbClr val="373A43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가능성을 상상해 보세요</a:t>
            </a:r>
            <a:endParaRPr lang="en-US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취업으로 가는</a:t>
            </a:r>
            <a:r>
              <a:rPr lang="en-US" altLang="ko-KR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ko-KR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길</a:t>
            </a:r>
            <a:endParaRPr lang="en-US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가족을 위한 워크샵</a:t>
            </a:r>
            <a:endParaRPr lang="en-US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세션 문제지</a:t>
            </a:r>
            <a:endParaRPr lang="en-US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4B3E6-ED08-73BF-4E3D-F7BCDEEB958E}"/>
              </a:ext>
            </a:extLst>
          </p:cNvPr>
          <p:cNvSpPr txBox="1"/>
          <p:nvPr/>
        </p:nvSpPr>
        <p:spPr>
          <a:xfrm>
            <a:off x="7207624" y="1690688"/>
            <a:ext cx="1581374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자녀가 성인으로 사는 생활은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어떤 모습이었으면 좋겠습니까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C8407-F361-A080-6624-3929CFB92AA5}"/>
              </a:ext>
            </a:extLst>
          </p:cNvPr>
          <p:cNvSpPr txBox="1"/>
          <p:nvPr/>
        </p:nvSpPr>
        <p:spPr>
          <a:xfrm>
            <a:off x="9305365" y="1690688"/>
            <a:ext cx="1581374" cy="348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가장 뛰어난 기술이나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특성은 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43446-D1F3-F287-6EEF-490583C3DBCC}"/>
              </a:ext>
            </a:extLst>
          </p:cNvPr>
          <p:cNvSpPr txBox="1"/>
          <p:nvPr/>
        </p:nvSpPr>
        <p:spPr>
          <a:xfrm>
            <a:off x="7121562" y="3270325"/>
            <a:ext cx="1818043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취업을 고려할 때 </a:t>
            </a:r>
            <a:endParaRPr lang="en-US" altLang="ko-KR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가장 큰 고민은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0107E6-A7C1-C9F6-2C1D-D3951EFE0B7D}"/>
              </a:ext>
            </a:extLst>
          </p:cNvPr>
          <p:cNvSpPr txBox="1"/>
          <p:nvPr/>
        </p:nvSpPr>
        <p:spPr>
          <a:xfrm>
            <a:off x="9305365" y="3270325"/>
            <a:ext cx="1699708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미래 취업에 대해 희망과 활력을 느끼</a:t>
            </a:r>
            <a:r>
              <a:rPr lang="ko-KR" alt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게 하기</a:t>
            </a: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위해 필요한 것은 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26D669-975C-12FA-D952-4DFE0A326284}"/>
              </a:ext>
            </a:extLst>
          </p:cNvPr>
          <p:cNvSpPr txBox="1"/>
          <p:nvPr/>
        </p:nvSpPr>
        <p:spPr>
          <a:xfrm>
            <a:off x="7121562" y="4751716"/>
            <a:ext cx="3883511" cy="995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이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워크숍의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정보를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바탕으로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자녀가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취업</a:t>
            </a:r>
            <a:r>
              <a:rPr lang="ko-KR" altLang="en-US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성공의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길로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altLang="ko-KR" sz="6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나아갈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있도록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돕기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위해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6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취할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있는</a:t>
            </a: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3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가지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실천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단계는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무엇인가요</a:t>
            </a: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</a:p>
          <a:p>
            <a:pPr marL="93345" marR="0">
              <a:spcBef>
                <a:spcPts val="75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</a:t>
            </a:r>
          </a:p>
          <a:p>
            <a:pPr marL="0" marR="0">
              <a:spcBef>
                <a:spcPts val="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93345" marR="0">
              <a:spcBef>
                <a:spcPts val="0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</a:t>
            </a:r>
          </a:p>
          <a:p>
            <a:pPr marL="0" marR="0">
              <a:spcBef>
                <a:spcPts val="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93345" marR="0">
              <a:spcBef>
                <a:spcPts val="0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</a:t>
            </a:r>
            <a:endParaRPr lang="en-US" sz="650" dirty="0"/>
          </a:p>
        </p:txBody>
      </p:sp>
    </p:spTree>
    <p:extLst>
      <p:ext uri="{BB962C8B-B14F-4D97-AF65-F5344CB8AC3E}">
        <p14:creationId xmlns:p14="http://schemas.microsoft.com/office/powerpoint/2010/main" val="89517479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3FF5A-A6CB-654E-B994-D1964713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883D38"/>
                </a:solidFill>
              </a:rPr>
              <a:t>유용한 도구</a:t>
            </a:r>
            <a:endParaRPr lang="en-US" sz="2800" dirty="0">
              <a:solidFill>
                <a:srgbClr val="883D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07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4000" dirty="0"/>
              <a:t>긍정적인 개인 프로필</a:t>
            </a:r>
            <a:endParaRPr lang="en-US" sz="4000" dirty="0"/>
          </a:p>
        </p:txBody>
      </p:sp>
      <p:pic>
        <p:nvPicPr>
          <p:cNvPr id="8" name="Picture 7" descr="Screenshot of the Positive Personal Profile ">
            <a:extLst>
              <a:ext uri="{FF2B5EF4-FFF2-40B4-BE49-F238E27FC236}">
                <a16:creationId xmlns:a16="http://schemas.microsoft.com/office/drawing/2014/main" id="{765325A1-3BF4-2D46-8166-3A2754694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3" cy="5875867"/>
          </a:xfrm>
          <a:prstGeom prst="rect">
            <a:avLst/>
          </a:prstGeom>
          <a:solidFill>
            <a:schemeClr val="bg1"/>
          </a:solidFill>
          <a:ln>
            <a:solidFill>
              <a:srgbClr val="EFD54E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2565D6-4D76-7C2F-4E30-E084490445BE}"/>
              </a:ext>
            </a:extLst>
          </p:cNvPr>
          <p:cNvSpPr txBox="1"/>
          <p:nvPr/>
        </p:nvSpPr>
        <p:spPr>
          <a:xfrm>
            <a:off x="7018108" y="731836"/>
            <a:ext cx="4130937" cy="5135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000" u="sng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긍정적인 개인 프로필</a:t>
            </a:r>
            <a:endParaRPr lang="en-US" altLang="ko-KR" sz="1000" u="sng" kern="1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9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긍정적인 개인 프로필은 구직자</a:t>
            </a:r>
            <a:r>
              <a:rPr lang="en-US" sz="10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sz="10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구직자의 가족 또는 고용주가 사용할 수 있는 도구입니다</a:t>
            </a:r>
            <a:r>
              <a:rPr lang="en-US" sz="10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장애로 인한 어려움을 극복하고 긍정적인 특성에 초점을 맞출 수 있도록 도움을 주십시오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이러한 속성을 목록화 하는데 도움이 됩니다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필요한 지원 또는 추가 기술 개발 파악 및 지원</a:t>
            </a:r>
            <a:endParaRPr lang="en-US" sz="10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고용주에게 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‘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자기 홍보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’ 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하는데 도움이 되는 핵심 포인트를 찾아 면접 준비에 도움을 줍니다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0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이름</a:t>
            </a:r>
            <a:r>
              <a:rPr lang="en-US" sz="10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꿈과 목표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기술 및 지식</a:t>
            </a:r>
            <a:endParaRPr lang="en-US" sz="10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학습 스타일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관심사 및 재능</a:t>
            </a:r>
            <a:endParaRPr lang="en-US" sz="10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긍정적 개인적 특성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가치</a:t>
            </a:r>
            <a:endParaRPr lang="en-US" sz="10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환경 설정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싫어 하는 것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특이한 것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특이한 점</a:t>
            </a:r>
            <a:endParaRPr lang="en-US" sz="10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업무 경험</a:t>
            </a:r>
            <a:r>
              <a:rPr lang="en-US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	</a:t>
            </a:r>
            <a:r>
              <a:rPr lang="ko-KR" sz="10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지원 시스템</a:t>
            </a:r>
            <a:endParaRPr lang="en-US" sz="10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altLang="ko-KR" sz="900" kern="1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9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기능을 나열</a:t>
            </a:r>
            <a:r>
              <a:rPr lang="ko-KR" altLang="en-US" sz="9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하세요</a:t>
            </a:r>
            <a:r>
              <a:rPr lang="en-US" sz="9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900" kern="1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o-KR" sz="9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탐색할 수 잇는 잠재적 직업</a:t>
            </a:r>
            <a:r>
              <a:rPr lang="en-US" sz="900" kern="1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238337-25F1-F43F-031D-C44E2E8AD03B}"/>
              </a:ext>
            </a:extLst>
          </p:cNvPr>
          <p:cNvCxnSpPr>
            <a:cxnSpLocks/>
          </p:cNvCxnSpPr>
          <p:nvPr/>
        </p:nvCxnSpPr>
        <p:spPr>
          <a:xfrm>
            <a:off x="7018108" y="3309257"/>
            <a:ext cx="3928566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C37083-ADB9-3BF2-D519-9E20C41AC1C6}"/>
              </a:ext>
            </a:extLst>
          </p:cNvPr>
          <p:cNvCxnSpPr>
            <a:cxnSpLocks/>
          </p:cNvCxnSpPr>
          <p:nvPr/>
        </p:nvCxnSpPr>
        <p:spPr>
          <a:xfrm>
            <a:off x="10946674" y="3309257"/>
            <a:ext cx="0" cy="15007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E27BCC-F4E8-AE2C-6216-7FCB2D5F984F}"/>
              </a:ext>
            </a:extLst>
          </p:cNvPr>
          <p:cNvCxnSpPr>
            <a:cxnSpLocks/>
          </p:cNvCxnSpPr>
          <p:nvPr/>
        </p:nvCxnSpPr>
        <p:spPr>
          <a:xfrm>
            <a:off x="7018108" y="3309257"/>
            <a:ext cx="0" cy="150943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E16CE0-6B1F-71F5-5413-BDE4ACEAC048}"/>
              </a:ext>
            </a:extLst>
          </p:cNvPr>
          <p:cNvCxnSpPr>
            <a:cxnSpLocks/>
          </p:cNvCxnSpPr>
          <p:nvPr/>
        </p:nvCxnSpPr>
        <p:spPr>
          <a:xfrm flipV="1">
            <a:off x="7018107" y="4801279"/>
            <a:ext cx="3928566" cy="1741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732638-7B12-68F6-AA98-D514863B4CE6}"/>
              </a:ext>
            </a:extLst>
          </p:cNvPr>
          <p:cNvCxnSpPr/>
          <p:nvPr/>
        </p:nvCxnSpPr>
        <p:spPr>
          <a:xfrm>
            <a:off x="8682446" y="3309257"/>
            <a:ext cx="0" cy="149202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603E05-A370-1A54-2B7A-719CAF1DD7CA}"/>
              </a:ext>
            </a:extLst>
          </p:cNvPr>
          <p:cNvCxnSpPr/>
          <p:nvPr/>
        </p:nvCxnSpPr>
        <p:spPr>
          <a:xfrm>
            <a:off x="7018106" y="3744686"/>
            <a:ext cx="392856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0FA3B2-0B92-A5CF-C131-848E6775D400}"/>
              </a:ext>
            </a:extLst>
          </p:cNvPr>
          <p:cNvCxnSpPr/>
          <p:nvPr/>
        </p:nvCxnSpPr>
        <p:spPr>
          <a:xfrm>
            <a:off x="7018107" y="4001294"/>
            <a:ext cx="392856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CC870C-917A-64D0-EEFE-1C65F62112B0}"/>
              </a:ext>
            </a:extLst>
          </p:cNvPr>
          <p:cNvCxnSpPr/>
          <p:nvPr/>
        </p:nvCxnSpPr>
        <p:spPr>
          <a:xfrm>
            <a:off x="7018106" y="4258491"/>
            <a:ext cx="392856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8FA9EA-5D39-E0B5-7029-9CF309AED6EF}"/>
              </a:ext>
            </a:extLst>
          </p:cNvPr>
          <p:cNvCxnSpPr/>
          <p:nvPr/>
        </p:nvCxnSpPr>
        <p:spPr>
          <a:xfrm>
            <a:off x="7018106" y="4554583"/>
            <a:ext cx="3928567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035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326A2-3A6A-9C48-8C36-25F1F4FB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오늘의 의제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취업에 대해 이야기하는 이유는 무엇인가요</a:t>
            </a:r>
            <a:r>
              <a:rPr lang="en-US" altLang="ko-KR" sz="2400" dirty="0"/>
              <a:t>?</a:t>
            </a:r>
          </a:p>
          <a:p>
            <a:r>
              <a:rPr lang="ko-KR" altLang="en-US" sz="2400" dirty="0"/>
              <a:t>취업</a:t>
            </a:r>
            <a:r>
              <a:rPr lang="en-US" altLang="ko-KR" sz="2400" dirty="0"/>
              <a:t>: </a:t>
            </a:r>
            <a:r>
              <a:rPr lang="ko-KR" altLang="en-US" sz="2400" dirty="0"/>
              <a:t>배경과 가능성</a:t>
            </a:r>
            <a:endParaRPr lang="en-US" altLang="ko-KR" sz="2400" dirty="0"/>
          </a:p>
          <a:p>
            <a:r>
              <a:rPr lang="ko-KR" altLang="en-US" sz="2400" dirty="0"/>
              <a:t>새로운 방식으로 사물을 바라보기</a:t>
            </a:r>
            <a:endParaRPr lang="en-US" altLang="ko-KR" sz="2400" dirty="0"/>
          </a:p>
          <a:p>
            <a:r>
              <a:rPr lang="ko-KR" altLang="en-US" sz="2400" dirty="0"/>
              <a:t>성공적인 취업을 위한 준비</a:t>
            </a:r>
            <a:endParaRPr lang="en-US" altLang="ko-KR" sz="2400" dirty="0"/>
          </a:p>
          <a:p>
            <a:r>
              <a:rPr lang="ko-KR" altLang="en-US" sz="2400" dirty="0"/>
              <a:t>우려 사항 해결</a:t>
            </a:r>
            <a:r>
              <a:rPr lang="en-US" altLang="ko-KR" sz="2400" dirty="0"/>
              <a:t>:</a:t>
            </a:r>
            <a:r>
              <a:rPr lang="ko-KR" altLang="en-US" sz="2400" dirty="0"/>
              <a:t> 사회 보장 혜택</a:t>
            </a:r>
            <a:endParaRPr lang="en-US" altLang="ko-KR" sz="2400" dirty="0"/>
          </a:p>
          <a:p>
            <a:r>
              <a:rPr lang="ko-KR" altLang="en-US" sz="2400" dirty="0"/>
              <a:t>조치 단계</a:t>
            </a:r>
            <a:endParaRPr lang="en-US" altLang="ko-KR" sz="2400" dirty="0"/>
          </a:p>
          <a:p>
            <a:r>
              <a:rPr lang="ko-KR" altLang="en-US" sz="2400" dirty="0"/>
              <a:t>질문 및 연결</a:t>
            </a:r>
            <a:r>
              <a:rPr lang="en-US" sz="2400" dirty="0"/>
              <a:t>       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ko-KR" altLang="en-US" dirty="0"/>
              <a:t>진행하면서 작업표를 사용하는 것을 잊지 마세요</a:t>
            </a:r>
            <a:endParaRPr lang="en-US" dirty="0"/>
          </a:p>
        </p:txBody>
      </p:sp>
      <p:sp>
        <p:nvSpPr>
          <p:cNvPr id="4" name="Explosion 1 3" descr="explosion icon " title="Explosion icon"/>
          <p:cNvSpPr/>
          <p:nvPr/>
        </p:nvSpPr>
        <p:spPr>
          <a:xfrm>
            <a:off x="590492" y="5242707"/>
            <a:ext cx="1251755" cy="1251755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4159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6BD9B-EEB3-B647-80A0-E5572F39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11F60-1271-5746-BC90-EDA0132B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4823101"/>
          </a:xfrm>
        </p:spPr>
        <p:txBody>
          <a:bodyPr/>
          <a:lstStyle/>
          <a:p>
            <a:r>
              <a:rPr lang="ko-KR" altLang="en-US" dirty="0"/>
              <a:t>비전 선언문 작성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B69B-35B2-CD43-9474-575BF0A75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7843"/>
            <a:ext cx="5181600" cy="25591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i="1" dirty="0">
                <a:hlinkClick r:id="rId3"/>
              </a:rPr>
              <a:t>https://hdi.uky.edu/employment-checklists</a:t>
            </a:r>
            <a:endParaRPr lang="en-US" sz="2000" i="1" dirty="0"/>
          </a:p>
        </p:txBody>
      </p:sp>
      <p:pic>
        <p:nvPicPr>
          <p:cNvPr id="6" name="Content Placeholder 5" descr="Sample vision statement handout " title="Vision statement ">
            <a:extLst>
              <a:ext uri="{FF2B5EF4-FFF2-40B4-BE49-F238E27FC236}">
                <a16:creationId xmlns:a16="http://schemas.microsoft.com/office/drawing/2014/main" id="{A50502FA-6595-E347-A532-85F733487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64" y="0"/>
            <a:ext cx="5224636" cy="6761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1ED1B7-5C7C-868B-2CAD-7D78CC8CBEDD}"/>
              </a:ext>
            </a:extLst>
          </p:cNvPr>
          <p:cNvSpPr txBox="1"/>
          <p:nvPr/>
        </p:nvSpPr>
        <p:spPr>
          <a:xfrm>
            <a:off x="9405257" y="2776675"/>
            <a:ext cx="1948543" cy="369332"/>
          </a:xfrm>
          <a:prstGeom prst="rect">
            <a:avLst/>
          </a:prstGeom>
          <a:solidFill>
            <a:srgbClr val="69A2BA"/>
          </a:solidFill>
        </p:spPr>
        <p:txBody>
          <a:bodyPr wrap="square" rtlCol="0">
            <a:spAutoFit/>
          </a:bodyPr>
          <a:lstStyle/>
          <a:p>
            <a:r>
              <a:rPr lang="ko-K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고등학교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3</a:t>
            </a:r>
            <a:r>
              <a:rPr lang="ko-K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학년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7673B-CEA7-948E-51E7-1B0EED56447A}"/>
              </a:ext>
            </a:extLst>
          </p:cNvPr>
          <p:cNvSpPr txBox="1"/>
          <p:nvPr/>
        </p:nvSpPr>
        <p:spPr>
          <a:xfrm>
            <a:off x="7045234" y="3274423"/>
            <a:ext cx="1480457" cy="1663019"/>
          </a:xfrm>
          <a:prstGeom prst="rect">
            <a:avLst/>
          </a:prstGeom>
          <a:solidFill>
            <a:srgbClr val="69A2BA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강점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사회</a:t>
            </a:r>
            <a:r>
              <a:rPr lang="ko-KR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적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단호한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주도권을 보여줌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열심히 일하는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독립적인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100" dirty="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음악적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창의적인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0B3E2-30D0-4558-D119-0B7E0D3E0E60}"/>
              </a:ext>
            </a:extLst>
          </p:cNvPr>
          <p:cNvSpPr txBox="1"/>
          <p:nvPr/>
        </p:nvSpPr>
        <p:spPr>
          <a:xfrm>
            <a:off x="7080069" y="5101814"/>
            <a:ext cx="1548839" cy="1316642"/>
          </a:xfrm>
          <a:prstGeom prst="rect">
            <a:avLst/>
          </a:prstGeom>
          <a:solidFill>
            <a:srgbClr val="091337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도움이 필요한 분야</a:t>
            </a:r>
            <a:r>
              <a:rPr lang="en-US" altLang="ko-KR" sz="12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endParaRPr lang="en-US" sz="12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독서</a:t>
            </a:r>
            <a:endParaRPr lang="en-US" sz="12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수학</a:t>
            </a:r>
            <a:endParaRPr lang="en-US" sz="12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돈을 세는 법</a:t>
            </a:r>
            <a:endParaRPr lang="en-US" sz="12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시간 관리</a:t>
            </a:r>
            <a:endParaRPr lang="en-US" sz="12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일정 </a:t>
            </a:r>
            <a:r>
              <a:rPr lang="ko-KR" altLang="en-US" sz="12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관리</a:t>
            </a:r>
            <a:endParaRPr lang="en-US" sz="12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068D7B-ED38-CC84-25E9-4F3EE41339DF}"/>
              </a:ext>
            </a:extLst>
          </p:cNvPr>
          <p:cNvSpPr txBox="1"/>
          <p:nvPr/>
        </p:nvSpPr>
        <p:spPr>
          <a:xfrm>
            <a:off x="8769531" y="3240157"/>
            <a:ext cx="3283132" cy="3492816"/>
          </a:xfrm>
          <a:prstGeom prst="rect">
            <a:avLst/>
          </a:prstGeom>
          <a:solidFill>
            <a:srgbClr val="215177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비전 선언문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나는 나만의 스튜디오를 갖습니다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내 직업은 사진을 찍는 것</a:t>
            </a:r>
            <a:r>
              <a:rPr lang="ko-KR" altLang="en-US" sz="900" kern="100" dirty="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입니다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나는 작은 집을 구</a:t>
            </a:r>
            <a:r>
              <a:rPr lang="ko-KR" alt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합니다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나는 </a:t>
            </a:r>
            <a:r>
              <a:rPr lang="en-US" alt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Maggie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와 결혼합니다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나</a:t>
            </a:r>
            <a:r>
              <a:rPr lang="ko-KR" altLang="en-US" sz="900" kern="100" dirty="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는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Publix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에서 일</a:t>
            </a:r>
            <a:r>
              <a:rPr lang="ko-KR" altLang="en-US" sz="900" kern="100" dirty="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합니다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정말 재미있어요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나는 돈을 은행에 보관합니다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나는 대학에 가서 혼자 새 집에서 살고</a:t>
            </a:r>
            <a:r>
              <a:rPr lang="en-US" alt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ko-KR" alt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싶습니다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친구들이 내 새 집에 </a:t>
            </a:r>
            <a:r>
              <a:rPr lang="ko-KR" alt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놀러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올 것</a:t>
            </a:r>
            <a:r>
              <a:rPr lang="ko-KR" alt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입니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다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성취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*2017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년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4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월부터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Publix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에서 근무</a:t>
            </a:r>
            <a:endParaRPr lang="en-US" sz="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*2018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년 이글 스카우트 상을 받았습니다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lang="ko-KR" alt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졸업 앨범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직원으로 일</a:t>
            </a:r>
            <a:r>
              <a:rPr lang="ko-KR" alt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했고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Woodstock </a:t>
            </a:r>
            <a:r>
              <a:rPr lang="en-US" sz="900" kern="100" dirty="0"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High School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산악 자전거 팀에서 편지를 썼습니다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*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사진은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Anna's Angels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혜택 경매 및 </a:t>
            </a:r>
            <a:r>
              <a:rPr lang="en-US" alt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Russian Medical Colleges </a:t>
            </a:r>
            <a:r>
              <a:rPr lang="ko-KR" alt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에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전시되었습니다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나에게 맞는 것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동료 모델링 및 지원</a:t>
            </a:r>
            <a:endParaRPr lang="en-US" sz="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연령에 맞는 상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휴식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돈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음악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구체적인 설명</a:t>
            </a:r>
            <a:endParaRPr lang="en-US" altLang="ko-KR" sz="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나에게 적합하지 않은 것</a:t>
            </a:r>
            <a:r>
              <a:rPr 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아기</a:t>
            </a:r>
            <a:r>
              <a:rPr lang="en-US" alt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ko-KR" alt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취급</a:t>
            </a:r>
            <a:endParaRPr lang="en-US" sz="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나를 친구에</a:t>
            </a:r>
            <a:r>
              <a:rPr lang="ko-KR" alt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게</a:t>
            </a:r>
            <a:r>
              <a:rPr lang="ko-KR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서 </a:t>
            </a:r>
            <a:r>
              <a:rPr lang="ko-KR" altLang="en-US" sz="9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분리</a:t>
            </a:r>
            <a:endParaRPr lang="en-US" sz="9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2864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05DE5-FFCD-EC47-A475-AE17310B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7200" dirty="0"/>
              <a:t>취업 성공을 위한 준비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9675853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638E0-13A1-5444-A52B-E6DCB3E1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직업 경력의 힘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ko-KR" altLang="en-US" sz="2400" b="1" dirty="0">
                <a:solidFill>
                  <a:srgbClr val="883D38"/>
                </a:solidFill>
              </a:rPr>
              <a:t>장애인의 취업 성공을 가장 잘 예측할 수 있는 요인 중 하나는 고등학교 재학 중에 의미 있는 직업 경험을 갖는 것입니다</a:t>
            </a:r>
            <a:r>
              <a:rPr lang="en-US" sz="2400" b="1" dirty="0">
                <a:solidFill>
                  <a:srgbClr val="883D38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ko-KR" altLang="en-US" sz="2400" dirty="0"/>
              <a:t>정보 인터뷰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400" dirty="0"/>
              <a:t>직업 추미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400" dirty="0"/>
              <a:t>자원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400" dirty="0"/>
              <a:t>인턴십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400" dirty="0"/>
              <a:t>유급 초급 직업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010401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75AA4-28AB-284C-A7C3-3BB76815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네트워크 사용하기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rgbClr val="883D38"/>
                </a:solidFill>
              </a:rPr>
              <a:t>지인을 활용하여 업무 경험 기회를 찾을 수 있도록 도와주세요</a:t>
            </a:r>
            <a:r>
              <a:rPr lang="en-US" altLang="ko-KR" sz="2400" b="1" dirty="0">
                <a:solidFill>
                  <a:srgbClr val="883D38"/>
                </a:solidFill>
              </a:rPr>
              <a:t>.</a:t>
            </a:r>
            <a:endParaRPr lang="en-US" sz="2400" dirty="0"/>
          </a:p>
          <a:p>
            <a:r>
              <a:rPr lang="ko-KR" altLang="en-US" sz="2400" dirty="0"/>
              <a:t>친구</a:t>
            </a:r>
            <a:endParaRPr lang="en-US" altLang="ko-KR" sz="2400" dirty="0"/>
          </a:p>
          <a:p>
            <a:r>
              <a:rPr lang="ko-KR" altLang="en-US" sz="2400" dirty="0"/>
              <a:t>가족</a:t>
            </a:r>
            <a:endParaRPr lang="en-US" altLang="ko-KR" sz="2400" dirty="0"/>
          </a:p>
          <a:p>
            <a:r>
              <a:rPr lang="ko-KR" altLang="en-US" sz="2400" dirty="0"/>
              <a:t>비즈니스를 수행하는 장소</a:t>
            </a:r>
            <a:endParaRPr lang="en-US" altLang="ko-KR" sz="2400" dirty="0"/>
          </a:p>
          <a:p>
            <a:r>
              <a:rPr lang="ko-KR" altLang="en-US" sz="2400" dirty="0"/>
              <a:t>이웃</a:t>
            </a:r>
            <a:endParaRPr lang="en-US" altLang="ko-KR" sz="2400" dirty="0"/>
          </a:p>
          <a:p>
            <a:r>
              <a:rPr lang="ko-KR" altLang="en-US" sz="2400" dirty="0"/>
              <a:t>함께 클럽에 소속되어 있거나</a:t>
            </a:r>
            <a:r>
              <a:rPr lang="en-US" altLang="ko-KR" sz="2400" dirty="0"/>
              <a:t>,</a:t>
            </a:r>
            <a:r>
              <a:rPr lang="ko-KR" altLang="en-US" sz="2400" dirty="0"/>
              <a:t> 예배를 드리거나</a:t>
            </a:r>
            <a:r>
              <a:rPr lang="en-US" altLang="ko-KR" sz="2400" dirty="0"/>
              <a:t>, </a:t>
            </a:r>
            <a:r>
              <a:rPr lang="ko-KR" altLang="en-US" sz="2400" dirty="0"/>
              <a:t>봉사하는 사람들</a:t>
            </a:r>
            <a:endParaRPr lang="en-US" sz="2400" dirty="0"/>
          </a:p>
        </p:txBody>
      </p:sp>
      <p:pic>
        <p:nvPicPr>
          <p:cNvPr id="8" name="Content Placeholder 7" descr="The word ME in the center, surrounded by the following words: Ex-colleagues, Ex-classmates and professors, Friends and social acquaintences, Family and relatives, Neighbors, Professional associations " title="Network ">
            <a:extLst>
              <a:ext uri="{FF2B5EF4-FFF2-40B4-BE49-F238E27FC236}">
                <a16:creationId xmlns:a16="http://schemas.microsoft.com/office/drawing/2014/main" id="{3836420E-638A-E542-99EB-1761F0958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61" y="128814"/>
            <a:ext cx="6139745" cy="618308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D4868-2F0E-3AD6-F019-BFD76E71FA9D}"/>
              </a:ext>
            </a:extLst>
          </p:cNvPr>
          <p:cNvSpPr txBox="1"/>
          <p:nvPr/>
        </p:nvSpPr>
        <p:spPr>
          <a:xfrm>
            <a:off x="8112848" y="2616299"/>
            <a:ext cx="16428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chemeClr val="accent6">
                    <a:lumMod val="50000"/>
                  </a:schemeClr>
                </a:solidFill>
              </a:rPr>
              <a:t>나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2A101-26F0-1962-6FA8-FE46570D6D40}"/>
              </a:ext>
            </a:extLst>
          </p:cNvPr>
          <p:cNvSpPr txBox="1"/>
          <p:nvPr/>
        </p:nvSpPr>
        <p:spPr>
          <a:xfrm>
            <a:off x="7082725" y="1208868"/>
            <a:ext cx="1534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전 동료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6A650-3C04-488A-4084-A3EC1DC86205}"/>
              </a:ext>
            </a:extLst>
          </p:cNvPr>
          <p:cNvSpPr txBox="1"/>
          <p:nvPr/>
        </p:nvSpPr>
        <p:spPr>
          <a:xfrm>
            <a:off x="8958020" y="1096380"/>
            <a:ext cx="16428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전 동급생 및 교수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8DCB9-99DB-7E71-0E10-7CB183E96F84}"/>
              </a:ext>
            </a:extLst>
          </p:cNvPr>
          <p:cNvSpPr txBox="1"/>
          <p:nvPr/>
        </p:nvSpPr>
        <p:spPr>
          <a:xfrm>
            <a:off x="6096000" y="2882685"/>
            <a:ext cx="15343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전문 협회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953FD3-9CEE-1BCB-26A0-1147389CC450}"/>
              </a:ext>
            </a:extLst>
          </p:cNvPr>
          <p:cNvSpPr txBox="1"/>
          <p:nvPr/>
        </p:nvSpPr>
        <p:spPr>
          <a:xfrm>
            <a:off x="10042902" y="2616299"/>
            <a:ext cx="15343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친구 및 사회적 지인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93315-58BF-E236-D711-666014E9F32F}"/>
              </a:ext>
            </a:extLst>
          </p:cNvPr>
          <p:cNvSpPr txBox="1"/>
          <p:nvPr/>
        </p:nvSpPr>
        <p:spPr>
          <a:xfrm>
            <a:off x="7112861" y="4465240"/>
            <a:ext cx="13337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이웃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C68B6-E791-FF08-EAC4-CF3CCEC46BC4}"/>
              </a:ext>
            </a:extLst>
          </p:cNvPr>
          <p:cNvSpPr txBox="1"/>
          <p:nvPr/>
        </p:nvSpPr>
        <p:spPr>
          <a:xfrm>
            <a:off x="9174997" y="4473572"/>
            <a:ext cx="13337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가족 및 친척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6194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73356-CE57-9045-B875-B4D869E0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책임감 구축하기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b="1" dirty="0">
                <a:solidFill>
                  <a:srgbClr val="883D38"/>
                </a:solidFill>
              </a:rPr>
              <a:t>젊은이들이 책임감을 가질 수 있는 방법을 찾으면 좋은 직원이 될 수 있습니다</a:t>
            </a:r>
            <a:r>
              <a:rPr lang="en-US" b="1" dirty="0">
                <a:solidFill>
                  <a:srgbClr val="883D38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ko-KR" altLang="en-US" dirty="0"/>
              <a:t>집안일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학교 과제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사회적 기술 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젊은이들이 위험을 감수하고 실패를 경험하는 것은 괜찮습니다</a:t>
            </a:r>
            <a:r>
              <a:rPr lang="en-US" altLang="ko-KR" dirty="0"/>
              <a:t>. </a:t>
            </a:r>
            <a:r>
              <a:rPr lang="ko-KR" altLang="en-US" dirty="0"/>
              <a:t>목표는 그들이 좋은 노력을 하도록 하는 것입니다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8346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7AF70-562F-314A-8ECB-275307EE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75E37-0BED-BA45-808A-F86D814D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참여하기</a:t>
            </a:r>
            <a:endParaRPr lang="en-US" dirty="0"/>
          </a:p>
        </p:txBody>
      </p:sp>
      <p:pic>
        <p:nvPicPr>
          <p:cNvPr id="6" name="Content Placeholder 5" descr="Icon of 2 people planting a plant">
            <a:extLst>
              <a:ext uri="{FF2B5EF4-FFF2-40B4-BE49-F238E27FC236}">
                <a16:creationId xmlns:a16="http://schemas.microsoft.com/office/drawing/2014/main" id="{4D6785D6-F18E-CB40-9821-3C2599165C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0" y="4537796"/>
            <a:ext cx="2149107" cy="1480496"/>
          </a:xfrm>
          <a:prstGeom prst="rect">
            <a:avLst/>
          </a:prstGeom>
        </p:spPr>
      </p:pic>
      <p:pic>
        <p:nvPicPr>
          <p:cNvPr id="7" name="Content Placeholder 4" descr="Icon of people singing ">
            <a:extLst>
              <a:ext uri="{FF2B5EF4-FFF2-40B4-BE49-F238E27FC236}">
                <a16:creationId xmlns:a16="http://schemas.microsoft.com/office/drawing/2014/main" id="{FAE3754C-46A5-874A-B5F9-8F51A515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94" y="2211493"/>
            <a:ext cx="1718367" cy="1718367"/>
          </a:xfrm>
          <a:prstGeom prst="rect">
            <a:avLst/>
          </a:prstGeom>
        </p:spPr>
      </p:pic>
      <p:pic>
        <p:nvPicPr>
          <p:cNvPr id="8" name="Picture 7" descr="Icon of a soccer ball and football ">
            <a:extLst>
              <a:ext uri="{FF2B5EF4-FFF2-40B4-BE49-F238E27FC236}">
                <a16:creationId xmlns:a16="http://schemas.microsoft.com/office/drawing/2014/main" id="{46528AA0-6FA7-F443-8A63-9CA7815B9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63" y="4683023"/>
            <a:ext cx="1190042" cy="1190042"/>
          </a:xfrm>
          <a:prstGeom prst="rect">
            <a:avLst/>
          </a:prstGeom>
        </p:spPr>
      </p:pic>
      <p:pic>
        <p:nvPicPr>
          <p:cNvPr id="13" name="Picture 12" descr="Icon of gaming controller ">
            <a:extLst>
              <a:ext uri="{FF2B5EF4-FFF2-40B4-BE49-F238E27FC236}">
                <a16:creationId xmlns:a16="http://schemas.microsoft.com/office/drawing/2014/main" id="{97C69CE3-1A8C-8C4C-AD6E-6540E87CA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83" y="2443203"/>
            <a:ext cx="1635233" cy="1254946"/>
          </a:xfrm>
          <a:prstGeom prst="rect">
            <a:avLst/>
          </a:prstGeom>
        </p:spPr>
      </p:pic>
      <p:pic>
        <p:nvPicPr>
          <p:cNvPr id="15" name="Picture 14" descr="Icon of drama masks ">
            <a:extLst>
              <a:ext uri="{FF2B5EF4-FFF2-40B4-BE49-F238E27FC236}">
                <a16:creationId xmlns:a16="http://schemas.microsoft.com/office/drawing/2014/main" id="{03B74332-35E4-9048-A064-F26333F16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69" y="4537796"/>
            <a:ext cx="1716096" cy="1467714"/>
          </a:xfrm>
          <a:prstGeom prst="rect">
            <a:avLst/>
          </a:prstGeom>
        </p:spPr>
      </p:pic>
      <p:pic>
        <p:nvPicPr>
          <p:cNvPr id="11" name="Picture 10" descr="Icon of boyscout ">
            <a:extLst>
              <a:ext uri="{FF2B5EF4-FFF2-40B4-BE49-F238E27FC236}">
                <a16:creationId xmlns:a16="http://schemas.microsoft.com/office/drawing/2014/main" id="{58ED3F5C-592C-E94D-A68F-712AB85E7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94" y="2383604"/>
            <a:ext cx="1483069" cy="148306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Content Placeholder 9" descr="Icon of a church ">
            <a:extLst>
              <a:ext uri="{FF2B5EF4-FFF2-40B4-BE49-F238E27FC236}">
                <a16:creationId xmlns:a16="http://schemas.microsoft.com/office/drawing/2014/main" id="{682DBE1C-544C-0246-B972-E60D60E7C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63" y="4450665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988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B8F5D-BF8F-5C48-B0A3-5326DC6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학교와 취업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ko-KR" altLang="en-US" sz="4000" b="1" dirty="0">
                <a:solidFill>
                  <a:srgbClr val="883D38"/>
                </a:solidFill>
              </a:rPr>
              <a:t>고등학교와 전환기는 학교 프로그램을 취업 준비에 집중할 수 있는 완벽한 시기입니다</a:t>
            </a:r>
            <a:r>
              <a:rPr lang="en-US" sz="4000" b="1" dirty="0">
                <a:solidFill>
                  <a:srgbClr val="883D38"/>
                </a:solidFill>
              </a:rPr>
              <a:t>.</a:t>
            </a:r>
            <a:endParaRPr lang="en-US" b="1" dirty="0">
              <a:solidFill>
                <a:srgbClr val="883D38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/>
              <a:t>업무에 필요한 기술이 </a:t>
            </a:r>
            <a:r>
              <a:rPr lang="en-US" altLang="ko-KR" sz="2400" dirty="0"/>
              <a:t>IEP</a:t>
            </a:r>
            <a:r>
              <a:rPr lang="ko-KR" altLang="en-US" sz="2400" dirty="0"/>
              <a:t>의 목표에 포함되어 있습니까</a:t>
            </a:r>
            <a:r>
              <a:rPr lang="en-US" altLang="ko-KR" sz="2400" dirty="0"/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sz="2400" dirty="0"/>
              <a:t>진로 탐색</a:t>
            </a:r>
            <a:endParaRPr lang="en-US" altLang="ko-KR" sz="2400" dirty="0"/>
          </a:p>
          <a:p>
            <a:pPr>
              <a:lnSpc>
                <a:spcPct val="120000"/>
              </a:lnSpc>
            </a:pPr>
            <a:r>
              <a:rPr lang="ko-KR" altLang="en-US" sz="2400" dirty="0"/>
              <a:t>기능적 기술과 사회적 기술</a:t>
            </a:r>
            <a:endParaRPr lang="en-US" altLang="ko-KR" sz="2400" dirty="0"/>
          </a:p>
          <a:p>
            <a:pPr>
              <a:lnSpc>
                <a:spcPct val="120000"/>
              </a:lnSpc>
            </a:pPr>
            <a:r>
              <a:rPr lang="ko-KR" altLang="en-US" sz="2400" dirty="0"/>
              <a:t>업무 경험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900" i="1" dirty="0"/>
              <a:t>간단한 팁</a:t>
            </a:r>
            <a:r>
              <a:rPr lang="en-US" altLang="ko-KR" sz="1900" i="1" dirty="0"/>
              <a:t>: </a:t>
            </a:r>
            <a:r>
              <a:rPr lang="ko-KR" altLang="en-US" sz="1900" i="1" dirty="0"/>
              <a:t>학부모 지지자는 </a:t>
            </a:r>
            <a:r>
              <a:rPr lang="en-US" altLang="ko-KR" sz="1900" i="1" dirty="0"/>
              <a:t>IEP</a:t>
            </a:r>
            <a:r>
              <a:rPr lang="ko-KR" altLang="en-US" sz="1900" i="1" dirty="0"/>
              <a:t>에서 취업 중심 활동을 요청하는 데 도움을 줄 수 있습니다</a:t>
            </a:r>
            <a:r>
              <a:rPr lang="en-US" altLang="ko-KR" sz="1900" i="1" dirty="0"/>
              <a:t>.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398163714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733" y="365125"/>
            <a:ext cx="10524067" cy="1325563"/>
          </a:xfrm>
        </p:spPr>
        <p:txBody>
          <a:bodyPr/>
          <a:lstStyle/>
          <a:p>
            <a:pPr algn="ctr"/>
            <a:r>
              <a:rPr lang="ko-KR" altLang="en-US" dirty="0"/>
              <a:t>가능한 모든 지원을 고려하십시오</a:t>
            </a:r>
            <a:r>
              <a:rPr lang="en-US" altLang="ko-KR" dirty="0"/>
              <a:t>.</a:t>
            </a:r>
            <a:endParaRPr lang="en-US" dirty="0"/>
          </a:p>
        </p:txBody>
      </p:sp>
      <p:pic>
        <p:nvPicPr>
          <p:cNvPr id="9" name="Content Placeholder 8" descr="Personal strengths &amp; assets: &#10;Skills, personal abilities or life experiences;&#10;Strengths, things a preson is good at or others like and admire; &#10;Assets, personal belongings and resources&#10;&#10;Relationships: &#10;Family and others that love and care about each other; &#10;Friends that spend time together or have things in common; &#10;Acquaintences that come into frequent contact, but don't know well &#10;&#10;Eligibility Specific &#10;Needs based services based on age, geography, income level or employment status; &#10;Government paid services based on disability or diagnosis, such as special education or Medicaid &#10;&#10;Community Based&#10;Places such as businesses, parks, schools, faith-based communities, health care facilities; &#10;Groups or membership organizations;&#10;Local services or public resources everyone uses &#10;&#10;Technology &#10;Personal technology anyone uses; &#10;Assistive or adaptive technology with day to day tasks; &#10;Environmental technology designed to help with our adapt surroundings " title="Integrated Supports Star from Charting the Life Course">
            <a:extLst>
              <a:ext uri="{FF2B5EF4-FFF2-40B4-BE49-F238E27FC236}">
                <a16:creationId xmlns:a16="http://schemas.microsoft.com/office/drawing/2014/main" id="{CD8E51B7-727E-4E4B-9DF9-382526445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3565" r="2401" b="3535"/>
          <a:stretch/>
        </p:blipFill>
        <p:spPr>
          <a:xfrm>
            <a:off x="829734" y="1570715"/>
            <a:ext cx="4850178" cy="474118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I/DD </a:t>
            </a:r>
            <a:r>
              <a:rPr lang="ko-KR" altLang="en-US" dirty="0"/>
              <a:t>장애자 중 </a:t>
            </a:r>
            <a:r>
              <a:rPr lang="en-US" altLang="ko-KR" dirty="0"/>
              <a:t>25%</a:t>
            </a:r>
            <a:r>
              <a:rPr lang="ko-KR" altLang="en-US" dirty="0"/>
              <a:t>만이 공식 서비스를 이용할 수 있습니다</a:t>
            </a:r>
            <a:r>
              <a:rPr lang="en-US" altLang="ko-KR" dirty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dirty="0"/>
              <a:t>가능성 있는 취업 지원으로 커뮤니티</a:t>
            </a:r>
            <a:r>
              <a:rPr lang="en-US" altLang="ko-KR" dirty="0"/>
              <a:t>-</a:t>
            </a:r>
            <a:r>
              <a:rPr lang="ko-KR" altLang="en-US" dirty="0"/>
              <a:t>기반 옵션</a:t>
            </a:r>
            <a:r>
              <a:rPr lang="en-US" altLang="ko-KR" dirty="0"/>
              <a:t>, </a:t>
            </a:r>
            <a:r>
              <a:rPr lang="ko-KR" altLang="en-US" dirty="0"/>
              <a:t>기술 솔루션 및 개인적인 관계를 고려하십시오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B22FC-783A-D3B5-5EBB-E12E86194CDC}"/>
              </a:ext>
            </a:extLst>
          </p:cNvPr>
          <p:cNvSpPr txBox="1"/>
          <p:nvPr/>
        </p:nvSpPr>
        <p:spPr>
          <a:xfrm>
            <a:off x="1351370" y="1825625"/>
            <a:ext cx="3803257" cy="707886"/>
          </a:xfrm>
          <a:prstGeom prst="rect">
            <a:avLst/>
          </a:prstGeom>
          <a:solidFill>
            <a:srgbClr val="F3FB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rgbClr val="A872A3"/>
                </a:solidFill>
              </a:rPr>
              <a:t>개인의 강점 및 자산</a:t>
            </a:r>
            <a:endParaRPr lang="en-US" altLang="ko-KR" sz="1000" dirty="0">
              <a:solidFill>
                <a:srgbClr val="A872A3"/>
              </a:solidFill>
            </a:endParaRPr>
          </a:p>
          <a:p>
            <a:pPr algn="ctr"/>
            <a:r>
              <a:rPr lang="ko-KR" altLang="en-US" sz="1000" dirty="0"/>
              <a:t>기술</a:t>
            </a:r>
            <a:r>
              <a:rPr lang="en-US" altLang="ko-KR" sz="1000" dirty="0"/>
              <a:t>, </a:t>
            </a:r>
            <a:r>
              <a:rPr lang="ko-KR" altLang="en-US" sz="1000" dirty="0"/>
              <a:t>개인적 능력</a:t>
            </a:r>
            <a:r>
              <a:rPr lang="en-US" altLang="ko-KR" sz="1000" dirty="0"/>
              <a:t>, </a:t>
            </a:r>
            <a:r>
              <a:rPr lang="ko-KR" altLang="en-US" sz="1000" dirty="0"/>
              <a:t>지식 또는 인생 경험</a:t>
            </a:r>
            <a:endParaRPr lang="en-US" altLang="ko-KR" sz="1000" dirty="0"/>
          </a:p>
          <a:p>
            <a:pPr algn="ctr"/>
            <a:r>
              <a:rPr lang="ko-KR" altLang="en-US" sz="1000" dirty="0"/>
              <a:t>강점</a:t>
            </a:r>
            <a:r>
              <a:rPr lang="en-US" altLang="ko-KR" sz="1000" dirty="0"/>
              <a:t>, </a:t>
            </a:r>
            <a:r>
              <a:rPr lang="ko-KR" altLang="en-US" sz="1000" dirty="0"/>
              <a:t>자신이 잘하는 것</a:t>
            </a:r>
            <a:r>
              <a:rPr lang="en-US" altLang="ko-KR" sz="1000" dirty="0"/>
              <a:t>, </a:t>
            </a:r>
            <a:r>
              <a:rPr lang="ko-KR" altLang="en-US" sz="1000" dirty="0"/>
              <a:t>다른 사람이 좋아하고 존경하는 것</a:t>
            </a:r>
            <a:endParaRPr lang="en-US" altLang="ko-KR" sz="1000" dirty="0"/>
          </a:p>
          <a:p>
            <a:pPr algn="ctr"/>
            <a:r>
              <a:rPr lang="ko-KR" altLang="en-US" sz="1000" dirty="0"/>
              <a:t>자산</a:t>
            </a:r>
            <a:r>
              <a:rPr lang="en-US" altLang="ko-KR" sz="1000" dirty="0"/>
              <a:t>, </a:t>
            </a:r>
            <a:r>
              <a:rPr lang="ko-KR" altLang="en-US" sz="1000" dirty="0"/>
              <a:t>개인 소지품 및 자원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74839-9163-0D15-AD3D-8686786992D1}"/>
              </a:ext>
            </a:extLst>
          </p:cNvPr>
          <p:cNvSpPr txBox="1"/>
          <p:nvPr/>
        </p:nvSpPr>
        <p:spPr>
          <a:xfrm>
            <a:off x="979136" y="2807936"/>
            <a:ext cx="1416106" cy="1338828"/>
          </a:xfrm>
          <a:prstGeom prst="rect">
            <a:avLst/>
          </a:prstGeom>
          <a:solidFill>
            <a:srgbClr val="FCF2F0"/>
          </a:solidFill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rgbClr val="EA1A66"/>
                </a:solidFill>
              </a:rPr>
              <a:t>기술</a:t>
            </a:r>
            <a:endParaRPr lang="en-US" altLang="ko-KR" sz="900" dirty="0">
              <a:solidFill>
                <a:srgbClr val="EA1A66"/>
              </a:solidFill>
            </a:endParaRPr>
          </a:p>
          <a:p>
            <a:r>
              <a:rPr lang="ko-KR" altLang="en-US" sz="900" dirty="0"/>
              <a:t>누구나 사용 가능한 개인용 기술</a:t>
            </a:r>
            <a:r>
              <a:rPr lang="en-US" altLang="ko-KR" sz="900" dirty="0"/>
              <a:t>;</a:t>
            </a:r>
          </a:p>
          <a:p>
            <a:r>
              <a:rPr lang="ko-KR" altLang="en-US" sz="900" dirty="0"/>
              <a:t>일상적인 작업을 수행하는 보조 또는 적응 기술</a:t>
            </a:r>
            <a:r>
              <a:rPr lang="en-US" altLang="ko-KR" sz="900" dirty="0"/>
              <a:t>;</a:t>
            </a:r>
          </a:p>
          <a:p>
            <a:r>
              <a:rPr lang="ko-KR" altLang="en-US" sz="900" dirty="0"/>
              <a:t>주변 환경을 돕거나 적응하도록 설계된 </a:t>
            </a:r>
            <a:endParaRPr lang="en-US" altLang="ko-KR" sz="900" dirty="0"/>
          </a:p>
          <a:p>
            <a:r>
              <a:rPr lang="ko-KR" altLang="en-US" sz="900" dirty="0"/>
              <a:t>환경 기술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AA1A2-8EE9-E7D2-55E0-33D188828C84}"/>
              </a:ext>
            </a:extLst>
          </p:cNvPr>
          <p:cNvSpPr txBox="1"/>
          <p:nvPr/>
        </p:nvSpPr>
        <p:spPr>
          <a:xfrm>
            <a:off x="4062202" y="2909543"/>
            <a:ext cx="1497026" cy="1338828"/>
          </a:xfrm>
          <a:prstGeom prst="rect">
            <a:avLst/>
          </a:prstGeom>
          <a:solidFill>
            <a:srgbClr val="F5F3F6"/>
          </a:solidFill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rgbClr val="8B5EA7"/>
                </a:solidFill>
              </a:rPr>
              <a:t>관계</a:t>
            </a:r>
            <a:endParaRPr lang="en-US" altLang="ko-KR" sz="900" dirty="0">
              <a:solidFill>
                <a:srgbClr val="8B5EA7"/>
              </a:solidFill>
            </a:endParaRPr>
          </a:p>
          <a:p>
            <a:r>
              <a:rPr lang="ko-KR" altLang="en-US" sz="900" dirty="0"/>
              <a:t>서로 사랑하고 </a:t>
            </a:r>
            <a:endParaRPr lang="en-US" altLang="ko-KR" sz="900" dirty="0"/>
          </a:p>
          <a:p>
            <a:r>
              <a:rPr lang="ko-KR" altLang="en-US" sz="900" dirty="0"/>
              <a:t>배려하는 가족과 </a:t>
            </a:r>
            <a:endParaRPr lang="en-US" altLang="ko-KR" sz="900" dirty="0"/>
          </a:p>
          <a:p>
            <a:r>
              <a:rPr lang="ko-KR" altLang="en-US" sz="900" dirty="0"/>
              <a:t>다른 사람들</a:t>
            </a:r>
            <a:r>
              <a:rPr lang="en-US" altLang="ko-KR" sz="900" dirty="0"/>
              <a:t>;</a:t>
            </a:r>
          </a:p>
          <a:p>
            <a:r>
              <a:rPr lang="ko-KR" altLang="en-US" sz="900" dirty="0"/>
              <a:t>함께 시간을 </a:t>
            </a:r>
            <a:endParaRPr lang="en-US" altLang="ko-KR" sz="900" dirty="0"/>
          </a:p>
          <a:p>
            <a:r>
              <a:rPr lang="ko-KR" altLang="en-US" sz="900" dirty="0"/>
              <a:t>보내거나 공통점이 </a:t>
            </a:r>
            <a:endParaRPr lang="en-US" altLang="ko-KR" sz="900" dirty="0"/>
          </a:p>
          <a:p>
            <a:r>
              <a:rPr lang="ko-KR" altLang="en-US" sz="900" dirty="0"/>
              <a:t>있는 친구</a:t>
            </a:r>
            <a:r>
              <a:rPr lang="en-US" altLang="ko-KR" sz="900" dirty="0"/>
              <a:t>;</a:t>
            </a:r>
          </a:p>
          <a:p>
            <a:r>
              <a:rPr lang="ko-KR" altLang="en-US" sz="900" dirty="0"/>
              <a:t>자주 연락하지만 </a:t>
            </a:r>
            <a:endParaRPr lang="en-US" altLang="ko-KR" sz="900" dirty="0"/>
          </a:p>
          <a:p>
            <a:r>
              <a:rPr lang="ko-KR" altLang="en-US" sz="900" dirty="0"/>
              <a:t>잘 모르는 지인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D22E2-79D8-AB0D-6516-1158027AD394}"/>
              </a:ext>
            </a:extLst>
          </p:cNvPr>
          <p:cNvSpPr txBox="1"/>
          <p:nvPr/>
        </p:nvSpPr>
        <p:spPr>
          <a:xfrm>
            <a:off x="979136" y="5025154"/>
            <a:ext cx="2023009" cy="1061829"/>
          </a:xfrm>
          <a:prstGeom prst="rect">
            <a:avLst/>
          </a:prstGeom>
          <a:solidFill>
            <a:srgbClr val="EEEDF5"/>
          </a:solidFill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rgbClr val="2E388F"/>
                </a:solidFill>
              </a:rPr>
              <a:t>커뮤니티 기반</a:t>
            </a:r>
            <a:endParaRPr lang="en-US" altLang="ko-KR" sz="900" dirty="0">
              <a:solidFill>
                <a:srgbClr val="2E388F"/>
              </a:solidFill>
            </a:endParaRPr>
          </a:p>
          <a:p>
            <a:r>
              <a:rPr lang="ko-KR" altLang="en-US" sz="900" dirty="0"/>
              <a:t>기업</a:t>
            </a:r>
            <a:r>
              <a:rPr lang="en-US" altLang="ko-KR" sz="900" dirty="0"/>
              <a:t>, </a:t>
            </a:r>
            <a:r>
              <a:rPr lang="ko-KR" altLang="en-US" sz="900" dirty="0"/>
              <a:t>공원 등의 장소학교</a:t>
            </a:r>
            <a:r>
              <a:rPr lang="en-US" altLang="ko-KR" sz="900" dirty="0"/>
              <a:t>, </a:t>
            </a:r>
          </a:p>
          <a:p>
            <a:r>
              <a:rPr lang="ko-KR" altLang="en-US" sz="900" dirty="0"/>
              <a:t>신앙 기반 공동체</a:t>
            </a:r>
            <a:r>
              <a:rPr lang="en-US" altLang="ko-KR" sz="900" dirty="0"/>
              <a:t>, </a:t>
            </a:r>
            <a:r>
              <a:rPr lang="ko-KR" altLang="en-US" sz="900" dirty="0"/>
              <a:t>의료 시설</a:t>
            </a:r>
            <a:r>
              <a:rPr lang="en-US" altLang="ko-KR" sz="900" dirty="0"/>
              <a:t>;</a:t>
            </a:r>
          </a:p>
          <a:p>
            <a:r>
              <a:rPr lang="ko-KR" altLang="en-US" sz="900" dirty="0"/>
              <a:t>그룹 또는 회원 조직</a:t>
            </a:r>
            <a:r>
              <a:rPr lang="en-US" altLang="ko-KR" sz="900" dirty="0"/>
              <a:t>;</a:t>
            </a:r>
          </a:p>
          <a:p>
            <a:r>
              <a:rPr lang="ko-KR" altLang="en-US" sz="900" dirty="0"/>
              <a:t>모두가 사용하는 </a:t>
            </a:r>
            <a:endParaRPr lang="en-US" altLang="ko-KR" sz="900" dirty="0"/>
          </a:p>
          <a:p>
            <a:r>
              <a:rPr lang="ko-KR" altLang="en-US" sz="900" dirty="0"/>
              <a:t>지역 서비스 또는 </a:t>
            </a:r>
            <a:endParaRPr lang="en-US" altLang="ko-KR" sz="900" dirty="0"/>
          </a:p>
          <a:p>
            <a:r>
              <a:rPr lang="ko-KR" altLang="en-US" sz="900" dirty="0"/>
              <a:t>공공 자원</a:t>
            </a:r>
            <a:endParaRPr lang="en-US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D2E3E-0836-CB68-6D0A-AD570AB780A9}"/>
              </a:ext>
            </a:extLst>
          </p:cNvPr>
          <p:cNvSpPr txBox="1"/>
          <p:nvPr/>
        </p:nvSpPr>
        <p:spPr>
          <a:xfrm>
            <a:off x="3612072" y="5025153"/>
            <a:ext cx="1974456" cy="1061829"/>
          </a:xfrm>
          <a:prstGeom prst="rect">
            <a:avLst/>
          </a:prstGeom>
          <a:solidFill>
            <a:srgbClr val="FAFDF6"/>
          </a:solidFill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rgbClr val="B6D079"/>
                </a:solidFill>
              </a:rPr>
              <a:t>자격 조건 특정</a:t>
            </a:r>
            <a:endParaRPr lang="en-US" altLang="ko-KR" sz="900" dirty="0">
              <a:solidFill>
                <a:srgbClr val="B6D079"/>
              </a:solidFill>
            </a:endParaRPr>
          </a:p>
          <a:p>
            <a:r>
              <a:rPr lang="ko-KR" altLang="en-US" sz="900" dirty="0"/>
              <a:t>연령</a:t>
            </a:r>
            <a:r>
              <a:rPr lang="en-US" altLang="ko-KR" sz="900" dirty="0"/>
              <a:t>, </a:t>
            </a:r>
            <a:r>
              <a:rPr lang="ko-KR" altLang="en-US" sz="900" dirty="0"/>
              <a:t>지역</a:t>
            </a:r>
            <a:r>
              <a:rPr lang="en-US" altLang="ko-KR" sz="900" dirty="0"/>
              <a:t>, </a:t>
            </a:r>
            <a:r>
              <a:rPr lang="ko-KR" altLang="en-US" sz="900" dirty="0"/>
              <a:t>소득 수준 </a:t>
            </a:r>
            <a:endParaRPr lang="en-US" altLang="ko-KR" sz="900" dirty="0"/>
          </a:p>
          <a:p>
            <a:r>
              <a:rPr lang="ko-KR" altLang="en-US" sz="900" dirty="0"/>
              <a:t>또는 고용 상태에 따른 </a:t>
            </a:r>
            <a:endParaRPr lang="en-US" altLang="ko-KR" sz="900" dirty="0"/>
          </a:p>
          <a:p>
            <a:r>
              <a:rPr lang="ko-KR" altLang="en-US" sz="900" dirty="0"/>
              <a:t>필요 기반 서비스</a:t>
            </a:r>
            <a:r>
              <a:rPr lang="en-US" altLang="ko-KR" sz="900" dirty="0"/>
              <a:t>;</a:t>
            </a:r>
          </a:p>
          <a:p>
            <a:r>
              <a:rPr lang="ko-KR" altLang="en-US" sz="900" dirty="0"/>
              <a:t>특수 교육이나 </a:t>
            </a:r>
            <a:r>
              <a:rPr lang="en-US" altLang="ko-KR" sz="900" dirty="0"/>
              <a:t>Medicaid</a:t>
            </a:r>
            <a:r>
              <a:rPr lang="ko-KR" altLang="en-US" sz="900" dirty="0"/>
              <a:t> 등 </a:t>
            </a:r>
            <a:endParaRPr lang="en-US" altLang="ko-KR" sz="900" dirty="0"/>
          </a:p>
          <a:p>
            <a:r>
              <a:rPr lang="ko-KR" altLang="en-US" sz="900" dirty="0"/>
              <a:t>장애 또는 진단에 따른 </a:t>
            </a:r>
            <a:endParaRPr lang="en-US" altLang="ko-KR" sz="900" dirty="0"/>
          </a:p>
          <a:p>
            <a:r>
              <a:rPr lang="ko-KR" altLang="en-US" sz="900" dirty="0"/>
              <a:t>정부 유료 서비스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6976623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207CE-70C0-B949-816A-7C4CE85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/>
              <a:t>우려사항에 대해 논의하기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807400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질문이나 우려 사항이 있는 것은 정상입니다</a:t>
            </a:r>
            <a:r>
              <a:rPr lang="en-US" altLang="ko-KR" sz="4000" dirty="0"/>
              <a:t>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b="1" dirty="0">
                <a:solidFill>
                  <a:srgbClr val="883D38"/>
                </a:solidFill>
              </a:rPr>
              <a:t>귀하의 가족이 지역 사회에서 실제 직업을 가질 때 걱정되거나 우려되는 것이 있습니까</a:t>
            </a:r>
            <a:r>
              <a:rPr lang="en-US" altLang="ko-KR" b="1" dirty="0">
                <a:solidFill>
                  <a:srgbClr val="883D38"/>
                </a:solidFill>
              </a:rPr>
              <a:t>?</a:t>
            </a:r>
            <a:r>
              <a:rPr lang="en-US" dirty="0"/>
              <a:t> </a:t>
            </a:r>
          </a:p>
          <a:p>
            <a:r>
              <a:rPr lang="ko-KR" altLang="en-US" dirty="0"/>
              <a:t>취약점</a:t>
            </a:r>
            <a:endParaRPr lang="en-US" altLang="ko-KR" dirty="0"/>
          </a:p>
          <a:p>
            <a:r>
              <a:rPr lang="ko-KR" altLang="en-US" dirty="0"/>
              <a:t>안전</a:t>
            </a:r>
            <a:endParaRPr lang="en-US" altLang="ko-KR" dirty="0"/>
          </a:p>
          <a:p>
            <a:r>
              <a:rPr lang="ko-KR" altLang="en-US" dirty="0"/>
              <a:t>그들이 일을 할 수 있나요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누가 그들을 고용할 것인가요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혜택을 잃게 되나요</a:t>
            </a:r>
            <a:r>
              <a:rPr lang="en-US" altLang="ko-KR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637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25F9F-DE26-6949-B77E-592FB876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883D38"/>
                </a:solidFill>
              </a:rPr>
              <a:t>작업 표 질문 </a:t>
            </a:r>
            <a:r>
              <a:rPr lang="en-US" altLang="ko-KR" sz="2800" dirty="0">
                <a:solidFill>
                  <a:srgbClr val="883D38"/>
                </a:solidFill>
              </a:rPr>
              <a:t>1</a:t>
            </a:r>
            <a:endParaRPr lang="en-US" sz="2800" dirty="0">
              <a:solidFill>
                <a:srgbClr val="883D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25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3600" dirty="0"/>
              <a:t>가족 구성원이 성인으로 사는 생활은 어떤 모습이기를</a:t>
            </a:r>
            <a:endParaRPr lang="en-US" altLang="ko-KR" sz="3600" dirty="0"/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3600" dirty="0"/>
              <a:t>희망합니까</a:t>
            </a:r>
            <a:r>
              <a:rPr lang="en-US" altLang="ko-KR" sz="3600" dirty="0"/>
              <a:t>?</a:t>
            </a:r>
            <a:endParaRPr lang="en-US" sz="3600" dirty="0"/>
          </a:p>
        </p:txBody>
      </p:sp>
      <p:pic>
        <p:nvPicPr>
          <p:cNvPr id="6" name="Picture 5" descr="Screenshot of the Imagine the Possibilities: A Path to Employment: A Workshop for Families session worksheet">
            <a:extLst>
              <a:ext uri="{FF2B5EF4-FFF2-40B4-BE49-F238E27FC236}">
                <a16:creationId xmlns:a16="http://schemas.microsoft.com/office/drawing/2014/main" id="{D1712545-F498-474E-82BE-2D33CB4057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3" cy="5875867"/>
          </a:xfrm>
          <a:prstGeom prst="rect">
            <a:avLst/>
          </a:prstGeom>
          <a:solidFill>
            <a:schemeClr val="bg1"/>
          </a:solidFill>
          <a:ln>
            <a:solidFill>
              <a:srgbClr val="EFD54E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4645F5B-CFC4-4CD4-E2F7-9CEE5BA28834}"/>
              </a:ext>
            </a:extLst>
          </p:cNvPr>
          <p:cNvSpPr txBox="1"/>
          <p:nvPr/>
        </p:nvSpPr>
        <p:spPr>
          <a:xfrm>
            <a:off x="8039100" y="365125"/>
            <a:ext cx="2105025" cy="872547"/>
          </a:xfrm>
          <a:prstGeom prst="rect">
            <a:avLst/>
          </a:prstGeom>
          <a:solidFill>
            <a:srgbClr val="373A43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가능성을 상상해 보세요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취업으로 가는</a:t>
            </a:r>
            <a:r>
              <a:rPr lang="en-US" alt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길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가족을 위한 워크샵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세션 문제지</a:t>
            </a:r>
            <a:endParaRPr lang="en-US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456887-80D7-F5E7-D34D-8F4DF49A6AA0}"/>
              </a:ext>
            </a:extLst>
          </p:cNvPr>
          <p:cNvSpPr txBox="1"/>
          <p:nvPr/>
        </p:nvSpPr>
        <p:spPr>
          <a:xfrm>
            <a:off x="7172324" y="1720346"/>
            <a:ext cx="1628775" cy="348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자녀가 성인으로 사는 생활은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어떤 모습이었으면 좋겠습니까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1DEE6F-7D88-4797-8343-268E0ABDA940}"/>
              </a:ext>
            </a:extLst>
          </p:cNvPr>
          <p:cNvSpPr txBox="1"/>
          <p:nvPr/>
        </p:nvSpPr>
        <p:spPr>
          <a:xfrm>
            <a:off x="9391650" y="1690688"/>
            <a:ext cx="1466850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가장 뛰어난 기술이나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특성은 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5A4B40-5E1C-A195-BC6B-1B27FE1B27FB}"/>
              </a:ext>
            </a:extLst>
          </p:cNvPr>
          <p:cNvSpPr txBox="1"/>
          <p:nvPr/>
        </p:nvSpPr>
        <p:spPr>
          <a:xfrm>
            <a:off x="7096124" y="3228975"/>
            <a:ext cx="1800225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취업을 고려할 때 </a:t>
            </a:r>
            <a:endParaRPr lang="en-US" altLang="ko-KR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가장 큰 고민은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0925DC-E10E-5BF8-0685-C67DCEC37131}"/>
              </a:ext>
            </a:extLst>
          </p:cNvPr>
          <p:cNvSpPr txBox="1"/>
          <p:nvPr/>
        </p:nvSpPr>
        <p:spPr>
          <a:xfrm>
            <a:off x="9258300" y="3228975"/>
            <a:ext cx="1724025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미래 취업에 대해 희망과 활력을 느끼</a:t>
            </a:r>
            <a:r>
              <a:rPr lang="ko-KR" alt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게 하기</a:t>
            </a: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위해 필요한 것은 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A1953B-AC66-D8D9-E3E9-E4CF5BB255DC}"/>
              </a:ext>
            </a:extLst>
          </p:cNvPr>
          <p:cNvSpPr txBox="1"/>
          <p:nvPr/>
        </p:nvSpPr>
        <p:spPr>
          <a:xfrm>
            <a:off x="7096123" y="4762868"/>
            <a:ext cx="3886202" cy="995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이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워크숍의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정보를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바탕으로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자녀가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취업</a:t>
            </a:r>
            <a:r>
              <a:rPr lang="ko-KR" altLang="en-US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성공의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길로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altLang="ko-KR" sz="6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나아갈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있도록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돕기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위해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6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취할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있는</a:t>
            </a: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3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가지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실천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단계는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무엇인가요</a:t>
            </a: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</a:p>
          <a:p>
            <a:pPr marL="93345" marR="0">
              <a:spcBef>
                <a:spcPts val="75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</a:t>
            </a:r>
          </a:p>
          <a:p>
            <a:pPr marL="0" marR="0">
              <a:spcBef>
                <a:spcPts val="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93345" marR="0">
              <a:spcBef>
                <a:spcPts val="0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</a:t>
            </a:r>
          </a:p>
          <a:p>
            <a:pPr marL="0" marR="0">
              <a:spcBef>
                <a:spcPts val="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93345" marR="0">
              <a:spcBef>
                <a:spcPts val="0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06771611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D2F33-3557-024E-86C6-AA4E12D7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883D38"/>
                </a:solidFill>
              </a:rPr>
              <a:t>작업 표 질문 </a:t>
            </a:r>
            <a:r>
              <a:rPr lang="en-US" altLang="ko-KR" sz="2800" dirty="0">
                <a:solidFill>
                  <a:srgbClr val="883D38"/>
                </a:solidFill>
              </a:rPr>
              <a:t>3</a:t>
            </a:r>
            <a:endParaRPr lang="en-US" sz="2800" dirty="0">
              <a:solidFill>
                <a:srgbClr val="883D38"/>
              </a:solidFill>
            </a:endParaRPr>
          </a:p>
        </p:txBody>
      </p:sp>
      <p:pic>
        <p:nvPicPr>
          <p:cNvPr id="6" name="Picture 5" descr="Screenshot of the Imagine the Possibilities: A Path to Employment: A Workshop for Families session worksheet">
            <a:extLst>
              <a:ext uri="{FF2B5EF4-FFF2-40B4-BE49-F238E27FC236}">
                <a16:creationId xmlns:a16="http://schemas.microsoft.com/office/drawing/2014/main" id="{6532A93B-1883-6645-A3AE-131BF387E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3" cy="5875867"/>
          </a:xfrm>
          <a:prstGeom prst="rect">
            <a:avLst/>
          </a:prstGeom>
          <a:ln>
            <a:solidFill>
              <a:srgbClr val="EFD54E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08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4000" dirty="0"/>
              <a:t>가족 구성원의 취업을 고려할 때 가장 우려되는 점은 무엇입니까</a:t>
            </a:r>
            <a:r>
              <a:rPr lang="en-US" altLang="ko-KR" sz="4000" dirty="0"/>
              <a:t>?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FB534-0674-7361-1BDE-86FEFC688C9D}"/>
              </a:ext>
            </a:extLst>
          </p:cNvPr>
          <p:cNvSpPr txBox="1"/>
          <p:nvPr/>
        </p:nvSpPr>
        <p:spPr>
          <a:xfrm>
            <a:off x="8039100" y="365125"/>
            <a:ext cx="2095500" cy="925446"/>
          </a:xfrm>
          <a:prstGeom prst="rect">
            <a:avLst/>
          </a:prstGeom>
          <a:solidFill>
            <a:srgbClr val="373A43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가능성을 상상해 보세요</a:t>
            </a:r>
            <a:endParaRPr lang="en-US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취업으로 가는</a:t>
            </a:r>
            <a:r>
              <a:rPr lang="en-US" alt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길</a:t>
            </a:r>
            <a:endParaRPr lang="en-US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가족을 위한 워크샵</a:t>
            </a:r>
            <a:endParaRPr lang="en-US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세션 문제지</a:t>
            </a:r>
            <a:endParaRPr lang="en-US" altLang="ko-KR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47F72-35B3-B161-7854-FDB77884C579}"/>
              </a:ext>
            </a:extLst>
          </p:cNvPr>
          <p:cNvSpPr txBox="1"/>
          <p:nvPr/>
        </p:nvSpPr>
        <p:spPr>
          <a:xfrm>
            <a:off x="7172324" y="1720346"/>
            <a:ext cx="1628775" cy="348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자녀가 성인으로 사는 생활은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어떤 모습이었으면 좋겠습니까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21081-5E93-0F63-42C4-AC35C5AA9E76}"/>
              </a:ext>
            </a:extLst>
          </p:cNvPr>
          <p:cNvSpPr txBox="1"/>
          <p:nvPr/>
        </p:nvSpPr>
        <p:spPr>
          <a:xfrm>
            <a:off x="9391650" y="1690688"/>
            <a:ext cx="1466850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가장 뛰어난 기술이나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특성은 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82E82C-7A9B-3761-B244-719BD2648320}"/>
              </a:ext>
            </a:extLst>
          </p:cNvPr>
          <p:cNvSpPr txBox="1"/>
          <p:nvPr/>
        </p:nvSpPr>
        <p:spPr>
          <a:xfrm>
            <a:off x="7096124" y="3228975"/>
            <a:ext cx="1800225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취업을 고려할 때 </a:t>
            </a:r>
            <a:endParaRPr lang="en-US" altLang="ko-KR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가장 큰 고민은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5059C6-A89F-8164-DC81-8FB12824D197}"/>
              </a:ext>
            </a:extLst>
          </p:cNvPr>
          <p:cNvSpPr txBox="1"/>
          <p:nvPr/>
        </p:nvSpPr>
        <p:spPr>
          <a:xfrm>
            <a:off x="9258300" y="3228975"/>
            <a:ext cx="1724025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미래 취업에 대해 희망과 활력을 느끼</a:t>
            </a:r>
            <a:r>
              <a:rPr lang="ko-KR" alt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게 하기</a:t>
            </a: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위해 필요한 것은 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EF54B8-6856-914A-3C1F-8DB626DB6AC6}"/>
              </a:ext>
            </a:extLst>
          </p:cNvPr>
          <p:cNvSpPr txBox="1"/>
          <p:nvPr/>
        </p:nvSpPr>
        <p:spPr>
          <a:xfrm>
            <a:off x="7096123" y="4762868"/>
            <a:ext cx="3886202" cy="995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이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워크숍의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정보를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바탕으로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자녀가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취업</a:t>
            </a:r>
            <a:r>
              <a:rPr lang="ko-KR" altLang="en-US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성공의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길로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altLang="ko-KR" sz="6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나아갈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있도록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돕기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위해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6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취할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있는</a:t>
            </a: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3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가지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실천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단계는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무엇인가요</a:t>
            </a: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</a:p>
          <a:p>
            <a:pPr marL="93345" marR="0">
              <a:spcBef>
                <a:spcPts val="75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</a:t>
            </a:r>
          </a:p>
          <a:p>
            <a:pPr marL="0" marR="0">
              <a:spcBef>
                <a:spcPts val="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93345" marR="0">
              <a:spcBef>
                <a:spcPts val="0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</a:t>
            </a:r>
          </a:p>
          <a:p>
            <a:pPr marL="0" marR="0">
              <a:spcBef>
                <a:spcPts val="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93345" marR="0">
              <a:spcBef>
                <a:spcPts val="0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1847106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2CFEF-A5D9-6C41-AC61-E27EE896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취업에 관한 오해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ko-KR" altLang="en-US" sz="3300" b="1" dirty="0">
                <a:solidFill>
                  <a:srgbClr val="883D38"/>
                </a:solidFill>
              </a:rPr>
              <a:t>잘못된 정보와 오해로 인해 취업을 고려하는 데 방해가 될 수 있습니다</a:t>
            </a:r>
            <a:r>
              <a:rPr lang="en-US" altLang="ko-KR" sz="3300" b="1" dirty="0">
                <a:solidFill>
                  <a:srgbClr val="883D38"/>
                </a:solidFill>
              </a:rPr>
              <a:t>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ko-KR" altLang="en-US" sz="2600" dirty="0"/>
              <a:t>장애인은 빨리 일하지 못한다 </a:t>
            </a:r>
            <a:r>
              <a:rPr lang="en-US" altLang="ko-KR" sz="2600" dirty="0"/>
              <a:t>(</a:t>
            </a:r>
            <a:r>
              <a:rPr lang="ko-KR" altLang="en-US" sz="2600" dirty="0"/>
              <a:t>오해</a:t>
            </a:r>
            <a:r>
              <a:rPr lang="en-US" altLang="ko-KR" sz="2600" dirty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600" dirty="0"/>
              <a:t>장애가 있는 직원은 동료에게 받아들여지지 않는다 </a:t>
            </a:r>
            <a:r>
              <a:rPr lang="en-US" altLang="ko-KR" sz="2600" dirty="0"/>
              <a:t>(</a:t>
            </a:r>
            <a:r>
              <a:rPr lang="ko-KR" altLang="en-US" sz="2600" dirty="0"/>
              <a:t>오해</a:t>
            </a:r>
            <a:r>
              <a:rPr lang="en-US" altLang="ko-KR" sz="2600" dirty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600" dirty="0"/>
              <a:t>보호 일자리는 지역사회 일자리보다 안전하다 </a:t>
            </a:r>
            <a:r>
              <a:rPr lang="en-US" altLang="ko-KR" sz="2600" dirty="0"/>
              <a:t>(</a:t>
            </a:r>
            <a:r>
              <a:rPr lang="ko-KR" altLang="en-US" sz="2600" dirty="0"/>
              <a:t>오해</a:t>
            </a:r>
            <a:r>
              <a:rPr lang="en-US" altLang="ko-KR" sz="2600" dirty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600" dirty="0"/>
              <a:t>워크숍을 떠나는 사람들은 친구를 잃는다 </a:t>
            </a:r>
            <a:r>
              <a:rPr lang="en-US" altLang="ko-KR" sz="2600" dirty="0"/>
              <a:t>(</a:t>
            </a:r>
            <a:r>
              <a:rPr lang="ko-KR" altLang="en-US" sz="2600" dirty="0"/>
              <a:t>오해</a:t>
            </a:r>
            <a:r>
              <a:rPr lang="en-US" altLang="ko-KR" sz="2600" dirty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600" dirty="0"/>
              <a:t>심각한 장애가 있는 사람은 일할 필요가 없다 </a:t>
            </a:r>
            <a:r>
              <a:rPr lang="en-US" altLang="ko-KR" sz="2600" dirty="0"/>
              <a:t>(</a:t>
            </a:r>
            <a:r>
              <a:rPr lang="ko-KR" altLang="en-US" sz="2600" dirty="0"/>
              <a:t>오해</a:t>
            </a:r>
            <a:r>
              <a:rPr lang="en-US" altLang="ko-KR" sz="2600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i="1" dirty="0"/>
              <a:t>		Don Lavin – Strengths at Work</a:t>
            </a:r>
          </a:p>
        </p:txBody>
      </p:sp>
    </p:spTree>
    <p:extLst>
      <p:ext uri="{BB962C8B-B14F-4D97-AF65-F5344CB8AC3E}">
        <p14:creationId xmlns:p14="http://schemas.microsoft.com/office/powerpoint/2010/main" val="161172639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3C09C-0C2E-BF4A-9498-66679D92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140C-B5FE-AE4D-8CCC-1D2C03BF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3600" dirty="0"/>
              <a:t>사회보장 혜택</a:t>
            </a:r>
            <a:r>
              <a:rPr lang="en-US" altLang="ko-KR" sz="3600" dirty="0"/>
              <a:t>: </a:t>
            </a:r>
            <a:r>
              <a:rPr lang="ko-KR" altLang="en-US" sz="3600" dirty="0"/>
              <a:t>오해와 자료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4AFC-6AE1-FF42-9AE0-AF5B9AA2B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4919133" cy="4486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ko-KR" altLang="en-US" b="1" dirty="0">
                <a:solidFill>
                  <a:srgbClr val="883D38"/>
                </a:solidFill>
              </a:rPr>
              <a:t>오해</a:t>
            </a:r>
            <a:endParaRPr lang="en-US" b="1" dirty="0">
              <a:solidFill>
                <a:srgbClr val="883D38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dirty="0"/>
              <a:t>SSI</a:t>
            </a:r>
            <a:r>
              <a:rPr lang="ko-KR" altLang="en-US" dirty="0"/>
              <a:t>에 학생들을 데려오는 것이 모든 것을 처리해 줄 것입니다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일을 선택하는 사람들은 장애 및 의료 혜택을 잃게 됩니다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사람들은 </a:t>
            </a:r>
            <a:r>
              <a:rPr lang="en-US" altLang="ko-KR" dirty="0"/>
              <a:t>SSI</a:t>
            </a:r>
            <a:r>
              <a:rPr lang="ko-KR" altLang="en-US" dirty="0"/>
              <a:t>가 제공하는 혜택을 바탕으로 지역사회에서 독립적으로 생활할 수 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28833" y="5720345"/>
            <a:ext cx="5181600" cy="6635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i="1" dirty="0">
                <a:hlinkClick r:id="rId3"/>
              </a:rPr>
              <a:t>https://ca.db101.org</a:t>
            </a:r>
            <a:endParaRPr lang="en-US" sz="2400" i="1" dirty="0"/>
          </a:p>
        </p:txBody>
      </p:sp>
      <p:pic>
        <p:nvPicPr>
          <p:cNvPr id="6" name="Picture 5" descr="Screenshot of https://ca.db101.org (Disability Benefits 101) homepage">
            <a:extLst>
              <a:ext uri="{FF2B5EF4-FFF2-40B4-BE49-F238E27FC236}">
                <a16:creationId xmlns:a16="http://schemas.microsoft.com/office/drawing/2014/main" id="{EAD80E87-3BC2-1A4B-8D20-F290A18F47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8966" r="13134"/>
          <a:stretch/>
        </p:blipFill>
        <p:spPr>
          <a:xfrm>
            <a:off x="6485467" y="1825625"/>
            <a:ext cx="4868333" cy="3759783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159064036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883D38"/>
                </a:solidFill>
              </a:rPr>
              <a:t>작업 표 질문 </a:t>
            </a:r>
            <a:r>
              <a:rPr lang="en-US" altLang="ko-KR" sz="2800" dirty="0">
                <a:solidFill>
                  <a:srgbClr val="883D38"/>
                </a:solidFill>
              </a:rPr>
              <a:t>4</a:t>
            </a:r>
            <a:endParaRPr lang="en-US" sz="2800" dirty="0">
              <a:solidFill>
                <a:srgbClr val="883D3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44AC0-64FD-CE47-9D23-63CCE865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747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4000" dirty="0"/>
              <a:t>가족 구성원의 미래 취업에 대해 희망과 활력을 느끼려면 무엇이 필요합니까</a:t>
            </a:r>
            <a:r>
              <a:rPr lang="en-US" altLang="ko-KR" sz="4000" dirty="0"/>
              <a:t>?</a:t>
            </a:r>
            <a:endParaRPr lang="en-US" sz="4000" dirty="0"/>
          </a:p>
        </p:txBody>
      </p:sp>
      <p:pic>
        <p:nvPicPr>
          <p:cNvPr id="6" name="Picture 5" descr="Screenshot of the Imagine the Possibilities: A Path to Employment: A Workshop for Families session worksheet">
            <a:extLst>
              <a:ext uri="{FF2B5EF4-FFF2-40B4-BE49-F238E27FC236}">
                <a16:creationId xmlns:a16="http://schemas.microsoft.com/office/drawing/2014/main" id="{265EADAF-B915-6342-8E22-CAB1D34E1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3" cy="5875867"/>
          </a:xfrm>
          <a:prstGeom prst="rect">
            <a:avLst/>
          </a:prstGeom>
          <a:ln>
            <a:solidFill>
              <a:srgbClr val="EFD54E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7140B7-5EC2-33E1-656D-BF67E7D9AF13}"/>
              </a:ext>
            </a:extLst>
          </p:cNvPr>
          <p:cNvSpPr txBox="1"/>
          <p:nvPr/>
        </p:nvSpPr>
        <p:spPr>
          <a:xfrm>
            <a:off x="8039100" y="365125"/>
            <a:ext cx="2095500" cy="925446"/>
          </a:xfrm>
          <a:prstGeom prst="rect">
            <a:avLst/>
          </a:prstGeom>
          <a:solidFill>
            <a:srgbClr val="373A43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가능성을 상상해 보세요</a:t>
            </a:r>
            <a:endParaRPr lang="en-US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취업으로 가는</a:t>
            </a:r>
            <a:r>
              <a:rPr lang="en-US" alt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길</a:t>
            </a:r>
            <a:endParaRPr lang="en-US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가족을 위한 워크샵</a:t>
            </a:r>
            <a:endParaRPr lang="en-US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세션 문제지</a:t>
            </a:r>
            <a:endParaRPr lang="en-US" altLang="ko-KR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0CA100-952E-D821-5072-EE675A437B5C}"/>
              </a:ext>
            </a:extLst>
          </p:cNvPr>
          <p:cNvSpPr txBox="1"/>
          <p:nvPr/>
        </p:nvSpPr>
        <p:spPr>
          <a:xfrm>
            <a:off x="7172324" y="1720346"/>
            <a:ext cx="1628775" cy="348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자녀가 성인으로 사는 생활은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어떤 모습이었으면 좋겠습니까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0E689-E467-46E8-C05A-4A993B073666}"/>
              </a:ext>
            </a:extLst>
          </p:cNvPr>
          <p:cNvSpPr txBox="1"/>
          <p:nvPr/>
        </p:nvSpPr>
        <p:spPr>
          <a:xfrm>
            <a:off x="9391650" y="1690688"/>
            <a:ext cx="1466850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가장 뛰어난 기술이나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특성은 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82873-AC81-482A-066F-4214C6BE8A8A}"/>
              </a:ext>
            </a:extLst>
          </p:cNvPr>
          <p:cNvSpPr txBox="1"/>
          <p:nvPr/>
        </p:nvSpPr>
        <p:spPr>
          <a:xfrm>
            <a:off x="7096124" y="3228975"/>
            <a:ext cx="1800225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취업을 고려할 때 </a:t>
            </a:r>
            <a:endParaRPr lang="en-US" altLang="ko-KR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가장 큰 고민은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786D6A-F7D4-5A21-9BB3-AECF93D4B87E}"/>
              </a:ext>
            </a:extLst>
          </p:cNvPr>
          <p:cNvSpPr txBox="1"/>
          <p:nvPr/>
        </p:nvSpPr>
        <p:spPr>
          <a:xfrm>
            <a:off x="9258300" y="3228975"/>
            <a:ext cx="1724025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미래 취업에 대해 희망과 활력을 느끼</a:t>
            </a:r>
            <a:r>
              <a:rPr lang="ko-KR" alt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게 하기</a:t>
            </a: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위해 필요한 것은 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918238-C960-F286-40B6-95D681F91C81}"/>
              </a:ext>
            </a:extLst>
          </p:cNvPr>
          <p:cNvSpPr txBox="1"/>
          <p:nvPr/>
        </p:nvSpPr>
        <p:spPr>
          <a:xfrm>
            <a:off x="7096123" y="4762868"/>
            <a:ext cx="3886202" cy="995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이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워크숍의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정보를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바탕으로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자녀가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취업</a:t>
            </a:r>
            <a:r>
              <a:rPr lang="ko-KR" altLang="en-US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성공의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길로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altLang="ko-KR" sz="6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나아갈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있도록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돕기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위해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6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취할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있는</a:t>
            </a: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3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가지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실천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단계는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무엇인가요</a:t>
            </a: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</a:p>
          <a:p>
            <a:pPr marL="93345" marR="0">
              <a:spcBef>
                <a:spcPts val="75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</a:t>
            </a:r>
          </a:p>
          <a:p>
            <a:pPr marL="0" marR="0">
              <a:spcBef>
                <a:spcPts val="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93345" marR="0">
              <a:spcBef>
                <a:spcPts val="0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</a:t>
            </a:r>
          </a:p>
          <a:p>
            <a:pPr marL="0" marR="0">
              <a:spcBef>
                <a:spcPts val="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93345" marR="0">
              <a:spcBef>
                <a:spcPts val="0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1211166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4600E-6A2A-0A45-9794-F8BCC736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조치 단계</a:t>
            </a:r>
            <a:r>
              <a:rPr lang="en-US" altLang="ko-KR" dirty="0"/>
              <a:t>: </a:t>
            </a:r>
            <a:r>
              <a:rPr lang="ko-KR" altLang="en-US" dirty="0"/>
              <a:t>시작하기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4787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B326B-8585-2344-AA7D-780E5955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883D38"/>
                </a:solidFill>
              </a:rPr>
              <a:t>작업 표 질문 </a:t>
            </a:r>
            <a:r>
              <a:rPr lang="en-US" altLang="ko-KR" sz="2800" dirty="0">
                <a:solidFill>
                  <a:srgbClr val="883D38"/>
                </a:solidFill>
              </a:rPr>
              <a:t>5</a:t>
            </a:r>
            <a:endParaRPr lang="en-US" sz="2800" dirty="0">
              <a:solidFill>
                <a:srgbClr val="883D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5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-KR" altLang="en-US" sz="3600" dirty="0"/>
              <a:t>이 워크숍의 정보를 바탕으로 가족 구성원이 취업 성공의 길을 시작하는 데 도움이 되도록 취할 </a:t>
            </a:r>
            <a:r>
              <a:rPr lang="en-US" altLang="ko-KR" sz="3600" dirty="0"/>
              <a:t>3</a:t>
            </a:r>
            <a:r>
              <a:rPr lang="ko-KR" altLang="en-US" sz="3600" dirty="0"/>
              <a:t>가지 조치 단계는 무엇입니까</a:t>
            </a:r>
            <a:r>
              <a:rPr lang="en-US" altLang="ko-KR" sz="3600" dirty="0"/>
              <a:t>?</a:t>
            </a:r>
            <a:endParaRPr lang="en-US" sz="3600" dirty="0"/>
          </a:p>
        </p:txBody>
      </p:sp>
      <p:pic>
        <p:nvPicPr>
          <p:cNvPr id="6" name="Picture 5" descr="Screenshot of the Imagine the Possibilities: A Path to Employment: A Workshop for Families session worksheet">
            <a:extLst>
              <a:ext uri="{FF2B5EF4-FFF2-40B4-BE49-F238E27FC236}">
                <a16:creationId xmlns:a16="http://schemas.microsoft.com/office/drawing/2014/main" id="{C55B05E1-98AD-4D43-AAA3-5356C92A3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3" cy="5875867"/>
          </a:xfrm>
          <a:prstGeom prst="rect">
            <a:avLst/>
          </a:prstGeom>
          <a:ln>
            <a:solidFill>
              <a:srgbClr val="EFD54E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31955-01DC-CE38-18A9-DC98DECF9916}"/>
              </a:ext>
            </a:extLst>
          </p:cNvPr>
          <p:cNvSpPr txBox="1"/>
          <p:nvPr/>
        </p:nvSpPr>
        <p:spPr>
          <a:xfrm>
            <a:off x="8039100" y="365125"/>
            <a:ext cx="2095500" cy="925446"/>
          </a:xfrm>
          <a:prstGeom prst="rect">
            <a:avLst/>
          </a:prstGeom>
          <a:solidFill>
            <a:srgbClr val="373A43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가능성을 상상해 보세요</a:t>
            </a:r>
            <a:endParaRPr lang="en-US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취업으로 가는</a:t>
            </a:r>
            <a:r>
              <a:rPr lang="en-US" alt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길</a:t>
            </a:r>
            <a:endParaRPr lang="en-US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가족을 위한 워크샵</a:t>
            </a:r>
            <a:endParaRPr lang="en-US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105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세션 문제지</a:t>
            </a:r>
            <a:endParaRPr lang="en-US" altLang="ko-KR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10DBE-F62C-7193-B9DA-8C5276601BB1}"/>
              </a:ext>
            </a:extLst>
          </p:cNvPr>
          <p:cNvSpPr txBox="1"/>
          <p:nvPr/>
        </p:nvSpPr>
        <p:spPr>
          <a:xfrm>
            <a:off x="7172324" y="1720346"/>
            <a:ext cx="1628775" cy="348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자녀가 성인으로 사는 생활은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어떤 모습이었으면 좋겠습니까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F9042-14CB-2611-53EE-B612291ED9BA}"/>
              </a:ext>
            </a:extLst>
          </p:cNvPr>
          <p:cNvSpPr txBox="1"/>
          <p:nvPr/>
        </p:nvSpPr>
        <p:spPr>
          <a:xfrm>
            <a:off x="9391650" y="1690688"/>
            <a:ext cx="1466850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가장 뛰어난 기술이나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특성은 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54A18-0D84-A24A-5610-23DB3706FF74}"/>
              </a:ext>
            </a:extLst>
          </p:cNvPr>
          <p:cNvSpPr txBox="1"/>
          <p:nvPr/>
        </p:nvSpPr>
        <p:spPr>
          <a:xfrm>
            <a:off x="7096124" y="3228975"/>
            <a:ext cx="1800225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취업을 고려할 때 </a:t>
            </a:r>
            <a:endParaRPr lang="en-US" altLang="ko-KR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가장 큰 고민은 </a:t>
            </a:r>
            <a:endParaRPr lang="en-US" sz="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58D2D-01C1-2539-D1F7-5D1DA937039C}"/>
              </a:ext>
            </a:extLst>
          </p:cNvPr>
          <p:cNvSpPr txBox="1"/>
          <p:nvPr/>
        </p:nvSpPr>
        <p:spPr>
          <a:xfrm>
            <a:off x="9258300" y="3228975"/>
            <a:ext cx="1724025" cy="480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자녀의 미래 취업에 대해 희망과 활력을 느끼</a:t>
            </a:r>
            <a:r>
              <a:rPr lang="ko-KR" alt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게 하기</a:t>
            </a:r>
            <a:r>
              <a:rPr lang="ko-KR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위해 필요한 것은 무엇인가요</a:t>
            </a:r>
            <a:r>
              <a:rPr lang="en-US" sz="8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1C3466-B9BD-0FE4-AF49-A871DC4BE43E}"/>
              </a:ext>
            </a:extLst>
          </p:cNvPr>
          <p:cNvSpPr txBox="1"/>
          <p:nvPr/>
        </p:nvSpPr>
        <p:spPr>
          <a:xfrm>
            <a:off x="7096123" y="4762868"/>
            <a:ext cx="3886202" cy="995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이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워크숍의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정보를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바탕으로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자녀가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취업</a:t>
            </a:r>
            <a:r>
              <a:rPr lang="ko-KR" altLang="en-US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성공의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길로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altLang="ko-KR" sz="6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나아갈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있도록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돕기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위해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6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3345" marR="0" algn="ctr">
              <a:spcBef>
                <a:spcPts val="0"/>
              </a:spcBef>
              <a:spcAft>
                <a:spcPts val="0"/>
              </a:spcAft>
            </a:pP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취할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수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있는</a:t>
            </a: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3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가지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실천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단계는</a:t>
            </a:r>
            <a:r>
              <a:rPr lang="ko-KR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ko-KR" sz="65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Malgun Gothic" panose="020B0503020000020004" pitchFamily="34" charset="-127"/>
              </a:rPr>
              <a:t>무엇인가요</a:t>
            </a: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</a:p>
          <a:p>
            <a:pPr marL="93345" marR="0">
              <a:spcBef>
                <a:spcPts val="75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</a:t>
            </a:r>
          </a:p>
          <a:p>
            <a:pPr marL="0" marR="0">
              <a:spcBef>
                <a:spcPts val="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93345" marR="0">
              <a:spcBef>
                <a:spcPts val="0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</a:t>
            </a:r>
          </a:p>
          <a:p>
            <a:pPr marL="0" marR="0">
              <a:spcBef>
                <a:spcPts val="5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93345" marR="0">
              <a:spcBef>
                <a:spcPts val="0"/>
              </a:spcBef>
              <a:spcAft>
                <a:spcPts val="0"/>
              </a:spcAft>
            </a:pPr>
            <a:r>
              <a:rPr lang="en-US" sz="6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6448324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F6444-5961-1247-8E1F-C79A6EF9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시사점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ko-KR" altLang="en-US" sz="3200" dirty="0"/>
              <a:t>높은 기대치를 갖고 취업에 대한 비전을 설정합니다</a:t>
            </a:r>
            <a:endParaRPr lang="en-US" altLang="ko-KR" sz="3200" dirty="0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ko-KR" altLang="en-US" sz="3200" dirty="0"/>
              <a:t>강점과 관심사를 축하하고 육성합니다</a:t>
            </a:r>
            <a:endParaRPr lang="en-US" altLang="ko-KR" sz="3200" dirty="0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ko-KR" altLang="en-US" sz="3200" dirty="0"/>
              <a:t>어려움을 인식하고 해결합니다</a:t>
            </a:r>
            <a:endParaRPr lang="en-US" altLang="ko-KR" sz="3200" dirty="0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ko-KR" altLang="en-US" sz="3200" dirty="0"/>
              <a:t>가족 구성원으로서 필요한 정보와 지원을 찾습니다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990698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1C486-B3CA-9644-ABD9-846ADFB3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질문</a:t>
            </a:r>
            <a:endParaRPr lang="en-US" dirty="0"/>
          </a:p>
        </p:txBody>
      </p:sp>
      <p:pic>
        <p:nvPicPr>
          <p:cNvPr id="7" name="Content Placeholder 6" descr="A drawing of questions marks in circles ">
            <a:extLst>
              <a:ext uri="{FF2B5EF4-FFF2-40B4-BE49-F238E27FC236}">
                <a16:creationId xmlns:a16="http://schemas.microsoft.com/office/drawing/2014/main" id="{60A6B738-4728-CE49-A41F-E998F6D4F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8905" r="14469" b="7647"/>
          <a:stretch/>
        </p:blipFill>
        <p:spPr>
          <a:xfrm>
            <a:off x="2925418" y="1347673"/>
            <a:ext cx="6341164" cy="4964227"/>
          </a:xfrm>
        </p:spPr>
      </p:pic>
    </p:spTree>
    <p:extLst>
      <p:ext uri="{BB962C8B-B14F-4D97-AF65-F5344CB8AC3E}">
        <p14:creationId xmlns:p14="http://schemas.microsoft.com/office/powerpoint/2010/main" val="112896477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26054-7065-E448-A472-EE6904C9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연락처 정보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C60742-BDCC-9845-BF21-F44CE2D8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en-US"/>
          </a:p>
          <a:p>
            <a:pPr marL="0" indent="0" algn="ctr">
              <a:lnSpc>
                <a:spcPct val="100000"/>
              </a:lnSpc>
              <a:buNone/>
            </a:pPr>
            <a:r>
              <a:rPr lang="en-US" smtClean="0"/>
              <a:t>Omar </a:t>
            </a:r>
            <a:r>
              <a:rPr lang="en-US" dirty="0" smtClean="0"/>
              <a:t>Gomez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/>
              <a:t>Harbor Regional Center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hlinkClick r:id="rId2"/>
              </a:rPr>
              <a:t>Omar.Gomez@harborrc.org</a:t>
            </a:r>
            <a:endParaRPr lang="en-US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/>
              <a:t>(310)543-0142</a:t>
            </a:r>
          </a:p>
        </p:txBody>
      </p:sp>
    </p:spTree>
    <p:extLst>
      <p:ext uri="{BB962C8B-B14F-4D97-AF65-F5344CB8AC3E}">
        <p14:creationId xmlns:p14="http://schemas.microsoft.com/office/powerpoint/2010/main" val="23316549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129B9-C53E-7D40-9782-18A62120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오늘날</a:t>
            </a:r>
            <a:r>
              <a:rPr lang="en-US" altLang="ko-KR" dirty="0"/>
              <a:t>,</a:t>
            </a:r>
            <a:r>
              <a:rPr lang="ko-KR" altLang="en-US" dirty="0"/>
              <a:t> 장애인들</a:t>
            </a:r>
            <a:r>
              <a:rPr lang="en-US" dirty="0"/>
              <a:t>…</a:t>
            </a:r>
          </a:p>
        </p:txBody>
      </p:sp>
      <p:pic>
        <p:nvPicPr>
          <p:cNvPr id="7" name="Picture 6" descr="youth in softball uniform hugging mother" title="youth with mom">
            <a:extLst>
              <a:ext uri="{FF2B5EF4-FFF2-40B4-BE49-F238E27FC236}">
                <a16:creationId xmlns:a16="http://schemas.microsoft.com/office/drawing/2014/main" id="{033DB7F2-F672-E343-9EDD-C3F33C449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8560"/>
            <a:ext cx="2870200" cy="1909307"/>
          </a:xfrm>
          <a:prstGeom prst="rect">
            <a:avLst/>
          </a:prstGeom>
        </p:spPr>
      </p:pic>
      <p:pic>
        <p:nvPicPr>
          <p:cNvPr id="15" name="Picture 14" descr="Youth at work carrying crates " title="Youth carrying crates ">
            <a:extLst>
              <a:ext uri="{FF2B5EF4-FFF2-40B4-BE49-F238E27FC236}">
                <a16:creationId xmlns:a16="http://schemas.microsoft.com/office/drawing/2014/main" id="{0FA9FA24-23F4-C245-A5EF-E687E4EEA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"/>
          <a:stretch/>
        </p:blipFill>
        <p:spPr>
          <a:xfrm>
            <a:off x="3802137" y="1588560"/>
            <a:ext cx="1693336" cy="2234647"/>
          </a:xfrm>
          <a:prstGeom prst="rect">
            <a:avLst/>
          </a:prstGeom>
        </p:spPr>
      </p:pic>
      <p:pic>
        <p:nvPicPr>
          <p:cNvPr id="8" name="Picture 7" descr="Youth at work holding a rolled up poster" title="Youth at work">
            <a:extLst>
              <a:ext uri="{FF2B5EF4-FFF2-40B4-BE49-F238E27FC236}">
                <a16:creationId xmlns:a16="http://schemas.microsoft.com/office/drawing/2014/main" id="{2893EC34-50AB-2B40-B579-80E69FCA9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b="38306"/>
          <a:stretch/>
        </p:blipFill>
        <p:spPr>
          <a:xfrm>
            <a:off x="5609061" y="1588560"/>
            <a:ext cx="2688271" cy="2234647"/>
          </a:xfrm>
          <a:prstGeom prst="rect">
            <a:avLst/>
          </a:prstGeom>
        </p:spPr>
      </p:pic>
      <p:pic>
        <p:nvPicPr>
          <p:cNvPr id="11" name="Picture 10" descr="Youth separating sheets of parchment paper " title="Youth working ">
            <a:extLst>
              <a:ext uri="{FF2B5EF4-FFF2-40B4-BE49-F238E27FC236}">
                <a16:creationId xmlns:a16="http://schemas.microsoft.com/office/drawing/2014/main" id="{56D5B5D6-A6C2-4948-997D-75164116D8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8405894" y="1580451"/>
            <a:ext cx="2963333" cy="4346214"/>
          </a:xfrm>
          <a:prstGeom prst="rect">
            <a:avLst/>
          </a:prstGeom>
        </p:spPr>
      </p:pic>
      <p:pic>
        <p:nvPicPr>
          <p:cNvPr id="9" name="Picture 8" descr="Person riding a handcycle " title="Person with a disability riding ">
            <a:extLst>
              <a:ext uri="{FF2B5EF4-FFF2-40B4-BE49-F238E27FC236}">
                <a16:creationId xmlns:a16="http://schemas.microsoft.com/office/drawing/2014/main" id="{056EE91B-AEAE-D94D-9711-CB3B3F2DCB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13952"/>
          <a:stretch/>
        </p:blipFill>
        <p:spPr>
          <a:xfrm>
            <a:off x="3802142" y="3904263"/>
            <a:ext cx="4512733" cy="2022402"/>
          </a:xfrm>
          <a:prstGeom prst="rect">
            <a:avLst/>
          </a:prstGeom>
        </p:spPr>
      </p:pic>
      <p:pic>
        <p:nvPicPr>
          <p:cNvPr id="13" name="Picture 12" descr="Dad and son hugging " title="Dad and son ">
            <a:extLst>
              <a:ext uri="{FF2B5EF4-FFF2-40B4-BE49-F238E27FC236}">
                <a16:creationId xmlns:a16="http://schemas.microsoft.com/office/drawing/2014/main" id="{F16C4F46-4715-3347-8FCB-AD7DA38AE3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/>
          <a:stretch/>
        </p:blipFill>
        <p:spPr>
          <a:xfrm>
            <a:off x="838200" y="3600160"/>
            <a:ext cx="2870200" cy="23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31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6820A-53A2-2746-ADCF-2B4D61F0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88101-8E2F-1E4D-BAE5-CDD01D7F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600" dirty="0"/>
              <a:t>하지만 아직 해야 할 일이 남아 있습니다</a:t>
            </a:r>
            <a:r>
              <a:rPr lang="en-US" sz="3600" dirty="0"/>
              <a:t>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6A3A8B-D2DD-154E-B056-3CD89B918B3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154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ko-KR" altLang="en-US" b="1" dirty="0">
                <a:solidFill>
                  <a:srgbClr val="883D38"/>
                </a:solidFill>
              </a:rPr>
              <a:t>미국에서 장애인들이 기회 평등을 경험하기까지는 </a:t>
            </a:r>
            <a:endParaRPr lang="en-US" altLang="ko-KR" b="1" dirty="0">
              <a:solidFill>
                <a:srgbClr val="883D38"/>
              </a:solidFill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ko-KR" altLang="en-US" b="1" dirty="0">
                <a:solidFill>
                  <a:srgbClr val="883D38"/>
                </a:solidFill>
              </a:rPr>
              <a:t>아직 갈 길이 멉니다</a:t>
            </a:r>
            <a:r>
              <a:rPr lang="en-US" b="1" dirty="0">
                <a:solidFill>
                  <a:srgbClr val="883D38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AED3-FA5D-5B48-8614-8FA146124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0533"/>
            <a:ext cx="5181600" cy="2756429"/>
          </a:xfrm>
        </p:spPr>
        <p:txBody>
          <a:bodyPr/>
          <a:lstStyle/>
          <a:p>
            <a:pPr marL="0" indent="0" algn="ctr">
              <a:spcBef>
                <a:spcPts val="1600"/>
              </a:spcBef>
              <a:buNone/>
            </a:pPr>
            <a:r>
              <a:rPr lang="ko-KR" altLang="en-US" dirty="0"/>
              <a:t>고용률</a:t>
            </a:r>
            <a:endParaRPr lang="en-US" altLang="ko-KR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ko-KR" altLang="en-US" dirty="0"/>
              <a:t>빈곤</a:t>
            </a:r>
            <a:endParaRPr lang="en-US" altLang="ko-KR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ko-KR" altLang="en-US" dirty="0"/>
              <a:t>주택 옵션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0A76-31AE-8042-8259-432A597D8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0533"/>
            <a:ext cx="5181600" cy="2756429"/>
          </a:xfrm>
        </p:spPr>
        <p:txBody>
          <a:bodyPr/>
          <a:lstStyle/>
          <a:p>
            <a:pPr marL="0" indent="0" algn="ctr">
              <a:spcBef>
                <a:spcPts val="1600"/>
              </a:spcBef>
              <a:buNone/>
            </a:pPr>
            <a:r>
              <a:rPr lang="ko-KR" altLang="en-US" dirty="0"/>
              <a:t>사회</a:t>
            </a:r>
            <a:r>
              <a:rPr lang="en-US" altLang="ko-KR" dirty="0"/>
              <a:t>, </a:t>
            </a:r>
            <a:r>
              <a:rPr lang="ko-KR" altLang="en-US" dirty="0"/>
              <a:t>레크리에이션</a:t>
            </a:r>
            <a:r>
              <a:rPr lang="en-US" altLang="ko-KR" dirty="0"/>
              <a:t>, </a:t>
            </a:r>
            <a:r>
              <a:rPr lang="ko-KR" altLang="en-US" dirty="0"/>
              <a:t>관계</a:t>
            </a:r>
            <a:endParaRPr lang="en-US" altLang="ko-KR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ko-KR" altLang="en-US" dirty="0"/>
              <a:t>존경받는 목소리</a:t>
            </a:r>
            <a:endParaRPr lang="en-US" altLang="ko-KR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ko-KR" altLang="en-US" dirty="0"/>
              <a:t>자신의 미래를 결정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6584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7BCB79-C3EB-1242-8D66-4D4330A7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/>
              <a:t>취업</a:t>
            </a:r>
            <a:r>
              <a:rPr lang="en-US" altLang="ko-KR" sz="5400" dirty="0"/>
              <a:t>:</a:t>
            </a:r>
            <a:br>
              <a:rPr lang="en-US" altLang="ko-KR" sz="5400" dirty="0"/>
            </a:br>
            <a:r>
              <a:rPr lang="ko-KR" altLang="en-US" sz="5400" dirty="0"/>
              <a:t>많은 것이 가능합니다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9167898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D8826-792A-A348-A534-2351FD5D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2326F-ADB4-F54A-946B-41C575B6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취업</a:t>
            </a:r>
            <a:r>
              <a:rPr lang="en-US" altLang="ko-KR" dirty="0"/>
              <a:t>: </a:t>
            </a:r>
            <a:r>
              <a:rPr lang="ko-KR" altLang="en-US" dirty="0"/>
              <a:t>핵심 개념</a:t>
            </a:r>
            <a:endParaRPr lang="en-US" dirty="0"/>
          </a:p>
        </p:txBody>
      </p:sp>
      <p:graphicFrame>
        <p:nvGraphicFramePr>
          <p:cNvPr id="5" name="Content Placeholder 4" descr="1. Everyone can work! &#10;2. Work looks differently for everybody&#10;3. Employment should be rooted in what your family member wants to do" title="Employment Core Concepts ">
            <a:extLst>
              <a:ext uri="{FF2B5EF4-FFF2-40B4-BE49-F238E27FC236}">
                <a16:creationId xmlns:a16="http://schemas.microsoft.com/office/drawing/2014/main" id="{58DBF7E1-D227-B643-805A-69515B714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321871"/>
              </p:ext>
            </p:extLst>
          </p:nvPr>
        </p:nvGraphicFramePr>
        <p:xfrm>
          <a:off x="838200" y="1825624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 descr="Circle shape with &quot;1&quot; inside">
            <a:extLst>
              <a:ext uri="{FF2B5EF4-FFF2-40B4-BE49-F238E27FC236}">
                <a16:creationId xmlns:a16="http://schemas.microsoft.com/office/drawing/2014/main" id="{2F381B86-67B5-C44E-9917-0D2551336467}"/>
              </a:ext>
            </a:extLst>
          </p:cNvPr>
          <p:cNvSpPr/>
          <p:nvPr/>
        </p:nvSpPr>
        <p:spPr>
          <a:xfrm>
            <a:off x="3049905" y="156876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C7D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8449C-291D-3741-8992-62DD9C19AE0F}"/>
              </a:ext>
            </a:extLst>
          </p:cNvPr>
          <p:cNvSpPr txBox="1"/>
          <p:nvPr/>
        </p:nvSpPr>
        <p:spPr>
          <a:xfrm>
            <a:off x="2964180" y="167131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 descr="Circle shape with &quot;2&quot; inside">
            <a:extLst>
              <a:ext uri="{FF2B5EF4-FFF2-40B4-BE49-F238E27FC236}">
                <a16:creationId xmlns:a16="http://schemas.microsoft.com/office/drawing/2014/main" id="{843B3136-2E9C-B440-A6AE-A615B0C5E4C3}"/>
              </a:ext>
            </a:extLst>
          </p:cNvPr>
          <p:cNvSpPr/>
          <p:nvPr/>
        </p:nvSpPr>
        <p:spPr>
          <a:xfrm>
            <a:off x="8465185" y="1572896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EFD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A1388-E30C-844D-85A4-0354D4DE38F7}"/>
              </a:ext>
            </a:extLst>
          </p:cNvPr>
          <p:cNvSpPr txBox="1"/>
          <p:nvPr/>
        </p:nvSpPr>
        <p:spPr>
          <a:xfrm>
            <a:off x="8379460" y="16754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5" descr="Circle shape with &quot;3&quot; inside">
            <a:extLst>
              <a:ext uri="{FF2B5EF4-FFF2-40B4-BE49-F238E27FC236}">
                <a16:creationId xmlns:a16="http://schemas.microsoft.com/office/drawing/2014/main" id="{ECD93A83-40AF-9D47-B46B-875D6AB9CC77}"/>
              </a:ext>
            </a:extLst>
          </p:cNvPr>
          <p:cNvSpPr/>
          <p:nvPr/>
        </p:nvSpPr>
        <p:spPr>
          <a:xfrm>
            <a:off x="5762625" y="391953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9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24B3C-3222-654E-8A5E-A0BD2AF8C883}"/>
              </a:ext>
            </a:extLst>
          </p:cNvPr>
          <p:cNvSpPr txBox="1"/>
          <p:nvPr/>
        </p:nvSpPr>
        <p:spPr>
          <a:xfrm>
            <a:off x="5676900" y="40220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73121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70625-2CE0-834C-9F1F-5573BDE7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</a:t>
            </a:r>
            <a:r>
              <a:rPr lang="ko-KR" altLang="en-US" dirty="0"/>
              <a:t>취업 우선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ko-KR" altLang="en-US" sz="2400" b="1" dirty="0">
                <a:solidFill>
                  <a:srgbClr val="883D38"/>
                </a:solidFill>
              </a:rPr>
              <a:t>장애의 심각도에 관계없이 발달 장애가 있는 근로 연령 개인에게 </a:t>
            </a:r>
            <a:endParaRPr lang="en-US" altLang="ko-KR" sz="2400" b="1" dirty="0">
              <a:solidFill>
                <a:srgbClr val="883D38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2400" b="1" dirty="0">
                <a:solidFill>
                  <a:srgbClr val="883D38"/>
                </a:solidFill>
              </a:rPr>
              <a:t>통합되고 경쟁적인 고용 기회를 최우선으로 두는 것이 </a:t>
            </a:r>
            <a:endParaRPr lang="en-US" altLang="ko-KR" sz="2400" b="1" dirty="0">
              <a:solidFill>
                <a:srgbClr val="883D38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2400" b="1" dirty="0">
                <a:solidFill>
                  <a:srgbClr val="883D38"/>
                </a:solidFill>
              </a:rPr>
              <a:t>국가 정책입니다</a:t>
            </a:r>
            <a:r>
              <a:rPr lang="en-US" altLang="ko-KR" sz="2400" b="1" dirty="0">
                <a:solidFill>
                  <a:srgbClr val="883D38"/>
                </a:solidFill>
              </a:rPr>
              <a:t>.</a:t>
            </a:r>
            <a:endParaRPr lang="en-US" sz="2400" b="1" dirty="0">
              <a:solidFill>
                <a:srgbClr val="883D38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883D38"/>
                </a:solidFill>
              </a:rPr>
              <a:t>California </a:t>
            </a:r>
            <a:r>
              <a:rPr lang="ko-KR" altLang="en-US" sz="1800" i="1" dirty="0">
                <a:solidFill>
                  <a:srgbClr val="883D38"/>
                </a:solidFill>
              </a:rPr>
              <a:t>의회 법안 번호</a:t>
            </a:r>
            <a:r>
              <a:rPr lang="en-US" sz="1800" i="1" dirty="0">
                <a:solidFill>
                  <a:srgbClr val="883D38"/>
                </a:solidFill>
              </a:rPr>
              <a:t>. 1041 (2013)</a:t>
            </a:r>
          </a:p>
          <a:p>
            <a:pPr>
              <a:lnSpc>
                <a:spcPct val="120000"/>
              </a:lnSpc>
            </a:pPr>
            <a:r>
              <a:rPr lang="ko-KR" altLang="en-US" sz="2000" b="1" dirty="0"/>
              <a:t>개인 </a:t>
            </a:r>
            <a:r>
              <a:rPr lang="en-US" altLang="ko-KR" sz="2000" b="1" dirty="0"/>
              <a:t>– </a:t>
            </a:r>
            <a:r>
              <a:rPr lang="ko-KR" altLang="en-US" sz="2000" b="1" dirty="0"/>
              <a:t>그룹이나 영지에 속하지 않음</a:t>
            </a:r>
            <a:endParaRPr lang="en-US" altLang="ko-KR" sz="2000" b="1" dirty="0"/>
          </a:p>
          <a:p>
            <a:pPr>
              <a:lnSpc>
                <a:spcPct val="120000"/>
              </a:lnSpc>
            </a:pPr>
            <a:r>
              <a:rPr lang="ko-KR" altLang="en-US" sz="2000" b="1" dirty="0"/>
              <a:t>통합 </a:t>
            </a:r>
            <a:r>
              <a:rPr lang="en-US" altLang="ko-KR" sz="2000" b="1" dirty="0"/>
              <a:t>– </a:t>
            </a:r>
            <a:r>
              <a:rPr lang="ko-KR" altLang="en-US" sz="2000" b="1" dirty="0"/>
              <a:t>장애가 없는 사람들과 함께 상호 작용할 수 있는 기회 제공</a:t>
            </a:r>
            <a:endParaRPr lang="en-US" altLang="ko-KR" sz="2000" b="1" dirty="0"/>
          </a:p>
          <a:p>
            <a:pPr>
              <a:lnSpc>
                <a:spcPct val="120000"/>
              </a:lnSpc>
            </a:pPr>
            <a:r>
              <a:rPr lang="ko-KR" altLang="en-US" sz="2000" b="1" dirty="0"/>
              <a:t>취업 </a:t>
            </a:r>
            <a:r>
              <a:rPr lang="en-US" altLang="ko-KR" sz="2000" b="1" dirty="0"/>
              <a:t>– </a:t>
            </a:r>
            <a:r>
              <a:rPr lang="ko-KR" altLang="en-US" sz="2000" b="1" dirty="0"/>
              <a:t>일반 인력에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사업체 또는 자영업자의 급여 명단에 속함</a:t>
            </a:r>
            <a:endParaRPr lang="en-US" altLang="ko-KR" sz="2000" b="1" dirty="0"/>
          </a:p>
          <a:p>
            <a:pPr>
              <a:lnSpc>
                <a:spcPct val="120000"/>
              </a:lnSpc>
            </a:pPr>
            <a:r>
              <a:rPr lang="ko-KR" altLang="en-US" sz="2000" b="1" dirty="0"/>
              <a:t>최저 임금 </a:t>
            </a:r>
            <a:r>
              <a:rPr lang="en-US" altLang="ko-KR" sz="2000" b="1" dirty="0"/>
              <a:t>– </a:t>
            </a:r>
            <a:r>
              <a:rPr lang="ko-KR" altLang="en-US" sz="2000" b="1" dirty="0"/>
              <a:t>최저 임금 이상 또는 업계 표준 임금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129405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5E7D8-263E-E740-97A0-3C2E4AA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A3BAF-7E76-6E42-9F4C-69B0A612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/>
              <a:t>가족 구성원이 일을 해야 하는 이유</a:t>
            </a:r>
            <a:r>
              <a:rPr lang="en-US" sz="4000" dirty="0"/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981A57-131B-4E41-AEE7-578730419793}"/>
              </a:ext>
            </a:extLst>
          </p:cNvPr>
          <p:cNvSpPr txBox="1">
            <a:spLocks/>
          </p:cNvSpPr>
          <p:nvPr/>
        </p:nvSpPr>
        <p:spPr>
          <a:xfrm>
            <a:off x="838200" y="1825623"/>
            <a:ext cx="10515600" cy="184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883D38"/>
                </a:solidFill>
              </a:rPr>
              <a:t>“</a:t>
            </a:r>
            <a:r>
              <a:rPr lang="ko-KR" altLang="en-US" sz="2000" b="1" dirty="0">
                <a:solidFill>
                  <a:srgbClr val="883D38"/>
                </a:solidFill>
              </a:rPr>
              <a:t>그의 개인적인 발전</a:t>
            </a:r>
            <a:r>
              <a:rPr lang="en-US" altLang="ko-KR" sz="2000" b="1" dirty="0">
                <a:solidFill>
                  <a:srgbClr val="883D38"/>
                </a:solidFill>
              </a:rPr>
              <a:t>, </a:t>
            </a:r>
            <a:r>
              <a:rPr lang="ko-KR" altLang="en-US" sz="2000" b="1" dirty="0">
                <a:solidFill>
                  <a:srgbClr val="883D38"/>
                </a:solidFill>
              </a:rPr>
              <a:t>자신감</a:t>
            </a:r>
            <a:r>
              <a:rPr lang="en-US" altLang="ko-KR" sz="2000" b="1" dirty="0">
                <a:solidFill>
                  <a:srgbClr val="883D38"/>
                </a:solidFill>
              </a:rPr>
              <a:t>, </a:t>
            </a:r>
            <a:r>
              <a:rPr lang="ko-KR" altLang="en-US" sz="2000" b="1" dirty="0">
                <a:solidFill>
                  <a:srgbClr val="883D38"/>
                </a:solidFill>
              </a:rPr>
              <a:t>성숙함의 성장은 그가 일을 시작한 직후부터 </a:t>
            </a:r>
            <a:endParaRPr lang="en-US" altLang="ko-KR" sz="2000" b="1" dirty="0">
              <a:solidFill>
                <a:srgbClr val="883D38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2000" b="1" dirty="0">
                <a:solidFill>
                  <a:srgbClr val="883D38"/>
                </a:solidFill>
              </a:rPr>
              <a:t>명백해 졌습니다</a:t>
            </a:r>
            <a:r>
              <a:rPr lang="en-US" altLang="ko-KR" sz="2000" b="1" dirty="0">
                <a:solidFill>
                  <a:srgbClr val="883D38"/>
                </a:solidFill>
              </a:rPr>
              <a:t>. </a:t>
            </a:r>
            <a:r>
              <a:rPr lang="ko-KR" altLang="en-US" sz="2000" b="1" dirty="0">
                <a:solidFill>
                  <a:srgbClr val="883D38"/>
                </a:solidFill>
              </a:rPr>
              <a:t>그의 가족 모두가 이를 주목하고 아들이 </a:t>
            </a:r>
            <a:endParaRPr lang="en-US" altLang="ko-KR" sz="2000" b="1" dirty="0">
              <a:solidFill>
                <a:srgbClr val="883D38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2000" b="1" dirty="0">
                <a:solidFill>
                  <a:srgbClr val="883D38"/>
                </a:solidFill>
              </a:rPr>
              <a:t>행복한 어른이 된 것을 보고 기뻐했습니다</a:t>
            </a:r>
            <a:r>
              <a:rPr lang="en-US" sz="2000" b="1" dirty="0">
                <a:solidFill>
                  <a:srgbClr val="883D38"/>
                </a:solidFill>
              </a:rPr>
              <a:t>.”</a:t>
            </a:r>
            <a:br>
              <a:rPr lang="en-US" sz="2000" b="1" dirty="0">
                <a:solidFill>
                  <a:srgbClr val="883D38"/>
                </a:solidFill>
              </a:rPr>
            </a:br>
            <a:r>
              <a:rPr lang="en-US" sz="2000" i="1" dirty="0">
                <a:solidFill>
                  <a:srgbClr val="883D38"/>
                </a:solidFill>
              </a:rPr>
              <a:t>– </a:t>
            </a:r>
            <a:r>
              <a:rPr lang="ko-KR" altLang="en-US" sz="2000" i="1" dirty="0">
                <a:solidFill>
                  <a:srgbClr val="883D38"/>
                </a:solidFill>
              </a:rPr>
              <a:t>베이 지역 학부모 </a:t>
            </a:r>
            <a:r>
              <a:rPr lang="en-US" sz="2000" i="1" dirty="0">
                <a:solidFill>
                  <a:srgbClr val="883D38"/>
                </a:solidFill>
              </a:rPr>
              <a:t>– 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9C150-CEA6-7B42-918B-B6D198EC7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42269"/>
            <a:ext cx="5181600" cy="1812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400" dirty="0"/>
              <a:t>성인으로써 기대하는 바입니다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pPr marL="0" indent="0" algn="ctr">
              <a:buNone/>
            </a:pPr>
            <a:r>
              <a:rPr lang="ko-KR" altLang="en-US" sz="2400" dirty="0"/>
              <a:t>사회화</a:t>
            </a:r>
            <a:endParaRPr lang="en-US" altLang="ko-KR" sz="2400" dirty="0"/>
          </a:p>
          <a:p>
            <a:pPr marL="0" indent="0" algn="ctr">
              <a:buNone/>
            </a:pPr>
            <a:r>
              <a:rPr lang="ko-KR" altLang="en-US" sz="2400" dirty="0"/>
              <a:t>자존감 </a:t>
            </a:r>
            <a:r>
              <a:rPr lang="en-US" altLang="ko-KR" sz="2400" dirty="0"/>
              <a:t>(</a:t>
            </a:r>
            <a:r>
              <a:rPr lang="ko-KR" altLang="en-US" sz="2400" dirty="0"/>
              <a:t>존엄성</a:t>
            </a:r>
            <a:r>
              <a:rPr lang="en-US" altLang="ko-KR" sz="2400" dirty="0"/>
              <a:t>)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627EA-4D06-3E4F-BBCF-EEBB93AC8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42269"/>
            <a:ext cx="5181600" cy="1812394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2400" dirty="0"/>
              <a:t>목적</a:t>
            </a:r>
            <a:endParaRPr lang="en-US" altLang="ko-KR" sz="2400" dirty="0"/>
          </a:p>
          <a:p>
            <a:pPr marL="0" indent="0" algn="ctr">
              <a:buNone/>
            </a:pPr>
            <a:r>
              <a:rPr lang="ko-KR" altLang="en-US" sz="2400" dirty="0"/>
              <a:t>돈</a:t>
            </a:r>
            <a:endParaRPr lang="en-US" altLang="ko-KR" sz="2400" dirty="0"/>
          </a:p>
          <a:p>
            <a:pPr marL="0" indent="0" algn="ctr">
              <a:buNone/>
            </a:pPr>
            <a:r>
              <a:rPr lang="ko-KR" altLang="en-US" sz="2400" dirty="0"/>
              <a:t>정신 건강을 촉진합니다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32E696-D4F1-B249-AD6E-453AB3F3FF25}"/>
              </a:ext>
            </a:extLst>
          </p:cNvPr>
          <p:cNvSpPr txBox="1">
            <a:spLocks/>
          </p:cNvSpPr>
          <p:nvPr/>
        </p:nvSpPr>
        <p:spPr>
          <a:xfrm>
            <a:off x="838200" y="5537199"/>
            <a:ext cx="10515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3200" b="1" dirty="0">
                <a:solidFill>
                  <a:srgbClr val="017076"/>
                </a:solidFill>
              </a:rPr>
              <a:t>그들은 할 수 있기 때문입니다</a:t>
            </a:r>
            <a:r>
              <a:rPr lang="en-US" sz="3200" b="1" dirty="0">
                <a:solidFill>
                  <a:srgbClr val="017076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77315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18050</TotalTime>
  <Words>1771</Words>
  <Application>Microsoft Office PowerPoint</Application>
  <PresentationFormat>Widescreen</PresentationFormat>
  <Paragraphs>412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맑은 고딕</vt:lpstr>
      <vt:lpstr>맑은 고딕</vt:lpstr>
      <vt:lpstr>Arial</vt:lpstr>
      <vt:lpstr>Calibri</vt:lpstr>
      <vt:lpstr>Times New Roman</vt:lpstr>
      <vt:lpstr>Office Theme</vt:lpstr>
      <vt:lpstr>가능성을 상상해 보세요:  성공적인 취업으로 가는 길</vt:lpstr>
      <vt:lpstr>오늘의 의제</vt:lpstr>
      <vt:lpstr>작업 표 질문 1</vt:lpstr>
      <vt:lpstr>오늘날, 장애인들…</vt:lpstr>
      <vt:lpstr>하지만 아직 해야 할 일이 남아 있습니다…</vt:lpstr>
      <vt:lpstr>취업: 많은 것이 가능합니다</vt:lpstr>
      <vt:lpstr>취업: 핵심 개념</vt:lpstr>
      <vt:lpstr>“취업 우선”</vt:lpstr>
      <vt:lpstr>가족 구성원이 일을 해야 하는 이유?</vt:lpstr>
      <vt:lpstr>새로운 현실</vt:lpstr>
      <vt:lpstr>새로운 방식으로 가족 구성원 보기</vt:lpstr>
      <vt:lpstr>기대치를 어떻게 정의합니까? </vt:lpstr>
      <vt:lpstr>낮은 기대치는 어디에서 오는가?</vt:lpstr>
      <vt:lpstr>높은 기대치를 갖는 것의 중요성</vt:lpstr>
      <vt:lpstr>균형 잡기</vt:lpstr>
      <vt:lpstr>인내심이 핵심</vt:lpstr>
      <vt:lpstr>성공이란 무엇인가?</vt:lpstr>
      <vt:lpstr>작업 표 질문 2</vt:lpstr>
      <vt:lpstr>유용한 도구</vt:lpstr>
      <vt:lpstr>비전 선언문 작성</vt:lpstr>
      <vt:lpstr>취업 성공을 위한 준비</vt:lpstr>
      <vt:lpstr>직업 경력의 힘</vt:lpstr>
      <vt:lpstr>네트워크 사용하기</vt:lpstr>
      <vt:lpstr>책임감 구축하기</vt:lpstr>
      <vt:lpstr>참여하기</vt:lpstr>
      <vt:lpstr>학교와 취업</vt:lpstr>
      <vt:lpstr>가능한 모든 지원을 고려하십시오.</vt:lpstr>
      <vt:lpstr>우려사항에 대해 논의하기</vt:lpstr>
      <vt:lpstr>질문이나 우려 사항이 있는 것은 정상입니다.</vt:lpstr>
      <vt:lpstr>작업 표 질문 3</vt:lpstr>
      <vt:lpstr>취업에 관한 오해</vt:lpstr>
      <vt:lpstr>사회보장 혜택: 오해와 자료</vt:lpstr>
      <vt:lpstr>작업 표 질문 4</vt:lpstr>
      <vt:lpstr>조치 단계: 시작하기</vt:lpstr>
      <vt:lpstr>작업 표 질문 5</vt:lpstr>
      <vt:lpstr>시사점</vt:lpstr>
      <vt:lpstr>질문</vt:lpstr>
      <vt:lpstr>연락처 정보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Future that Includes Employment: A Workshop for Families</dc:title>
  <dc:creator>Sean Roy</dc:creator>
  <cp:lastModifiedBy>Erika Segovia</cp:lastModifiedBy>
  <cp:revision>172</cp:revision>
  <cp:lastPrinted>2018-09-10T02:07:06Z</cp:lastPrinted>
  <dcterms:created xsi:type="dcterms:W3CDTF">2018-09-06T20:26:57Z</dcterms:created>
  <dcterms:modified xsi:type="dcterms:W3CDTF">2024-01-16T19:11:09Z</dcterms:modified>
</cp:coreProperties>
</file>