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302" r:id="rId4"/>
    <p:sldId id="259" r:id="rId5"/>
    <p:sldId id="318" r:id="rId6"/>
    <p:sldId id="262" r:id="rId7"/>
    <p:sldId id="320" r:id="rId8"/>
    <p:sldId id="266" r:id="rId9"/>
    <p:sldId id="319" r:id="rId10"/>
    <p:sldId id="314" r:id="rId11"/>
    <p:sldId id="268" r:id="rId12"/>
    <p:sldId id="316" r:id="rId13"/>
    <p:sldId id="270" r:id="rId14"/>
    <p:sldId id="271" r:id="rId15"/>
    <p:sldId id="297" r:id="rId16"/>
    <p:sldId id="274" r:id="rId17"/>
    <p:sldId id="296" r:id="rId18"/>
    <p:sldId id="303" r:id="rId19"/>
    <p:sldId id="307" r:id="rId20"/>
    <p:sldId id="312" r:id="rId21"/>
    <p:sldId id="280" r:id="rId22"/>
    <p:sldId id="281" r:id="rId23"/>
    <p:sldId id="321" r:id="rId24"/>
    <p:sldId id="283" r:id="rId25"/>
    <p:sldId id="313" r:id="rId26"/>
    <p:sldId id="284" r:id="rId27"/>
    <p:sldId id="315" r:id="rId28"/>
    <p:sldId id="285" r:id="rId29"/>
    <p:sldId id="317" r:id="rId30"/>
    <p:sldId id="304" r:id="rId31"/>
    <p:sldId id="287" r:id="rId32"/>
    <p:sldId id="310" r:id="rId33"/>
    <p:sldId id="305" r:id="rId34"/>
    <p:sldId id="291" r:id="rId35"/>
    <p:sldId id="306" r:id="rId36"/>
    <p:sldId id="293" r:id="rId37"/>
    <p:sldId id="294" r:id="rId38"/>
    <p:sldId id="295" r:id="rId39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DF6"/>
    <a:srgbClr val="EEEDF5"/>
    <a:srgbClr val="F5F3F6"/>
    <a:srgbClr val="FEF3F1"/>
    <a:srgbClr val="F5FBFB"/>
    <a:srgbClr val="215177"/>
    <a:srgbClr val="16304B"/>
    <a:srgbClr val="09A696"/>
    <a:srgbClr val="EEF0F0"/>
    <a:srgbClr val="0170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70" autoAdjust="0"/>
    <p:restoredTop sz="96357" autoAdjust="0"/>
  </p:normalViewPr>
  <p:slideViewPr>
    <p:cSldViewPr snapToGrid="0">
      <p:cViewPr varScale="1">
        <p:scale>
          <a:sx n="115" d="100"/>
          <a:sy n="115" d="100"/>
        </p:scale>
        <p:origin x="73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0" d="100"/>
        <a:sy n="70" d="100"/>
      </p:scale>
      <p:origin x="0" y="0"/>
    </p:cViewPr>
  </p:notesTextViewPr>
  <p:sorterViewPr>
    <p:cViewPr>
      <p:scale>
        <a:sx n="100" d="100"/>
        <a:sy n="100" d="100"/>
      </p:scale>
      <p:origin x="0" y="-2352"/>
    </p:cViewPr>
  </p:sorterViewPr>
  <p:notesViewPr>
    <p:cSldViewPr snapToGrid="0" showGuides="1">
      <p:cViewPr varScale="1">
        <p:scale>
          <a:sx n="89" d="100"/>
          <a:sy n="89" d="100"/>
        </p:scale>
        <p:origin x="260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D58F9A-E73F-CD46-BF4B-B2692F02C7FF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301E24-C1AD-1143-BADA-4C46E2F9D82B}">
      <dgm:prSet phldrT="[Text]" custT="1"/>
      <dgm:spPr>
        <a:solidFill>
          <a:srgbClr val="C7DCCF"/>
        </a:solidFill>
      </dgm:spPr>
      <dgm:t>
        <a:bodyPr/>
        <a:lstStyle/>
        <a:p>
          <a:r>
            <a:rPr lang="zh-CN" sz="3000" dirty="0">
              <a:solidFill>
                <a:srgbClr val="243A50"/>
              </a:solidFill>
              <a:latin typeface="SimSun"/>
              <a:cs typeface="SimSun"/>
            </a:rPr>
            <a:t>每個人都可以工作！</a:t>
          </a:r>
        </a:p>
      </dgm:t>
    </dgm:pt>
    <dgm:pt modelId="{FBB432B6-59BB-774A-80F8-B35F7A71372B}" type="parTrans" cxnId="{2CF07C61-48C1-574D-AF05-3EC481B9A0E4}">
      <dgm:prSet/>
      <dgm:spPr/>
      <dgm:t>
        <a:bodyPr/>
        <a:lstStyle/>
        <a:p>
          <a:endParaRPr lang="en-US"/>
        </a:p>
      </dgm:t>
    </dgm:pt>
    <dgm:pt modelId="{2C5DC83A-53C5-5546-A17D-354D3833DD8A}" type="sibTrans" cxnId="{2CF07C61-48C1-574D-AF05-3EC481B9A0E4}">
      <dgm:prSet/>
      <dgm:spPr/>
      <dgm:t>
        <a:bodyPr/>
        <a:lstStyle/>
        <a:p>
          <a:endParaRPr lang="en-US"/>
        </a:p>
      </dgm:t>
    </dgm:pt>
    <dgm:pt modelId="{F224A708-E83E-BD4F-B4FC-328466915A15}">
      <dgm:prSet phldrT="[Text]" custT="1"/>
      <dgm:spPr>
        <a:solidFill>
          <a:srgbClr val="EFD54E"/>
        </a:solidFill>
      </dgm:spPr>
      <dgm:t>
        <a:bodyPr/>
        <a:lstStyle/>
        <a:p>
          <a:r>
            <a:rPr lang="zh-CN" sz="3000" dirty="0">
              <a:solidFill>
                <a:srgbClr val="243A50"/>
              </a:solidFill>
              <a:latin typeface="SimSun"/>
              <a:cs typeface="SimSun"/>
            </a:rPr>
            <a:t>工作對每個人來說都不一樣</a:t>
          </a:r>
        </a:p>
      </dgm:t>
    </dgm:pt>
    <dgm:pt modelId="{05879273-691F-9741-A110-3627D2D322E9}" type="parTrans" cxnId="{A8E3EA32-851F-7845-BA0A-7A9109B53DD1}">
      <dgm:prSet/>
      <dgm:spPr/>
      <dgm:t>
        <a:bodyPr/>
        <a:lstStyle/>
        <a:p>
          <a:endParaRPr lang="en-US"/>
        </a:p>
      </dgm:t>
    </dgm:pt>
    <dgm:pt modelId="{A077A362-4764-EA45-9CD9-3079D277AD9C}" type="sibTrans" cxnId="{A8E3EA32-851F-7845-BA0A-7A9109B53DD1}">
      <dgm:prSet/>
      <dgm:spPr/>
      <dgm:t>
        <a:bodyPr/>
        <a:lstStyle/>
        <a:p>
          <a:endParaRPr lang="en-US"/>
        </a:p>
      </dgm:t>
    </dgm:pt>
    <dgm:pt modelId="{05EF544E-80F4-D842-9CD8-B8BF93CDE4CA}">
      <dgm:prSet phldrT="[Text]" custT="1"/>
      <dgm:spPr>
        <a:solidFill>
          <a:srgbClr val="FF946B"/>
        </a:solidFill>
      </dgm:spPr>
      <dgm:t>
        <a:bodyPr/>
        <a:lstStyle/>
        <a:p>
          <a:r>
            <a:rPr lang="zh-CN" sz="3000" dirty="0">
              <a:solidFill>
                <a:srgbClr val="243A50"/>
              </a:solidFill>
              <a:latin typeface="SimSun"/>
              <a:cs typeface="SimSun"/>
            </a:rPr>
            <a:t>就業應該植根于您的家人希望做什麼</a:t>
          </a:r>
        </a:p>
      </dgm:t>
    </dgm:pt>
    <dgm:pt modelId="{F51C07C3-C6B4-9842-BEFF-2B9DB8A07E1D}" type="parTrans" cxnId="{10AB0505-10C5-9249-836B-13EF5BD01696}">
      <dgm:prSet/>
      <dgm:spPr/>
      <dgm:t>
        <a:bodyPr/>
        <a:lstStyle/>
        <a:p>
          <a:endParaRPr lang="en-US"/>
        </a:p>
      </dgm:t>
    </dgm:pt>
    <dgm:pt modelId="{3682359F-3EA4-B243-A246-19D1E8046DD7}" type="sibTrans" cxnId="{10AB0505-10C5-9249-836B-13EF5BD01696}">
      <dgm:prSet/>
      <dgm:spPr/>
      <dgm:t>
        <a:bodyPr/>
        <a:lstStyle/>
        <a:p>
          <a:endParaRPr lang="en-US"/>
        </a:p>
      </dgm:t>
    </dgm:pt>
    <dgm:pt modelId="{51324855-DD46-4A4F-9EBD-C4273DED2978}" type="pres">
      <dgm:prSet presAssocID="{36D58F9A-E73F-CD46-BF4B-B2692F02C7F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50E6EF-FBB1-BB45-BCE1-AB55ECE2DE08}" type="pres">
      <dgm:prSet presAssocID="{20301E24-C1AD-1143-BADA-4C46E2F9D82B}" presName="node" presStyleLbl="node1" presStyleIdx="0" presStyleCnt="3" custScaleX="1518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79C06-D464-5C4C-A93B-15806EE3174E}" type="pres">
      <dgm:prSet presAssocID="{2C5DC83A-53C5-5546-A17D-354D3833DD8A}" presName="sibTrans" presStyleCnt="0"/>
      <dgm:spPr/>
    </dgm:pt>
    <dgm:pt modelId="{43697143-A735-3546-BCDC-9A1111661CE6}" type="pres">
      <dgm:prSet presAssocID="{F224A708-E83E-BD4F-B4FC-328466915A15}" presName="node" presStyleLbl="node1" presStyleIdx="1" presStyleCnt="3" custScaleX="1518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52CD49-D13F-AC42-920A-54B9CB53455E}" type="pres">
      <dgm:prSet presAssocID="{A077A362-4764-EA45-9CD9-3079D277AD9C}" presName="sibTrans" presStyleCnt="0"/>
      <dgm:spPr/>
    </dgm:pt>
    <dgm:pt modelId="{852A1ED9-E830-AE42-B8BF-A1FDFA057C6A}" type="pres">
      <dgm:prSet presAssocID="{05EF544E-80F4-D842-9CD8-B8BF93CDE4CA}" presName="node" presStyleLbl="node1" presStyleIdx="2" presStyleCnt="3" custScaleX="1518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4F8FD7-CD11-1D48-9BD3-8445DF7E2580}" type="presOf" srcId="{05EF544E-80F4-D842-9CD8-B8BF93CDE4CA}" destId="{852A1ED9-E830-AE42-B8BF-A1FDFA057C6A}" srcOrd="0" destOrd="0" presId="urn:microsoft.com/office/officeart/2005/8/layout/default"/>
    <dgm:cxn modelId="{4EC64B28-88AE-AA46-8EA4-A58269E37D0A}" type="presOf" srcId="{36D58F9A-E73F-CD46-BF4B-B2692F02C7FF}" destId="{51324855-DD46-4A4F-9EBD-C4273DED2978}" srcOrd="0" destOrd="0" presId="urn:microsoft.com/office/officeart/2005/8/layout/default"/>
    <dgm:cxn modelId="{31BAFBF4-04DA-2046-9D24-1A9C850667E9}" type="presOf" srcId="{20301E24-C1AD-1143-BADA-4C46E2F9D82B}" destId="{5F50E6EF-FBB1-BB45-BCE1-AB55ECE2DE08}" srcOrd="0" destOrd="0" presId="urn:microsoft.com/office/officeart/2005/8/layout/default"/>
    <dgm:cxn modelId="{2CF07C61-48C1-574D-AF05-3EC481B9A0E4}" srcId="{36D58F9A-E73F-CD46-BF4B-B2692F02C7FF}" destId="{20301E24-C1AD-1143-BADA-4C46E2F9D82B}" srcOrd="0" destOrd="0" parTransId="{FBB432B6-59BB-774A-80F8-B35F7A71372B}" sibTransId="{2C5DC83A-53C5-5546-A17D-354D3833DD8A}"/>
    <dgm:cxn modelId="{F7D5EB6A-B4F8-F243-A74D-908E7FFB2177}" type="presOf" srcId="{F224A708-E83E-BD4F-B4FC-328466915A15}" destId="{43697143-A735-3546-BCDC-9A1111661CE6}" srcOrd="0" destOrd="0" presId="urn:microsoft.com/office/officeart/2005/8/layout/default"/>
    <dgm:cxn modelId="{10AB0505-10C5-9249-836B-13EF5BD01696}" srcId="{36D58F9A-E73F-CD46-BF4B-B2692F02C7FF}" destId="{05EF544E-80F4-D842-9CD8-B8BF93CDE4CA}" srcOrd="2" destOrd="0" parTransId="{F51C07C3-C6B4-9842-BEFF-2B9DB8A07E1D}" sibTransId="{3682359F-3EA4-B243-A246-19D1E8046DD7}"/>
    <dgm:cxn modelId="{A8E3EA32-851F-7845-BA0A-7A9109B53DD1}" srcId="{36D58F9A-E73F-CD46-BF4B-B2692F02C7FF}" destId="{F224A708-E83E-BD4F-B4FC-328466915A15}" srcOrd="1" destOrd="0" parTransId="{05879273-691F-9741-A110-3627D2D322E9}" sibTransId="{A077A362-4764-EA45-9CD9-3079D277AD9C}"/>
    <dgm:cxn modelId="{9D463DA0-082F-5C4C-9FFF-A31BECC382D5}" type="presParOf" srcId="{51324855-DD46-4A4F-9EBD-C4273DED2978}" destId="{5F50E6EF-FBB1-BB45-BCE1-AB55ECE2DE08}" srcOrd="0" destOrd="0" presId="urn:microsoft.com/office/officeart/2005/8/layout/default"/>
    <dgm:cxn modelId="{9D036D40-3BA5-5942-A37B-ACCCB0EDF236}" type="presParOf" srcId="{51324855-DD46-4A4F-9EBD-C4273DED2978}" destId="{11879C06-D464-5C4C-A93B-15806EE3174E}" srcOrd="1" destOrd="0" presId="urn:microsoft.com/office/officeart/2005/8/layout/default"/>
    <dgm:cxn modelId="{BE7CF47D-53CA-6349-B284-E5152902602E}" type="presParOf" srcId="{51324855-DD46-4A4F-9EBD-C4273DED2978}" destId="{43697143-A735-3546-BCDC-9A1111661CE6}" srcOrd="2" destOrd="0" presId="urn:microsoft.com/office/officeart/2005/8/layout/default"/>
    <dgm:cxn modelId="{A5CA641B-9B12-AA49-92E8-141C32750CE2}" type="presParOf" srcId="{51324855-DD46-4A4F-9EBD-C4273DED2978}" destId="{6C52CD49-D13F-AC42-920A-54B9CB53455E}" srcOrd="3" destOrd="0" presId="urn:microsoft.com/office/officeart/2005/8/layout/default"/>
    <dgm:cxn modelId="{5DE38D06-0138-E446-9F71-1581782F4809}" type="presParOf" srcId="{51324855-DD46-4A4F-9EBD-C4273DED2978}" destId="{852A1ED9-E830-AE42-B8BF-A1FDFA057C6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50E6EF-FBB1-BB45-BCE1-AB55ECE2DE08}">
      <dsp:nvSpPr>
        <dsp:cNvPr id="0" name=""/>
        <dsp:cNvSpPr/>
      </dsp:nvSpPr>
      <dsp:spPr>
        <a:xfrm>
          <a:off x="7338" y="67106"/>
          <a:ext cx="5083074" cy="2008643"/>
        </a:xfrm>
        <a:prstGeom prst="rect">
          <a:avLst/>
        </a:prstGeom>
        <a:solidFill>
          <a:srgbClr val="C7DCC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>
              <a:solidFill>
                <a:srgbClr val="243A50"/>
              </a:solidFill>
              <a:latin typeface="SimSun"/>
              <a:cs typeface="SimSun"/>
            </a:rPr>
            <a:t>每個人都可以工作！</a:t>
          </a:r>
        </a:p>
      </dsp:txBody>
      <dsp:txXfrm>
        <a:off x="7338" y="67106"/>
        <a:ext cx="5083074" cy="2008643"/>
      </dsp:txXfrm>
    </dsp:sp>
    <dsp:sp modelId="{43697143-A735-3546-BCDC-9A1111661CE6}">
      <dsp:nvSpPr>
        <dsp:cNvPr id="0" name=""/>
        <dsp:cNvSpPr/>
      </dsp:nvSpPr>
      <dsp:spPr>
        <a:xfrm>
          <a:off x="5425186" y="67106"/>
          <a:ext cx="5083074" cy="2008643"/>
        </a:xfrm>
        <a:prstGeom prst="rect">
          <a:avLst/>
        </a:prstGeom>
        <a:solidFill>
          <a:srgbClr val="EFD54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>
              <a:solidFill>
                <a:srgbClr val="243A50"/>
              </a:solidFill>
              <a:latin typeface="SimSun"/>
              <a:cs typeface="SimSun"/>
            </a:rPr>
            <a:t>工作對每個人來說都不一樣</a:t>
          </a:r>
        </a:p>
      </dsp:txBody>
      <dsp:txXfrm>
        <a:off x="5425186" y="67106"/>
        <a:ext cx="5083074" cy="2008643"/>
      </dsp:txXfrm>
    </dsp:sp>
    <dsp:sp modelId="{852A1ED9-E830-AE42-B8BF-A1FDFA057C6A}">
      <dsp:nvSpPr>
        <dsp:cNvPr id="0" name=""/>
        <dsp:cNvSpPr/>
      </dsp:nvSpPr>
      <dsp:spPr>
        <a:xfrm>
          <a:off x="2716262" y="2410524"/>
          <a:ext cx="5083074" cy="2008643"/>
        </a:xfrm>
        <a:prstGeom prst="rect">
          <a:avLst/>
        </a:prstGeom>
        <a:solidFill>
          <a:srgbClr val="FF946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000" kern="1200" dirty="0">
              <a:solidFill>
                <a:srgbClr val="243A50"/>
              </a:solidFill>
              <a:latin typeface="SimSun"/>
              <a:cs typeface="SimSun"/>
            </a:rPr>
            <a:t>就業應該植根于您的家人希望做什麼</a:t>
          </a:r>
        </a:p>
      </dsp:txBody>
      <dsp:txXfrm>
        <a:off x="2716262" y="2410524"/>
        <a:ext cx="5083074" cy="20086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r>
              <a:rPr lang="zh-CN" sz="1000" dirty="0">
                <a:latin typeface="SimSun"/>
                <a:cs typeface="SimSun"/>
              </a:rPr>
              <a:t>畅想各种可能性： </a:t>
            </a:r>
            <a:r>
              <a:t/>
            </a:r>
            <a:br/>
            <a:r>
              <a:rPr lang="zh-CN" sz="1000" dirty="0">
                <a:latin typeface="SimSun"/>
                <a:cs typeface="SimSun"/>
              </a:rPr>
              <a:t>就业成功之路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9F6AC269-D81C-4339-90D6-59659E7E121B}" type="slidenum"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zh-CN" dirty="0">
              <a:latin typeface="SimSun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33710888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D2A63-6E54-4C42-8FC1-BD46066D9D98}" type="datetimeFigureOut">
              <a:rPr lang="en-US" smtClean="0"/>
              <a:t>1/16/2024</a:t>
            </a:fld>
            <a:endParaRPr lang="zh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B2391-1F68-034A-821C-1FD10A16A45E}" type="slidenum">
              <a:rPr lang="en-US" smtClean="0"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286401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B2391-1F68-034A-821C-1FD10A16A45E}" type="slidenum">
              <a:rPr lang="en-US" smtClean="0"/>
              <a:t>1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925633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B2391-1F68-034A-821C-1FD10A16A45E}" type="slidenum">
              <a:rPr lang="en-US" smtClean="0"/>
              <a:t>3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723998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B2391-1F68-034A-821C-1FD10A16A45E}" type="slidenum">
              <a:rPr lang="en-US" smtClean="0"/>
              <a:t>7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3054075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dirty="0">
                <a:latin typeface="SimSun"/>
                <a:cs typeface="SimSun"/>
              </a:rPr>
              <a:t>Judith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B2391-1F68-034A-821C-1FD10A16A45E}" type="slidenum">
              <a:rPr lang="en-US" smtClean="0"/>
              <a:t>12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288392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B2391-1F68-034A-821C-1FD10A16A45E}" type="slidenum">
              <a:rPr lang="en-US" smtClean="0"/>
              <a:t>18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1129153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B2391-1F68-034A-821C-1FD10A16A45E}" type="slidenum">
              <a:rPr lang="en-US" smtClean="0"/>
              <a:t>26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796629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1B2391-1F68-034A-821C-1FD10A16A45E}" type="slidenum">
              <a:rPr lang="en-US" smtClean="0"/>
              <a:t>32</a:t>
            </a:fld>
            <a:endParaRPr lang="zh-CN" dirty="0"/>
          </a:p>
        </p:txBody>
      </p:sp>
    </p:spTree>
    <p:extLst>
      <p:ext uri="{BB962C8B-B14F-4D97-AF65-F5344CB8AC3E}">
        <p14:creationId xmlns:p14="http://schemas.microsoft.com/office/powerpoint/2010/main" val="996657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895599"/>
            <a:ext cx="8667750" cy="1395413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rgbClr val="0170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383088"/>
            <a:ext cx="8667750" cy="106521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243A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2AED1A-5F51-C641-A549-9C8CF3A91F4B}"/>
              </a:ext>
            </a:extLst>
          </p:cNvPr>
          <p:cNvSpPr/>
          <p:nvPr userDrawn="1"/>
        </p:nvSpPr>
        <p:spPr>
          <a:xfrm rot="16200000">
            <a:off x="-1470992" y="5148469"/>
            <a:ext cx="3180521" cy="238537"/>
          </a:xfrm>
          <a:prstGeom prst="rect">
            <a:avLst/>
          </a:prstGeom>
          <a:solidFill>
            <a:srgbClr val="028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51C3A5-4582-A144-969E-77DBE8A76F1F}"/>
              </a:ext>
            </a:extLst>
          </p:cNvPr>
          <p:cNvSpPr/>
          <p:nvPr userDrawn="1"/>
        </p:nvSpPr>
        <p:spPr>
          <a:xfrm rot="5400000">
            <a:off x="-442104" y="1344929"/>
            <a:ext cx="1122744" cy="238536"/>
          </a:xfrm>
          <a:prstGeom prst="rect">
            <a:avLst/>
          </a:prstGeom>
          <a:solidFill>
            <a:srgbClr val="C7D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D8F600-EBC3-D64D-ADFE-9E6A9767240B}"/>
              </a:ext>
            </a:extLst>
          </p:cNvPr>
          <p:cNvSpPr/>
          <p:nvPr userDrawn="1"/>
        </p:nvSpPr>
        <p:spPr>
          <a:xfrm rot="16200000">
            <a:off x="-706683" y="2732252"/>
            <a:ext cx="1651907" cy="238537"/>
          </a:xfrm>
          <a:prstGeom prst="rect">
            <a:avLst/>
          </a:prstGeom>
          <a:solidFill>
            <a:srgbClr val="FF9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94610E2-A714-F442-9DE0-399BD632D9CB}"/>
              </a:ext>
            </a:extLst>
          </p:cNvPr>
          <p:cNvSpPr/>
          <p:nvPr userDrawn="1"/>
        </p:nvSpPr>
        <p:spPr>
          <a:xfrm rot="16200000">
            <a:off x="-332148" y="332142"/>
            <a:ext cx="902827" cy="238538"/>
          </a:xfrm>
          <a:prstGeom prst="rect">
            <a:avLst/>
          </a:prstGeom>
          <a:solidFill>
            <a:srgbClr val="EFD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E76A5C-86E7-5B43-BE69-2AC8BD0888D6}"/>
              </a:ext>
            </a:extLst>
          </p:cNvPr>
          <p:cNvSpPr/>
          <p:nvPr userDrawn="1"/>
        </p:nvSpPr>
        <p:spPr>
          <a:xfrm rot="16200000" flipV="1">
            <a:off x="5168266" y="3175"/>
            <a:ext cx="45719" cy="8667749"/>
          </a:xfrm>
          <a:prstGeom prst="rect">
            <a:avLst/>
          </a:prstGeom>
          <a:solidFill>
            <a:srgbClr val="EFD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4D144B9-A573-9347-9D2C-F6FC6C91F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DDEDF4-883C-4159-966D-7CEF8ED53D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20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170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83D3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243A50"/>
                </a:solidFill>
              </a:defRPr>
            </a:lvl1pPr>
            <a:lvl2pPr>
              <a:defRPr>
                <a:solidFill>
                  <a:srgbClr val="243A50"/>
                </a:solidFill>
              </a:defRPr>
            </a:lvl2pPr>
            <a:lvl3pPr>
              <a:defRPr>
                <a:solidFill>
                  <a:srgbClr val="243A50"/>
                </a:solidFill>
              </a:defRPr>
            </a:lvl3pPr>
            <a:lvl4pPr>
              <a:defRPr>
                <a:solidFill>
                  <a:srgbClr val="243A50"/>
                </a:solidFill>
              </a:defRPr>
            </a:lvl4pPr>
            <a:lvl5pPr>
              <a:defRPr>
                <a:solidFill>
                  <a:srgbClr val="243A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83D3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243A50"/>
                </a:solidFill>
              </a:defRPr>
            </a:lvl1pPr>
            <a:lvl2pPr>
              <a:defRPr>
                <a:solidFill>
                  <a:srgbClr val="243A50"/>
                </a:solidFill>
              </a:defRPr>
            </a:lvl2pPr>
            <a:lvl3pPr>
              <a:defRPr>
                <a:solidFill>
                  <a:srgbClr val="243A50"/>
                </a:solidFill>
              </a:defRPr>
            </a:lvl3pPr>
            <a:lvl4pPr>
              <a:defRPr>
                <a:solidFill>
                  <a:srgbClr val="243A50"/>
                </a:solidFill>
              </a:defRPr>
            </a:lvl4pPr>
            <a:lvl5pPr>
              <a:defRPr>
                <a:solidFill>
                  <a:srgbClr val="243A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E7E3C16-8EF8-7B49-9817-03F46A9847BB}"/>
              </a:ext>
            </a:extLst>
          </p:cNvPr>
          <p:cNvCxnSpPr>
            <a:cxnSpLocks/>
          </p:cNvCxnSpPr>
          <p:nvPr userDrawn="1"/>
        </p:nvCxnSpPr>
        <p:spPr>
          <a:xfrm flipH="1">
            <a:off x="6076903" y="1690688"/>
            <a:ext cx="10052" cy="4486275"/>
          </a:xfrm>
          <a:prstGeom prst="line">
            <a:avLst/>
          </a:prstGeom>
          <a:ln>
            <a:solidFill>
              <a:srgbClr val="EFD5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E823438-7560-6441-A5F5-418BE275739D}"/>
              </a:ext>
            </a:extLst>
          </p:cNvPr>
          <p:cNvSpPr/>
          <p:nvPr userDrawn="1"/>
        </p:nvSpPr>
        <p:spPr>
          <a:xfrm rot="16200000">
            <a:off x="-1470992" y="5148469"/>
            <a:ext cx="3180521" cy="238537"/>
          </a:xfrm>
          <a:prstGeom prst="rect">
            <a:avLst/>
          </a:prstGeom>
          <a:solidFill>
            <a:srgbClr val="028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5B66AA-EDA4-3848-8983-1B7E6878D853}"/>
              </a:ext>
            </a:extLst>
          </p:cNvPr>
          <p:cNvSpPr/>
          <p:nvPr userDrawn="1"/>
        </p:nvSpPr>
        <p:spPr>
          <a:xfrm rot="5400000">
            <a:off x="-442104" y="1344929"/>
            <a:ext cx="1122744" cy="238536"/>
          </a:xfrm>
          <a:prstGeom prst="rect">
            <a:avLst/>
          </a:prstGeom>
          <a:solidFill>
            <a:srgbClr val="C7D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EF73C5-1159-9843-BE89-47630C28B7FF}"/>
              </a:ext>
            </a:extLst>
          </p:cNvPr>
          <p:cNvSpPr/>
          <p:nvPr userDrawn="1"/>
        </p:nvSpPr>
        <p:spPr>
          <a:xfrm rot="16200000">
            <a:off x="-706683" y="2732252"/>
            <a:ext cx="1651907" cy="238537"/>
          </a:xfrm>
          <a:prstGeom prst="rect">
            <a:avLst/>
          </a:prstGeom>
          <a:solidFill>
            <a:srgbClr val="FF9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DD6765A-D869-4343-B5FC-80E867C33AB1}"/>
              </a:ext>
            </a:extLst>
          </p:cNvPr>
          <p:cNvSpPr/>
          <p:nvPr userDrawn="1"/>
        </p:nvSpPr>
        <p:spPr>
          <a:xfrm rot="16200000">
            <a:off x="-332148" y="332142"/>
            <a:ext cx="902827" cy="238538"/>
          </a:xfrm>
          <a:prstGeom prst="rect">
            <a:avLst/>
          </a:prstGeom>
          <a:solidFill>
            <a:srgbClr val="EFD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698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4F0B52-B97C-3048-A5DB-4E010739C64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3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DDEDF4-883C-4159-966D-7CEF8ED53D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51F518-329A-DB48-8079-19883FB16010}"/>
              </a:ext>
            </a:extLst>
          </p:cNvPr>
          <p:cNvSpPr/>
          <p:nvPr userDrawn="1"/>
        </p:nvSpPr>
        <p:spPr>
          <a:xfrm rot="10800000">
            <a:off x="0" y="-1545"/>
            <a:ext cx="4241018" cy="122285"/>
          </a:xfrm>
          <a:prstGeom prst="rect">
            <a:avLst/>
          </a:prstGeom>
          <a:solidFill>
            <a:srgbClr val="028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FBA36A-6286-8E4C-8820-179316FA9FD4}"/>
              </a:ext>
            </a:extLst>
          </p:cNvPr>
          <p:cNvSpPr/>
          <p:nvPr userDrawn="1"/>
        </p:nvSpPr>
        <p:spPr>
          <a:xfrm>
            <a:off x="7829594" y="-2901"/>
            <a:ext cx="2432924" cy="123643"/>
          </a:xfrm>
          <a:prstGeom prst="rect">
            <a:avLst/>
          </a:prstGeom>
          <a:solidFill>
            <a:srgbClr val="C7D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249BC3-E9BE-AB47-82DA-55EA2C2A2FB3}"/>
              </a:ext>
            </a:extLst>
          </p:cNvPr>
          <p:cNvSpPr/>
          <p:nvPr userDrawn="1"/>
        </p:nvSpPr>
        <p:spPr>
          <a:xfrm rot="10800000">
            <a:off x="4241016" y="-2903"/>
            <a:ext cx="3588577" cy="123644"/>
          </a:xfrm>
          <a:prstGeom prst="rect">
            <a:avLst/>
          </a:prstGeom>
          <a:solidFill>
            <a:srgbClr val="FF9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EF8824-1B12-9642-B1A5-FD268990A06F}"/>
              </a:ext>
            </a:extLst>
          </p:cNvPr>
          <p:cNvSpPr/>
          <p:nvPr userDrawn="1"/>
        </p:nvSpPr>
        <p:spPr>
          <a:xfrm>
            <a:off x="10235624" y="-2903"/>
            <a:ext cx="1956376" cy="123645"/>
          </a:xfrm>
          <a:prstGeom prst="rect">
            <a:avLst/>
          </a:prstGeom>
          <a:solidFill>
            <a:srgbClr val="EFD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794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83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170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243A50"/>
                </a:solidFill>
              </a:defRPr>
            </a:lvl1pPr>
            <a:lvl2pPr>
              <a:defRPr sz="2800">
                <a:solidFill>
                  <a:srgbClr val="243A50"/>
                </a:solidFill>
              </a:defRPr>
            </a:lvl2pPr>
            <a:lvl3pPr>
              <a:defRPr sz="2400">
                <a:solidFill>
                  <a:srgbClr val="243A50"/>
                </a:solidFill>
              </a:defRPr>
            </a:lvl3pPr>
            <a:lvl4pPr>
              <a:defRPr sz="2000">
                <a:solidFill>
                  <a:srgbClr val="243A50"/>
                </a:solidFill>
              </a:defRPr>
            </a:lvl4pPr>
            <a:lvl5pPr>
              <a:defRPr sz="2000">
                <a:solidFill>
                  <a:srgbClr val="243A5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243A5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106755-32A5-0B4A-B338-FD8A6E91FC23}"/>
              </a:ext>
            </a:extLst>
          </p:cNvPr>
          <p:cNvSpPr/>
          <p:nvPr userDrawn="1"/>
        </p:nvSpPr>
        <p:spPr>
          <a:xfrm rot="16200000">
            <a:off x="-1470992" y="5148469"/>
            <a:ext cx="3180521" cy="238537"/>
          </a:xfrm>
          <a:prstGeom prst="rect">
            <a:avLst/>
          </a:prstGeom>
          <a:solidFill>
            <a:srgbClr val="028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2924A2-F776-E943-8261-B1F636F83895}"/>
              </a:ext>
            </a:extLst>
          </p:cNvPr>
          <p:cNvSpPr/>
          <p:nvPr userDrawn="1"/>
        </p:nvSpPr>
        <p:spPr>
          <a:xfrm rot="5400000">
            <a:off x="-442104" y="1344929"/>
            <a:ext cx="1122744" cy="238536"/>
          </a:xfrm>
          <a:prstGeom prst="rect">
            <a:avLst/>
          </a:prstGeom>
          <a:solidFill>
            <a:srgbClr val="C7D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EFAF178-0E9A-274C-9D81-3DE40CF50D8F}"/>
              </a:ext>
            </a:extLst>
          </p:cNvPr>
          <p:cNvSpPr/>
          <p:nvPr userDrawn="1"/>
        </p:nvSpPr>
        <p:spPr>
          <a:xfrm rot="16200000">
            <a:off x="-706683" y="2732252"/>
            <a:ext cx="1651907" cy="238537"/>
          </a:xfrm>
          <a:prstGeom prst="rect">
            <a:avLst/>
          </a:prstGeom>
          <a:solidFill>
            <a:srgbClr val="FF9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218140-F0E8-894A-9CBD-5B8DEF8DEC39}"/>
              </a:ext>
            </a:extLst>
          </p:cNvPr>
          <p:cNvSpPr/>
          <p:nvPr userDrawn="1"/>
        </p:nvSpPr>
        <p:spPr>
          <a:xfrm rot="16200000">
            <a:off x="-332148" y="332142"/>
            <a:ext cx="902827" cy="238538"/>
          </a:xfrm>
          <a:prstGeom prst="rect">
            <a:avLst/>
          </a:prstGeom>
          <a:solidFill>
            <a:srgbClr val="EFD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955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170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243A50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15EE2C-9710-6641-82FA-49A09F433D06}"/>
              </a:ext>
            </a:extLst>
          </p:cNvPr>
          <p:cNvSpPr/>
          <p:nvPr userDrawn="1"/>
        </p:nvSpPr>
        <p:spPr>
          <a:xfrm rot="16200000">
            <a:off x="-1470992" y="5148469"/>
            <a:ext cx="3180521" cy="238537"/>
          </a:xfrm>
          <a:prstGeom prst="rect">
            <a:avLst/>
          </a:prstGeom>
          <a:solidFill>
            <a:srgbClr val="028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59538E-178D-3743-A34E-EA2D2A70EA8B}"/>
              </a:ext>
            </a:extLst>
          </p:cNvPr>
          <p:cNvSpPr/>
          <p:nvPr userDrawn="1"/>
        </p:nvSpPr>
        <p:spPr>
          <a:xfrm rot="5400000">
            <a:off x="-442104" y="1344929"/>
            <a:ext cx="1122744" cy="238536"/>
          </a:xfrm>
          <a:prstGeom prst="rect">
            <a:avLst/>
          </a:prstGeom>
          <a:solidFill>
            <a:srgbClr val="C7D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89FEBF-A801-2D48-B0C8-F12DC13D5BD6}"/>
              </a:ext>
            </a:extLst>
          </p:cNvPr>
          <p:cNvSpPr/>
          <p:nvPr userDrawn="1"/>
        </p:nvSpPr>
        <p:spPr>
          <a:xfrm rot="16200000">
            <a:off x="-706683" y="2732252"/>
            <a:ext cx="1651907" cy="238537"/>
          </a:xfrm>
          <a:prstGeom prst="rect">
            <a:avLst/>
          </a:prstGeom>
          <a:solidFill>
            <a:srgbClr val="FF9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DB03F8-2F52-2248-A1A6-9EA442D83918}"/>
              </a:ext>
            </a:extLst>
          </p:cNvPr>
          <p:cNvSpPr/>
          <p:nvPr userDrawn="1"/>
        </p:nvSpPr>
        <p:spPr>
          <a:xfrm rot="16200000">
            <a:off x="-332148" y="332142"/>
            <a:ext cx="902827" cy="238538"/>
          </a:xfrm>
          <a:prstGeom prst="rect">
            <a:avLst/>
          </a:prstGeom>
          <a:solidFill>
            <a:srgbClr val="EFD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83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70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43A50"/>
                </a:solidFill>
              </a:defRPr>
            </a:lvl1pPr>
            <a:lvl2pPr>
              <a:defRPr>
                <a:solidFill>
                  <a:srgbClr val="243A50"/>
                </a:solidFill>
              </a:defRPr>
            </a:lvl2pPr>
            <a:lvl3pPr>
              <a:defRPr>
                <a:solidFill>
                  <a:srgbClr val="243A50"/>
                </a:solidFill>
              </a:defRPr>
            </a:lvl3pPr>
            <a:lvl4pPr>
              <a:defRPr>
                <a:solidFill>
                  <a:srgbClr val="243A50"/>
                </a:solidFill>
              </a:defRPr>
            </a:lvl4pPr>
            <a:lvl5pPr>
              <a:defRPr>
                <a:solidFill>
                  <a:srgbClr val="243A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CB1B11-9E28-4C4C-851D-DA3922407F84}"/>
              </a:ext>
            </a:extLst>
          </p:cNvPr>
          <p:cNvSpPr/>
          <p:nvPr userDrawn="1"/>
        </p:nvSpPr>
        <p:spPr>
          <a:xfrm rot="10800000">
            <a:off x="0" y="6751782"/>
            <a:ext cx="4241018" cy="122285"/>
          </a:xfrm>
          <a:prstGeom prst="rect">
            <a:avLst/>
          </a:prstGeom>
          <a:solidFill>
            <a:srgbClr val="028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B71087-2231-EE4F-BCB8-EC61EDBC71D3}"/>
              </a:ext>
            </a:extLst>
          </p:cNvPr>
          <p:cNvSpPr/>
          <p:nvPr userDrawn="1"/>
        </p:nvSpPr>
        <p:spPr>
          <a:xfrm>
            <a:off x="7829594" y="6750426"/>
            <a:ext cx="2432924" cy="123643"/>
          </a:xfrm>
          <a:prstGeom prst="rect">
            <a:avLst/>
          </a:prstGeom>
          <a:solidFill>
            <a:srgbClr val="C7D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E3B849-499B-C642-B6D7-18C970296B10}"/>
              </a:ext>
            </a:extLst>
          </p:cNvPr>
          <p:cNvSpPr/>
          <p:nvPr userDrawn="1"/>
        </p:nvSpPr>
        <p:spPr>
          <a:xfrm rot="10800000">
            <a:off x="4241016" y="6750424"/>
            <a:ext cx="3588577" cy="123644"/>
          </a:xfrm>
          <a:prstGeom prst="rect">
            <a:avLst/>
          </a:prstGeom>
          <a:solidFill>
            <a:srgbClr val="FF9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48E9AD-E60D-9940-81BB-94D335F08F8B}"/>
              </a:ext>
            </a:extLst>
          </p:cNvPr>
          <p:cNvSpPr/>
          <p:nvPr userDrawn="1"/>
        </p:nvSpPr>
        <p:spPr>
          <a:xfrm>
            <a:off x="10235624" y="6750424"/>
            <a:ext cx="1956376" cy="123645"/>
          </a:xfrm>
          <a:prstGeom prst="rect">
            <a:avLst/>
          </a:prstGeom>
          <a:solidFill>
            <a:srgbClr val="EFD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140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2DB3666-FE48-E14A-86FE-8D09D3D7DD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FD54E">
              <a:alpha val="9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43A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70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43A50"/>
                </a:solidFill>
              </a:defRPr>
            </a:lvl1pPr>
            <a:lvl2pPr>
              <a:defRPr>
                <a:solidFill>
                  <a:srgbClr val="243A50"/>
                </a:solidFill>
              </a:defRPr>
            </a:lvl2pPr>
            <a:lvl3pPr>
              <a:defRPr>
                <a:solidFill>
                  <a:srgbClr val="243A50"/>
                </a:solidFill>
              </a:defRPr>
            </a:lvl3pPr>
            <a:lvl4pPr>
              <a:defRPr>
                <a:solidFill>
                  <a:srgbClr val="243A50"/>
                </a:solidFill>
              </a:defRPr>
            </a:lvl4pPr>
            <a:lvl5pPr>
              <a:defRPr>
                <a:solidFill>
                  <a:srgbClr val="243A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43A50"/>
                </a:solidFill>
              </a:defRPr>
            </a:lvl1pPr>
          </a:lstStyle>
          <a:p>
            <a:fld id="{D1DDEDF4-883C-4159-966D-7CEF8ED53DD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29789A-8B07-7D48-837C-E1D1692068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578" y="6266103"/>
            <a:ext cx="858444" cy="4109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D18F9B-10C0-D340-B75C-CA49317509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524" y="6245783"/>
            <a:ext cx="733836" cy="47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13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70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43A50"/>
                </a:solidFill>
              </a:defRPr>
            </a:lvl1pPr>
            <a:lvl2pPr>
              <a:defRPr>
                <a:solidFill>
                  <a:srgbClr val="243A50"/>
                </a:solidFill>
              </a:defRPr>
            </a:lvl2pPr>
            <a:lvl3pPr>
              <a:defRPr>
                <a:solidFill>
                  <a:srgbClr val="243A50"/>
                </a:solidFill>
              </a:defRPr>
            </a:lvl3pPr>
            <a:lvl4pPr>
              <a:defRPr>
                <a:solidFill>
                  <a:srgbClr val="243A50"/>
                </a:solidFill>
              </a:defRPr>
            </a:lvl4pPr>
            <a:lvl5pPr>
              <a:defRPr>
                <a:solidFill>
                  <a:srgbClr val="243A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3D2446-1E83-7D4A-9061-EBD8D0EC1717}"/>
              </a:ext>
            </a:extLst>
          </p:cNvPr>
          <p:cNvSpPr/>
          <p:nvPr userDrawn="1"/>
        </p:nvSpPr>
        <p:spPr>
          <a:xfrm rot="16200000">
            <a:off x="-1470992" y="5148469"/>
            <a:ext cx="3180521" cy="238537"/>
          </a:xfrm>
          <a:prstGeom prst="rect">
            <a:avLst/>
          </a:prstGeom>
          <a:solidFill>
            <a:srgbClr val="028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28D94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621404-531C-2247-975C-715932478D63}"/>
              </a:ext>
            </a:extLst>
          </p:cNvPr>
          <p:cNvSpPr/>
          <p:nvPr userDrawn="1"/>
        </p:nvSpPr>
        <p:spPr>
          <a:xfrm rot="5400000">
            <a:off x="-442104" y="1344929"/>
            <a:ext cx="1122744" cy="238536"/>
          </a:xfrm>
          <a:prstGeom prst="rect">
            <a:avLst/>
          </a:prstGeom>
          <a:solidFill>
            <a:srgbClr val="C7D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5499C09-8414-DD4F-A1F3-20F8C0B4705D}"/>
              </a:ext>
            </a:extLst>
          </p:cNvPr>
          <p:cNvSpPr/>
          <p:nvPr userDrawn="1"/>
        </p:nvSpPr>
        <p:spPr>
          <a:xfrm rot="16200000">
            <a:off x="-706683" y="2732252"/>
            <a:ext cx="1651907" cy="238537"/>
          </a:xfrm>
          <a:prstGeom prst="rect">
            <a:avLst/>
          </a:prstGeom>
          <a:solidFill>
            <a:srgbClr val="FF9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231E35-8D30-1949-940A-ECF9FD1D028B}"/>
              </a:ext>
            </a:extLst>
          </p:cNvPr>
          <p:cNvSpPr/>
          <p:nvPr userDrawn="1"/>
        </p:nvSpPr>
        <p:spPr>
          <a:xfrm rot="16200000">
            <a:off x="-332147" y="332145"/>
            <a:ext cx="902827" cy="238538"/>
          </a:xfrm>
          <a:prstGeom prst="rect">
            <a:avLst/>
          </a:prstGeom>
          <a:solidFill>
            <a:srgbClr val="EFD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2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7F63F83-FEDE-2B41-9577-3FF36C61F4D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3A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570592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647339"/>
            <a:ext cx="10515600" cy="1500186"/>
          </a:xfrm>
        </p:spPr>
        <p:txBody>
          <a:bodyPr/>
          <a:lstStyle>
            <a:lvl1pPr marL="0" indent="0">
              <a:buNone/>
              <a:defRPr sz="2400">
                <a:solidFill>
                  <a:srgbClr val="EFD54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DDEDF4-883C-4159-966D-7CEF8ED53D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E8E225-A9DE-D946-8826-9CB7A562794A}"/>
              </a:ext>
            </a:extLst>
          </p:cNvPr>
          <p:cNvSpPr/>
          <p:nvPr userDrawn="1"/>
        </p:nvSpPr>
        <p:spPr>
          <a:xfrm rot="16200000" flipV="1">
            <a:off x="6061945" y="-750337"/>
            <a:ext cx="45719" cy="10537994"/>
          </a:xfrm>
          <a:prstGeom prst="rect">
            <a:avLst/>
          </a:prstGeom>
          <a:solidFill>
            <a:srgbClr val="C7D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EA789E-3CB8-404D-9E36-CC5AD10B7050}"/>
              </a:ext>
            </a:extLst>
          </p:cNvPr>
          <p:cNvSpPr/>
          <p:nvPr userDrawn="1"/>
        </p:nvSpPr>
        <p:spPr>
          <a:xfrm rot="10800000">
            <a:off x="0" y="1357"/>
            <a:ext cx="4241018" cy="642109"/>
          </a:xfrm>
          <a:prstGeom prst="rect">
            <a:avLst/>
          </a:prstGeom>
          <a:solidFill>
            <a:srgbClr val="028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E4B389-9A2F-0342-AE48-38AD84FA85E1}"/>
              </a:ext>
            </a:extLst>
          </p:cNvPr>
          <p:cNvSpPr/>
          <p:nvPr userDrawn="1"/>
        </p:nvSpPr>
        <p:spPr>
          <a:xfrm>
            <a:off x="7829594" y="2"/>
            <a:ext cx="2432924" cy="649240"/>
          </a:xfrm>
          <a:prstGeom prst="rect">
            <a:avLst/>
          </a:prstGeom>
          <a:solidFill>
            <a:srgbClr val="C7D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A22B6E-1BB9-C449-9D9F-3B224A1DE97C}"/>
              </a:ext>
            </a:extLst>
          </p:cNvPr>
          <p:cNvSpPr/>
          <p:nvPr userDrawn="1"/>
        </p:nvSpPr>
        <p:spPr>
          <a:xfrm rot="10800000">
            <a:off x="4241015" y="-1"/>
            <a:ext cx="3588577" cy="649245"/>
          </a:xfrm>
          <a:prstGeom prst="rect">
            <a:avLst/>
          </a:prstGeom>
          <a:solidFill>
            <a:srgbClr val="FF9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E4D9DC-290B-504B-A401-A3521FA70469}"/>
              </a:ext>
            </a:extLst>
          </p:cNvPr>
          <p:cNvSpPr/>
          <p:nvPr userDrawn="1"/>
        </p:nvSpPr>
        <p:spPr>
          <a:xfrm>
            <a:off x="10235624" y="0"/>
            <a:ext cx="1956376" cy="649250"/>
          </a:xfrm>
          <a:prstGeom prst="rect">
            <a:avLst/>
          </a:prstGeom>
          <a:solidFill>
            <a:srgbClr val="EFD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590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70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43A50"/>
                </a:solidFill>
              </a:defRPr>
            </a:lvl1pPr>
            <a:lvl2pPr>
              <a:defRPr>
                <a:solidFill>
                  <a:srgbClr val="243A50"/>
                </a:solidFill>
              </a:defRPr>
            </a:lvl2pPr>
            <a:lvl3pPr>
              <a:defRPr>
                <a:solidFill>
                  <a:srgbClr val="243A50"/>
                </a:solidFill>
              </a:defRPr>
            </a:lvl3pPr>
            <a:lvl4pPr>
              <a:defRPr>
                <a:solidFill>
                  <a:srgbClr val="243A50"/>
                </a:solidFill>
              </a:defRPr>
            </a:lvl4pPr>
            <a:lvl5pPr>
              <a:defRPr>
                <a:solidFill>
                  <a:srgbClr val="243A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43A50"/>
                </a:solidFill>
              </a:defRPr>
            </a:lvl1pPr>
            <a:lvl2pPr>
              <a:defRPr>
                <a:solidFill>
                  <a:srgbClr val="243A50"/>
                </a:solidFill>
              </a:defRPr>
            </a:lvl2pPr>
            <a:lvl3pPr>
              <a:defRPr>
                <a:solidFill>
                  <a:srgbClr val="243A50"/>
                </a:solidFill>
              </a:defRPr>
            </a:lvl3pPr>
            <a:lvl4pPr>
              <a:defRPr>
                <a:solidFill>
                  <a:srgbClr val="243A50"/>
                </a:solidFill>
              </a:defRPr>
            </a:lvl4pPr>
            <a:lvl5pPr>
              <a:defRPr>
                <a:solidFill>
                  <a:srgbClr val="243A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E24686-3DF5-D645-97F1-DFB9574085E8}"/>
              </a:ext>
            </a:extLst>
          </p:cNvPr>
          <p:cNvSpPr/>
          <p:nvPr userDrawn="1"/>
        </p:nvSpPr>
        <p:spPr>
          <a:xfrm rot="10800000">
            <a:off x="0" y="6751782"/>
            <a:ext cx="4241018" cy="122285"/>
          </a:xfrm>
          <a:prstGeom prst="rect">
            <a:avLst/>
          </a:prstGeom>
          <a:solidFill>
            <a:srgbClr val="028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9B75A3-6832-2941-843C-2B8CFCCF85DE}"/>
              </a:ext>
            </a:extLst>
          </p:cNvPr>
          <p:cNvSpPr/>
          <p:nvPr userDrawn="1"/>
        </p:nvSpPr>
        <p:spPr>
          <a:xfrm>
            <a:off x="7829594" y="6750426"/>
            <a:ext cx="2432924" cy="123643"/>
          </a:xfrm>
          <a:prstGeom prst="rect">
            <a:avLst/>
          </a:prstGeom>
          <a:solidFill>
            <a:srgbClr val="C7D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EF1394-1161-F542-8E8A-76DBF3661C4E}"/>
              </a:ext>
            </a:extLst>
          </p:cNvPr>
          <p:cNvSpPr/>
          <p:nvPr userDrawn="1"/>
        </p:nvSpPr>
        <p:spPr>
          <a:xfrm rot="10800000">
            <a:off x="4241016" y="6750424"/>
            <a:ext cx="3588577" cy="123644"/>
          </a:xfrm>
          <a:prstGeom prst="rect">
            <a:avLst/>
          </a:prstGeom>
          <a:solidFill>
            <a:srgbClr val="FF9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4035ED-E658-8D4C-B86F-1805CF13E8E3}"/>
              </a:ext>
            </a:extLst>
          </p:cNvPr>
          <p:cNvSpPr/>
          <p:nvPr userDrawn="1"/>
        </p:nvSpPr>
        <p:spPr>
          <a:xfrm>
            <a:off x="10235624" y="6750424"/>
            <a:ext cx="1956376" cy="123645"/>
          </a:xfrm>
          <a:prstGeom prst="rect">
            <a:avLst/>
          </a:prstGeom>
          <a:solidFill>
            <a:srgbClr val="EFD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CFA0C11-3CA6-6C4B-8F64-8761279FAAC3}"/>
              </a:ext>
            </a:extLst>
          </p:cNvPr>
          <p:cNvCxnSpPr/>
          <p:nvPr userDrawn="1"/>
        </p:nvCxnSpPr>
        <p:spPr>
          <a:xfrm>
            <a:off x="6098168" y="1814992"/>
            <a:ext cx="0" cy="4351338"/>
          </a:xfrm>
          <a:prstGeom prst="line">
            <a:avLst/>
          </a:prstGeom>
          <a:ln>
            <a:solidFill>
              <a:srgbClr val="EFD5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090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70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43A50"/>
                </a:solidFill>
              </a:defRPr>
            </a:lvl1pPr>
            <a:lvl2pPr>
              <a:defRPr>
                <a:solidFill>
                  <a:srgbClr val="243A50"/>
                </a:solidFill>
              </a:defRPr>
            </a:lvl2pPr>
            <a:lvl3pPr>
              <a:defRPr>
                <a:solidFill>
                  <a:srgbClr val="243A50"/>
                </a:solidFill>
              </a:defRPr>
            </a:lvl3pPr>
            <a:lvl4pPr>
              <a:defRPr>
                <a:solidFill>
                  <a:srgbClr val="243A50"/>
                </a:solidFill>
              </a:defRPr>
            </a:lvl4pPr>
            <a:lvl5pPr>
              <a:defRPr>
                <a:solidFill>
                  <a:srgbClr val="243A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43A50"/>
                </a:solidFill>
              </a:defRPr>
            </a:lvl1pPr>
            <a:lvl2pPr>
              <a:defRPr>
                <a:solidFill>
                  <a:srgbClr val="243A50"/>
                </a:solidFill>
              </a:defRPr>
            </a:lvl2pPr>
            <a:lvl3pPr>
              <a:defRPr>
                <a:solidFill>
                  <a:srgbClr val="243A50"/>
                </a:solidFill>
              </a:defRPr>
            </a:lvl3pPr>
            <a:lvl4pPr>
              <a:defRPr>
                <a:solidFill>
                  <a:srgbClr val="243A50"/>
                </a:solidFill>
              </a:defRPr>
            </a:lvl4pPr>
            <a:lvl5pPr>
              <a:defRPr>
                <a:solidFill>
                  <a:srgbClr val="243A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E24686-3DF5-D645-97F1-DFB9574085E8}"/>
              </a:ext>
            </a:extLst>
          </p:cNvPr>
          <p:cNvSpPr/>
          <p:nvPr userDrawn="1"/>
        </p:nvSpPr>
        <p:spPr>
          <a:xfrm rot="10800000">
            <a:off x="0" y="6751782"/>
            <a:ext cx="4241018" cy="122285"/>
          </a:xfrm>
          <a:prstGeom prst="rect">
            <a:avLst/>
          </a:prstGeom>
          <a:solidFill>
            <a:srgbClr val="028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9B75A3-6832-2941-843C-2B8CFCCF85DE}"/>
              </a:ext>
            </a:extLst>
          </p:cNvPr>
          <p:cNvSpPr/>
          <p:nvPr userDrawn="1"/>
        </p:nvSpPr>
        <p:spPr>
          <a:xfrm>
            <a:off x="7829594" y="6750426"/>
            <a:ext cx="2432924" cy="123643"/>
          </a:xfrm>
          <a:prstGeom prst="rect">
            <a:avLst/>
          </a:prstGeom>
          <a:solidFill>
            <a:srgbClr val="C7D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EF1394-1161-F542-8E8A-76DBF3661C4E}"/>
              </a:ext>
            </a:extLst>
          </p:cNvPr>
          <p:cNvSpPr/>
          <p:nvPr userDrawn="1"/>
        </p:nvSpPr>
        <p:spPr>
          <a:xfrm rot="10800000">
            <a:off x="4241016" y="6750424"/>
            <a:ext cx="3588577" cy="123644"/>
          </a:xfrm>
          <a:prstGeom prst="rect">
            <a:avLst/>
          </a:prstGeom>
          <a:solidFill>
            <a:srgbClr val="FF9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4035ED-E658-8D4C-B86F-1805CF13E8E3}"/>
              </a:ext>
            </a:extLst>
          </p:cNvPr>
          <p:cNvSpPr/>
          <p:nvPr userDrawn="1"/>
        </p:nvSpPr>
        <p:spPr>
          <a:xfrm>
            <a:off x="10235624" y="6750424"/>
            <a:ext cx="1956376" cy="123645"/>
          </a:xfrm>
          <a:prstGeom prst="rect">
            <a:avLst/>
          </a:prstGeom>
          <a:solidFill>
            <a:srgbClr val="EFD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8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170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43A50"/>
                </a:solidFill>
              </a:defRPr>
            </a:lvl1pPr>
            <a:lvl2pPr>
              <a:defRPr>
                <a:solidFill>
                  <a:srgbClr val="243A50"/>
                </a:solidFill>
              </a:defRPr>
            </a:lvl2pPr>
            <a:lvl3pPr>
              <a:defRPr>
                <a:solidFill>
                  <a:srgbClr val="243A50"/>
                </a:solidFill>
              </a:defRPr>
            </a:lvl3pPr>
            <a:lvl4pPr>
              <a:defRPr>
                <a:solidFill>
                  <a:srgbClr val="243A50"/>
                </a:solidFill>
              </a:defRPr>
            </a:lvl4pPr>
            <a:lvl5pPr>
              <a:defRPr>
                <a:solidFill>
                  <a:srgbClr val="243A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43A50"/>
                </a:solidFill>
              </a:defRPr>
            </a:lvl1pPr>
            <a:lvl2pPr>
              <a:defRPr>
                <a:solidFill>
                  <a:srgbClr val="243A50"/>
                </a:solidFill>
              </a:defRPr>
            </a:lvl2pPr>
            <a:lvl3pPr>
              <a:defRPr>
                <a:solidFill>
                  <a:srgbClr val="243A50"/>
                </a:solidFill>
              </a:defRPr>
            </a:lvl3pPr>
            <a:lvl4pPr>
              <a:defRPr>
                <a:solidFill>
                  <a:srgbClr val="243A50"/>
                </a:solidFill>
              </a:defRPr>
            </a:lvl4pPr>
            <a:lvl5pPr>
              <a:defRPr>
                <a:solidFill>
                  <a:srgbClr val="243A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158B97D-9D07-454F-A1E3-28D35C64891F}"/>
              </a:ext>
            </a:extLst>
          </p:cNvPr>
          <p:cNvCxnSpPr/>
          <p:nvPr userDrawn="1"/>
        </p:nvCxnSpPr>
        <p:spPr>
          <a:xfrm>
            <a:off x="6098168" y="1814992"/>
            <a:ext cx="0" cy="4351338"/>
          </a:xfrm>
          <a:prstGeom prst="line">
            <a:avLst/>
          </a:prstGeom>
          <a:ln>
            <a:solidFill>
              <a:srgbClr val="EFD5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70119A8-E6F0-A849-92FA-FE2C0B6840B7}"/>
              </a:ext>
            </a:extLst>
          </p:cNvPr>
          <p:cNvSpPr/>
          <p:nvPr userDrawn="1"/>
        </p:nvSpPr>
        <p:spPr>
          <a:xfrm rot="16200000">
            <a:off x="-1470992" y="5148469"/>
            <a:ext cx="3180521" cy="238537"/>
          </a:xfrm>
          <a:prstGeom prst="rect">
            <a:avLst/>
          </a:prstGeom>
          <a:solidFill>
            <a:srgbClr val="028D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F9F6C9-0477-644E-BB7B-645194B573E7}"/>
              </a:ext>
            </a:extLst>
          </p:cNvPr>
          <p:cNvSpPr/>
          <p:nvPr userDrawn="1"/>
        </p:nvSpPr>
        <p:spPr>
          <a:xfrm rot="5400000">
            <a:off x="-442104" y="1344929"/>
            <a:ext cx="1122744" cy="238536"/>
          </a:xfrm>
          <a:prstGeom prst="rect">
            <a:avLst/>
          </a:prstGeom>
          <a:solidFill>
            <a:srgbClr val="C7D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8C9CF5-DCDD-5544-94B2-F7C8AE60691C}"/>
              </a:ext>
            </a:extLst>
          </p:cNvPr>
          <p:cNvSpPr/>
          <p:nvPr userDrawn="1"/>
        </p:nvSpPr>
        <p:spPr>
          <a:xfrm rot="16200000">
            <a:off x="-706683" y="2732252"/>
            <a:ext cx="1651907" cy="238537"/>
          </a:xfrm>
          <a:prstGeom prst="rect">
            <a:avLst/>
          </a:prstGeom>
          <a:solidFill>
            <a:srgbClr val="FF94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E6CF7A-1FAC-2A4B-A81E-9619BAB012A6}"/>
              </a:ext>
            </a:extLst>
          </p:cNvPr>
          <p:cNvSpPr/>
          <p:nvPr userDrawn="1"/>
        </p:nvSpPr>
        <p:spPr>
          <a:xfrm rot="16200000">
            <a:off x="-332148" y="332142"/>
            <a:ext cx="902827" cy="238538"/>
          </a:xfrm>
          <a:prstGeom prst="rect">
            <a:avLst/>
          </a:prstGeom>
          <a:solidFill>
            <a:srgbClr val="EFD5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321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170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83D3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243A50"/>
                </a:solidFill>
              </a:defRPr>
            </a:lvl1pPr>
            <a:lvl2pPr>
              <a:defRPr>
                <a:solidFill>
                  <a:srgbClr val="243A50"/>
                </a:solidFill>
              </a:defRPr>
            </a:lvl2pPr>
            <a:lvl3pPr>
              <a:defRPr>
                <a:solidFill>
                  <a:srgbClr val="243A50"/>
                </a:solidFill>
              </a:defRPr>
            </a:lvl3pPr>
            <a:lvl4pPr>
              <a:defRPr>
                <a:solidFill>
                  <a:srgbClr val="243A50"/>
                </a:solidFill>
              </a:defRPr>
            </a:lvl4pPr>
            <a:lvl5pPr>
              <a:defRPr>
                <a:solidFill>
                  <a:srgbClr val="243A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83D3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243A50"/>
                </a:solidFill>
              </a:defRPr>
            </a:lvl1pPr>
            <a:lvl2pPr>
              <a:defRPr>
                <a:solidFill>
                  <a:srgbClr val="243A50"/>
                </a:solidFill>
              </a:defRPr>
            </a:lvl2pPr>
            <a:lvl3pPr>
              <a:defRPr>
                <a:solidFill>
                  <a:srgbClr val="243A50"/>
                </a:solidFill>
              </a:defRPr>
            </a:lvl3pPr>
            <a:lvl4pPr>
              <a:defRPr>
                <a:solidFill>
                  <a:srgbClr val="243A50"/>
                </a:solidFill>
              </a:defRPr>
            </a:lvl4pPr>
            <a:lvl5pPr>
              <a:defRPr>
                <a:solidFill>
                  <a:srgbClr val="243A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6266A8-E3C7-7E49-B494-F1AD84FF951A}"/>
              </a:ext>
            </a:extLst>
          </p:cNvPr>
          <p:cNvSpPr/>
          <p:nvPr userDrawn="1"/>
        </p:nvSpPr>
        <p:spPr>
          <a:xfrm rot="10800000">
            <a:off x="0" y="6751782"/>
            <a:ext cx="4241018" cy="1222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9FA378-7239-534B-80DF-B70358811CB1}"/>
              </a:ext>
            </a:extLst>
          </p:cNvPr>
          <p:cNvSpPr/>
          <p:nvPr userDrawn="1"/>
        </p:nvSpPr>
        <p:spPr>
          <a:xfrm>
            <a:off x="7829594" y="6750426"/>
            <a:ext cx="2432924" cy="123643"/>
          </a:xfrm>
          <a:prstGeom prst="rect">
            <a:avLst/>
          </a:prstGeom>
          <a:solidFill>
            <a:srgbClr val="337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DD08DB-CFEE-1243-8B27-0A902536212F}"/>
              </a:ext>
            </a:extLst>
          </p:cNvPr>
          <p:cNvSpPr/>
          <p:nvPr userDrawn="1"/>
        </p:nvSpPr>
        <p:spPr>
          <a:xfrm rot="10800000">
            <a:off x="4241016" y="6750424"/>
            <a:ext cx="3588577" cy="123644"/>
          </a:xfrm>
          <a:prstGeom prst="rect">
            <a:avLst/>
          </a:prstGeom>
          <a:solidFill>
            <a:srgbClr val="97C3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BC0038-E2A8-D746-9FC2-B3108EE792A8}"/>
              </a:ext>
            </a:extLst>
          </p:cNvPr>
          <p:cNvSpPr/>
          <p:nvPr userDrawn="1"/>
        </p:nvSpPr>
        <p:spPr>
          <a:xfrm>
            <a:off x="10235624" y="6750424"/>
            <a:ext cx="1956376" cy="1236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23EBE8C-4BD0-CB44-A40A-8D6077D88CE5}"/>
              </a:ext>
            </a:extLst>
          </p:cNvPr>
          <p:cNvCxnSpPr>
            <a:cxnSpLocks/>
          </p:cNvCxnSpPr>
          <p:nvPr userDrawn="1"/>
        </p:nvCxnSpPr>
        <p:spPr>
          <a:xfrm flipH="1">
            <a:off x="6076903" y="1690688"/>
            <a:ext cx="10052" cy="4486275"/>
          </a:xfrm>
          <a:prstGeom prst="line">
            <a:avLst/>
          </a:prstGeom>
          <a:ln>
            <a:solidFill>
              <a:srgbClr val="EFD5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1015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DDEDF4-883C-4159-966D-7CEF8ED53DD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F503097-40E2-1B4D-B972-99BC28B248B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578" y="6266103"/>
            <a:ext cx="858444" cy="4109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B382312-C7C2-9F49-8A75-FCC9B6224720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524" y="6245783"/>
            <a:ext cx="733836" cy="47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17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8" r:id="rId4"/>
    <p:sldLayoutId id="2147483651" r:id="rId5"/>
    <p:sldLayoutId id="2147483652" r:id="rId6"/>
    <p:sldLayoutId id="2147483662" r:id="rId7"/>
    <p:sldLayoutId id="2147483659" r:id="rId8"/>
    <p:sldLayoutId id="2147483653" r:id="rId9"/>
    <p:sldLayoutId id="2147483660" r:id="rId10"/>
    <p:sldLayoutId id="2147483654" r:id="rId11"/>
    <p:sldLayoutId id="2147483655" r:id="rId12"/>
    <p:sldLayoutId id="2147483656" r:id="rId13"/>
    <p:sldLayoutId id="2147483657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1707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43A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43A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43A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43A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43A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hdi.uky.edu/employment-checklists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ca.db101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mailto:Omar.Gomez@harborrc.org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C8A1BA-9B20-8D47-A483-674672E178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1DDEDF4-883C-4159-966D-7CEF8ED53DD3}" type="slidenum">
              <a:rPr lang="en-US" smtClean="0">
                <a:ea typeface="宋体" panose="02010600030101010101" pitchFamily="2" charset="-122"/>
              </a:rPr>
              <a:pPr/>
              <a:t>1</a:t>
            </a:fld>
            <a:endParaRPr lang="zh-CN" dirty="0">
              <a:ea typeface="宋体" panose="02010600030101010101" pitchFamily="2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zh-CN" sz="4000" b="1" dirty="0">
                <a:latin typeface="PMingLiU" panose="02020500000000000000" pitchFamily="18" charset="-120"/>
                <a:ea typeface="PMingLiU" panose="02020500000000000000" pitchFamily="18" charset="-120"/>
                <a:cs typeface="SimSun"/>
              </a:rPr>
              <a:t>暢想各種可能性：</a:t>
            </a:r>
            <a:r>
              <a:rPr dirty="0">
                <a:latin typeface="PMingLiU" panose="02020500000000000000" pitchFamily="18" charset="-120"/>
                <a:ea typeface="PMingLiU" panose="02020500000000000000" pitchFamily="18" charset="-120"/>
              </a:rPr>
              <a:t/>
            </a:r>
            <a:br>
              <a:rPr dirty="0">
                <a:latin typeface="PMingLiU" panose="02020500000000000000" pitchFamily="18" charset="-120"/>
                <a:ea typeface="PMingLiU" panose="02020500000000000000" pitchFamily="18" charset="-120"/>
              </a:rPr>
            </a:br>
            <a:r>
              <a:rPr lang="zh-CN" sz="4000" dirty="0">
                <a:latin typeface="PMingLiU" panose="02020500000000000000" pitchFamily="18" charset="-120"/>
                <a:ea typeface="PMingLiU" panose="02020500000000000000" pitchFamily="18" charset="-120"/>
                <a:cs typeface="SimSun"/>
              </a:rPr>
              <a:t>就業成功之路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zh-CN" dirty="0">
              <a:ea typeface="宋体" panose="02010600030101010101" pitchFamily="2" charset="-122"/>
            </a:endParaRPr>
          </a:p>
          <a:p>
            <a:r>
              <a:rPr lang="zh-CN" dirty="0">
                <a:latin typeface="SimSun"/>
                <a:ea typeface="宋体" panose="02010600030101010101" pitchFamily="2" charset="-122"/>
                <a:cs typeface="SimSun"/>
              </a:rPr>
              <a:t>Sean Roy - TransCen</a:t>
            </a:r>
            <a:endParaRPr lang="zh-CN" dirty="0">
              <a:ea typeface="宋体" panose="02010600030101010101" pitchFamily="2" charset="-122"/>
            </a:endParaRPr>
          </a:p>
        </p:txBody>
      </p:sp>
      <p:pic>
        <p:nvPicPr>
          <p:cNvPr id="7" name="Picture 6" descr="Young Asian male on a wheelchair looking at a tablet. ">
            <a:extLst>
              <a:ext uri="{FF2B5EF4-FFF2-40B4-BE49-F238E27FC236}">
                <a16:creationId xmlns:a16="http://schemas.microsoft.com/office/drawing/2014/main" id="{89BAD679-DF84-8244-9BDC-FBEB42FA0A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"/>
          <a:stretch/>
        </p:blipFill>
        <p:spPr>
          <a:xfrm>
            <a:off x="857250" y="148855"/>
            <a:ext cx="3890332" cy="2654667"/>
          </a:xfrm>
          <a:prstGeom prst="rect">
            <a:avLst/>
          </a:prstGeom>
        </p:spPr>
      </p:pic>
      <p:pic>
        <p:nvPicPr>
          <p:cNvPr id="8" name="Picture 7" descr="Young boy with his mom, dad, and brother " title="Young boy with family ">
            <a:extLst>
              <a:ext uri="{FF2B5EF4-FFF2-40B4-BE49-F238E27FC236}">
                <a16:creationId xmlns:a16="http://schemas.microsoft.com/office/drawing/2014/main" id="{1EC01544-DD50-1849-87B2-2FC6A8107E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719" y="148856"/>
            <a:ext cx="3985327" cy="265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78901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DFB035-2142-E74F-B3C4-2EBB39776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>
                <a:ea typeface="PMingLiU" panose="02020500000000000000" pitchFamily="18" charset="-120"/>
              </a:rPr>
              <a:t>10</a:t>
            </a:fld>
            <a:endParaRPr lang="zh-CN" dirty="0">
              <a:ea typeface="PMingLiU" panose="02020500000000000000" pitchFamily="18" charset="-12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10761A-C9D8-7242-B4D7-ECAB45CEE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91667" cy="1325563"/>
          </a:xfrm>
        </p:spPr>
        <p:txBody>
          <a:bodyPr/>
          <a:lstStyle/>
          <a:p>
            <a:pPr algn="ctr"/>
            <a:r>
              <a:rPr lang="zh-CN" dirty="0">
                <a:ea typeface="PMingLiU" panose="02020500000000000000" pitchFamily="18" charset="-120"/>
                <a:cs typeface="SimSun"/>
              </a:rPr>
              <a:t>新的現實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3E1FA-50CB-374C-9EA5-B56FEE6C5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5423" y="1690688"/>
            <a:ext cx="6083673" cy="448627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zh-CN" dirty="0">
                <a:ea typeface="PMingLiU" panose="02020500000000000000" pitchFamily="18" charset="-120"/>
                <a:cs typeface="SimSun"/>
              </a:rPr>
              <a:t>更加關注健康和安全 </a:t>
            </a:r>
          </a:p>
          <a:p>
            <a:pPr>
              <a:lnSpc>
                <a:spcPct val="110000"/>
              </a:lnSpc>
            </a:pPr>
            <a:r>
              <a:rPr lang="zh-CN" dirty="0">
                <a:ea typeface="PMingLiU" panose="02020500000000000000" pitchFamily="18" charset="-120"/>
                <a:cs typeface="SimSun"/>
              </a:rPr>
              <a:t>在</a:t>
            </a:r>
            <a:r>
              <a:rPr lang="zh-CN" altLang="en-US" dirty="0">
                <a:ea typeface="PMingLiU" panose="02020500000000000000" pitchFamily="18" charset="-120"/>
                <a:cs typeface="SimSun"/>
              </a:rPr>
              <a:t>電腦</a:t>
            </a:r>
            <a:r>
              <a:rPr lang="zh-CN" dirty="0">
                <a:ea typeface="PMingLiU" panose="02020500000000000000" pitchFamily="18" charset="-120"/>
                <a:cs typeface="SimSun"/>
              </a:rPr>
              <a:t>或某種設備上花的時間更長</a:t>
            </a:r>
          </a:p>
          <a:p>
            <a:pPr>
              <a:lnSpc>
                <a:spcPct val="110000"/>
              </a:lnSpc>
            </a:pPr>
            <a:r>
              <a:rPr lang="zh-CN" dirty="0">
                <a:ea typeface="PMingLiU" panose="02020500000000000000" pitchFamily="18" charset="-120"/>
                <a:cs typeface="SimSun"/>
              </a:rPr>
              <a:t>在一段時間內獲得</a:t>
            </a:r>
            <a:r>
              <a:rPr lang="zh-CN" altLang="en-US" dirty="0">
                <a:ea typeface="PMingLiU" panose="02020500000000000000" pitchFamily="18" charset="-120"/>
                <a:cs typeface="SimSun"/>
              </a:rPr>
              <a:t>支援</a:t>
            </a:r>
            <a:r>
              <a:rPr lang="zh-CN" dirty="0">
                <a:ea typeface="PMingLiU" panose="02020500000000000000" pitchFamily="18" charset="-120"/>
                <a:cs typeface="SimSun"/>
              </a:rPr>
              <a:t>的機會有限？</a:t>
            </a:r>
          </a:p>
          <a:p>
            <a:pPr marL="0" indent="0">
              <a:lnSpc>
                <a:spcPct val="110000"/>
              </a:lnSpc>
              <a:buNone/>
            </a:pPr>
            <a:endParaRPr lang="zh-CN" dirty="0">
              <a:ea typeface="PMingLiU" panose="02020500000000000000" pitchFamily="18" charset="-120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zh-CN" sz="3000" b="1" dirty="0">
                <a:solidFill>
                  <a:srgbClr val="883D38"/>
                </a:solidFill>
                <a:ea typeface="PMingLiU" panose="02020500000000000000" pitchFamily="18" charset="-120"/>
                <a:cs typeface="SimSun"/>
              </a:rPr>
              <a:t>某些行業的工作機會將反彈，需要更多員工。</a:t>
            </a:r>
          </a:p>
          <a:p>
            <a:pPr marL="0" indent="0" algn="ctr">
              <a:lnSpc>
                <a:spcPct val="110000"/>
              </a:lnSpc>
              <a:buNone/>
            </a:pPr>
            <a:endParaRPr lang="zh-CN" b="1" dirty="0">
              <a:solidFill>
                <a:srgbClr val="883D38"/>
              </a:solidFill>
              <a:ea typeface="PMingLiU" panose="02020500000000000000" pitchFamily="18" charset="-120"/>
            </a:endParaRPr>
          </a:p>
          <a:p>
            <a:pPr>
              <a:lnSpc>
                <a:spcPct val="110000"/>
              </a:lnSpc>
            </a:pPr>
            <a:endParaRPr lang="zh-CN" dirty="0">
              <a:ea typeface="PMingLiU" panose="02020500000000000000" pitchFamily="18" charset="-120"/>
            </a:endParaRPr>
          </a:p>
        </p:txBody>
      </p:sp>
      <p:pic>
        <p:nvPicPr>
          <p:cNvPr id="9" name="Content Placeholder 8" descr="Cartoon drawing of a man at a fork in the road. Arrow going right says &quot;change.&quot; Arrow going left says &quot;old ways.&quot; ">
            <a:extLst>
              <a:ext uri="{FF2B5EF4-FFF2-40B4-BE49-F238E27FC236}">
                <a16:creationId xmlns:a16="http://schemas.microsoft.com/office/drawing/2014/main" id="{D2B163EB-5425-1A4B-B185-094C447100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r="23579"/>
          <a:stretch/>
        </p:blipFill>
        <p:spPr>
          <a:xfrm>
            <a:off x="7368208" y="0"/>
            <a:ext cx="4823792" cy="6754623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353CFF-A4F0-C24A-F28B-719AF5B28A06}"/>
              </a:ext>
            </a:extLst>
          </p:cNvPr>
          <p:cNvSpPr txBox="1"/>
          <p:nvPr/>
        </p:nvSpPr>
        <p:spPr>
          <a:xfrm>
            <a:off x="8927690" y="639964"/>
            <a:ext cx="1809136" cy="584775"/>
          </a:xfrm>
          <a:prstGeom prst="rect">
            <a:avLst/>
          </a:prstGeom>
          <a:solidFill>
            <a:srgbClr val="09A696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</a:rPr>
              <a:t>改變</a:t>
            </a:r>
            <a:endParaRPr lang="en-CA" sz="3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62308A-9DC1-CFD8-7F11-B3CE0DFB6F12}"/>
              </a:ext>
            </a:extLst>
          </p:cNvPr>
          <p:cNvSpPr txBox="1"/>
          <p:nvPr/>
        </p:nvSpPr>
        <p:spPr>
          <a:xfrm>
            <a:off x="8827871" y="1864703"/>
            <a:ext cx="2008774" cy="584775"/>
          </a:xfrm>
          <a:prstGeom prst="rect">
            <a:avLst/>
          </a:prstGeom>
          <a:solidFill>
            <a:srgbClr val="16304B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</a:rPr>
              <a:t>老路</a:t>
            </a:r>
            <a:endParaRPr lang="en-C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563715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32B08F-3832-D342-B385-7F3924FAE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pPr/>
              <a:t>11</a:t>
            </a:fld>
            <a:endParaRPr lang="zh-C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>
                <a:latin typeface="PMingLiU" panose="02020500000000000000" pitchFamily="18" charset="-120"/>
                <a:ea typeface="PMingLiU" panose="02020500000000000000" pitchFamily="18" charset="-120"/>
                <a:cs typeface="SimSun"/>
              </a:rPr>
              <a:t>以新的方式看待您的家人</a:t>
            </a:r>
          </a:p>
        </p:txBody>
      </p:sp>
    </p:spTree>
    <p:extLst>
      <p:ext uri="{BB962C8B-B14F-4D97-AF65-F5344CB8AC3E}">
        <p14:creationId xmlns:p14="http://schemas.microsoft.com/office/powerpoint/2010/main" val="308483100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E204A2-2F6F-304B-AE14-F01E866F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>
                <a:ea typeface="PMingLiU" panose="02020500000000000000" pitchFamily="18" charset="-120"/>
              </a:rPr>
              <a:t>12</a:t>
            </a:fld>
            <a:endParaRPr lang="zh-CN" dirty="0">
              <a:ea typeface="PMingLiU" panose="02020500000000000000" pitchFamily="18" charset="-12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8471E8-E5DE-FC48-B6D3-CEE468D34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dirty="0">
                <a:ea typeface="PMingLiU" panose="02020500000000000000" pitchFamily="18" charset="-120"/>
                <a:cs typeface="SimSun"/>
              </a:rPr>
              <a:t>我們如何定義期望？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C040E-7C61-5148-9836-E2BE3CD7EA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6747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3200" b="1" dirty="0">
                <a:solidFill>
                  <a:srgbClr val="883D38"/>
                </a:solidFill>
                <a:ea typeface="PMingLiU" panose="02020500000000000000" pitchFamily="18" charset="-120"/>
                <a:cs typeface="SimSun"/>
              </a:rPr>
              <a:t>「</a:t>
            </a:r>
            <a:r>
              <a:rPr lang="zh-CN" sz="3200" b="1" dirty="0">
                <a:solidFill>
                  <a:srgbClr val="883D38"/>
                </a:solidFill>
                <a:ea typeface="PMingLiU" panose="02020500000000000000" pitchFamily="18" charset="-120"/>
                <a:cs typeface="SimSun"/>
              </a:rPr>
              <a:t>期望</a:t>
            </a:r>
            <a:r>
              <a:rPr lang="zh-CN" altLang="en-US" sz="3200" b="1" dirty="0">
                <a:solidFill>
                  <a:srgbClr val="883D38"/>
                </a:solidFill>
                <a:ea typeface="PMingLiU" panose="02020500000000000000" pitchFamily="18" charset="-120"/>
                <a:cs typeface="SimSun"/>
              </a:rPr>
              <a:t>」</a:t>
            </a:r>
            <a:r>
              <a:rPr lang="zh-CN" sz="3200" b="1" dirty="0">
                <a:solidFill>
                  <a:srgbClr val="883D38"/>
                </a:solidFill>
                <a:ea typeface="PMingLiU" panose="02020500000000000000" pitchFamily="18" charset="-120"/>
                <a:cs typeface="SimSun"/>
              </a:rPr>
              <a:t>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zh-CN" sz="3200" dirty="0">
                <a:ea typeface="PMingLiU" panose="02020500000000000000" pitchFamily="18" charset="-120"/>
                <a:cs typeface="SimSun"/>
              </a:rPr>
              <a:t>是指相信某人將會或應該取得</a:t>
            </a:r>
            <a:r>
              <a:rPr lang="zh-CN" altLang="en-US" sz="3200" dirty="0">
                <a:ea typeface="PMingLiU" panose="02020500000000000000" pitchFamily="18" charset="-120"/>
                <a:cs typeface="SimSun"/>
              </a:rPr>
              <a:t>某些</a:t>
            </a:r>
            <a:r>
              <a:rPr lang="zh-CN" sz="3200" dirty="0">
                <a:ea typeface="PMingLiU" panose="02020500000000000000" pitchFamily="18" charset="-120"/>
                <a:cs typeface="SimSun"/>
              </a:rPr>
              <a:t>成就；將來會發生或可能發生的事情。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D640EB-94D6-874B-AA7E-DB5A569AD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7304" y="1825625"/>
            <a:ext cx="4926496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altLang="en-US" sz="3200" b="1" dirty="0">
                <a:solidFill>
                  <a:srgbClr val="883D38"/>
                </a:solidFill>
                <a:ea typeface="PMingLiU" panose="02020500000000000000" pitchFamily="18" charset="-120"/>
                <a:cs typeface="SimSun"/>
              </a:rPr>
              <a:t>「</a:t>
            </a:r>
            <a:r>
              <a:rPr lang="zh-CN" sz="3200" b="1" dirty="0">
                <a:solidFill>
                  <a:srgbClr val="883D38"/>
                </a:solidFill>
                <a:ea typeface="PMingLiU" panose="02020500000000000000" pitchFamily="18" charset="-120"/>
                <a:cs typeface="SimSun"/>
              </a:rPr>
              <a:t>高期望</a:t>
            </a:r>
            <a:r>
              <a:rPr lang="zh-CN" altLang="en-US" sz="3200" b="1" dirty="0">
                <a:solidFill>
                  <a:srgbClr val="883D38"/>
                </a:solidFill>
                <a:ea typeface="PMingLiU" panose="02020500000000000000" pitchFamily="18" charset="-120"/>
                <a:cs typeface="SimSun"/>
              </a:rPr>
              <a:t>」</a:t>
            </a:r>
            <a:r>
              <a:rPr lang="zh-CN" sz="3200" b="1" dirty="0">
                <a:solidFill>
                  <a:srgbClr val="883D38"/>
                </a:solidFill>
                <a:ea typeface="PMingLiU" panose="02020500000000000000" pitchFamily="18" charset="-120"/>
                <a:cs typeface="SimSun"/>
              </a:rPr>
              <a:t>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zh-CN" sz="3200" dirty="0">
                <a:ea typeface="PMingLiU" panose="02020500000000000000" pitchFamily="18" charset="-120"/>
                <a:cs typeface="SimSun"/>
              </a:rPr>
              <a:t>是指相信一個身有殘障（或存在其他障礙）的人可以和其他人一樣，過上同樣的生活，並擁有同樣的生活選擇。 </a:t>
            </a:r>
          </a:p>
          <a:p>
            <a:pPr marL="0" indent="0" algn="ctr">
              <a:lnSpc>
                <a:spcPct val="100000"/>
              </a:lnSpc>
              <a:buNone/>
            </a:pPr>
            <a:endParaRPr lang="zh-CN" sz="3200" dirty="0"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8450705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34A9DB-C6E5-4B47-BF19-038BECB10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>
                <a:ea typeface="PMingLiU" panose="02020500000000000000" pitchFamily="18" charset="-120"/>
              </a:rPr>
              <a:t>13</a:t>
            </a:fld>
            <a:endParaRPr lang="zh-CN" dirty="0">
              <a:ea typeface="PMingLiU" panose="02020500000000000000" pitchFamily="18" charset="-12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105" y="365125"/>
            <a:ext cx="10893286" cy="1325563"/>
          </a:xfrm>
        </p:spPr>
        <p:txBody>
          <a:bodyPr/>
          <a:lstStyle/>
          <a:p>
            <a:pPr algn="ctr"/>
            <a:r>
              <a:rPr lang="zh-CN" dirty="0">
                <a:ea typeface="PMingLiU" panose="02020500000000000000" pitchFamily="18" charset="-120"/>
                <a:cs typeface="SimSun"/>
              </a:rPr>
              <a:t>低期望從何而來？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zh-CN" dirty="0">
                <a:ea typeface="PMingLiU" panose="02020500000000000000" pitchFamily="18" charset="-120"/>
                <a:cs typeface="SimSun"/>
              </a:rPr>
              <a:t>社會對殘障影響的看法</a:t>
            </a:r>
          </a:p>
          <a:p>
            <a:pPr>
              <a:lnSpc>
                <a:spcPct val="100000"/>
              </a:lnSpc>
            </a:pPr>
            <a:r>
              <a:rPr lang="zh-CN" dirty="0">
                <a:ea typeface="PMingLiU" panose="02020500000000000000" pitchFamily="18" charset="-120"/>
                <a:cs typeface="SimSun"/>
              </a:rPr>
              <a:t>對家有殘障人士成員的感受</a:t>
            </a:r>
          </a:p>
          <a:p>
            <a:pPr>
              <a:lnSpc>
                <a:spcPct val="100000"/>
              </a:lnSpc>
            </a:pPr>
            <a:r>
              <a:rPr lang="zh-CN" dirty="0">
                <a:ea typeface="PMingLiU" panose="02020500000000000000" pitchFamily="18" charset="-120"/>
                <a:cs typeface="SimSun"/>
              </a:rPr>
              <a:t>別人帶給我們的想法</a:t>
            </a:r>
          </a:p>
          <a:p>
            <a:pPr marL="0" indent="0" algn="ctr">
              <a:lnSpc>
                <a:spcPct val="100000"/>
              </a:lnSpc>
              <a:buNone/>
            </a:pPr>
            <a:endParaRPr lang="zh-CN" dirty="0">
              <a:ea typeface="PMingLiU" panose="02020500000000000000" pitchFamily="18" charset="-12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zh-CN" b="1" dirty="0">
                <a:solidFill>
                  <a:srgbClr val="883D38"/>
                </a:solidFill>
                <a:ea typeface="PMingLiU" panose="02020500000000000000" pitchFamily="18" charset="-120"/>
                <a:cs typeface="SimSun"/>
              </a:rPr>
              <a:t>秘訣在於要看到殘障人士也能夠做成</a:t>
            </a:r>
            <a:r>
              <a:rPr lang="zh-CN" altLang="en-US" b="1" dirty="0">
                <a:solidFill>
                  <a:srgbClr val="883D38"/>
                </a:solidFill>
                <a:ea typeface="PMingLiU" panose="02020500000000000000" pitchFamily="18" charset="-120"/>
                <a:cs typeface="SimSun"/>
              </a:rPr>
              <a:t>了不起的</a:t>
            </a:r>
            <a:r>
              <a:rPr lang="zh-CN" b="1" dirty="0">
                <a:solidFill>
                  <a:srgbClr val="883D38"/>
                </a:solidFill>
                <a:ea typeface="PMingLiU" panose="02020500000000000000" pitchFamily="18" charset="-120"/>
                <a:cs typeface="SimSun"/>
              </a:rPr>
              <a:t>事</a:t>
            </a:r>
            <a:r>
              <a:rPr lang="zh-CN" altLang="en-US" b="1" dirty="0">
                <a:solidFill>
                  <a:srgbClr val="883D38"/>
                </a:solidFill>
                <a:ea typeface="PMingLiU" panose="02020500000000000000" pitchFamily="18" charset="-120"/>
                <a:cs typeface="SimSun"/>
              </a:rPr>
              <a:t>情</a:t>
            </a:r>
            <a:r>
              <a:rPr lang="zh-CN" b="1" dirty="0">
                <a:solidFill>
                  <a:srgbClr val="883D38"/>
                </a:solidFill>
                <a:ea typeface="PMingLiU" panose="02020500000000000000" pitchFamily="18" charset="-120"/>
                <a:cs typeface="SimSun"/>
              </a:rPr>
              <a:t>，不要讓別人的想法影響</a:t>
            </a:r>
            <a:r>
              <a:rPr lang="zh-CN" altLang="en-US" b="1" dirty="0">
                <a:solidFill>
                  <a:srgbClr val="883D38"/>
                </a:solidFill>
                <a:ea typeface="PMingLiU" panose="02020500000000000000" pitchFamily="18" charset="-120"/>
                <a:cs typeface="SimSun"/>
              </a:rPr>
              <a:t>到</a:t>
            </a:r>
            <a:r>
              <a:rPr lang="zh-CN" b="1" dirty="0">
                <a:solidFill>
                  <a:srgbClr val="883D38"/>
                </a:solidFill>
                <a:ea typeface="PMingLiU" panose="02020500000000000000" pitchFamily="18" charset="-120"/>
                <a:cs typeface="SimSun"/>
              </a:rPr>
              <a:t>您的家人為自己創造生活的能力。 </a:t>
            </a:r>
          </a:p>
        </p:txBody>
      </p:sp>
    </p:spTree>
    <p:extLst>
      <p:ext uri="{BB962C8B-B14F-4D97-AF65-F5344CB8AC3E}">
        <p14:creationId xmlns:p14="http://schemas.microsoft.com/office/powerpoint/2010/main" val="1062168136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79298-641F-FE40-9C19-E6B9D1770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>
                <a:ea typeface="PMingLiU" panose="02020500000000000000" pitchFamily="18" charset="-120"/>
              </a:rPr>
              <a:t>14</a:t>
            </a:fld>
            <a:endParaRPr lang="zh-CN" dirty="0">
              <a:ea typeface="PMingLiU" panose="02020500000000000000" pitchFamily="18" charset="-12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dirty="0">
                <a:ea typeface="PMingLiU" panose="02020500000000000000" pitchFamily="18" charset="-120"/>
                <a:cs typeface="SimSun"/>
              </a:rPr>
              <a:t>擁有高期望的重要性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b="1" dirty="0">
                <a:solidFill>
                  <a:srgbClr val="883D38"/>
                </a:solidFill>
                <a:ea typeface="PMingLiU" panose="02020500000000000000" pitchFamily="18" charset="-120"/>
                <a:cs typeface="SimSun"/>
              </a:rPr>
              <a:t>家人為世界上的其他人如何看待他們的殘障家庭成員設定了標準。 </a:t>
            </a:r>
          </a:p>
          <a:p>
            <a:pPr>
              <a:lnSpc>
                <a:spcPct val="100000"/>
              </a:lnSpc>
            </a:pPr>
            <a:endParaRPr lang="zh-CN" dirty="0">
              <a:ea typeface="PMingLiU" panose="02020500000000000000" pitchFamily="18" charset="-120"/>
            </a:endParaRPr>
          </a:p>
          <a:p>
            <a:pPr>
              <a:lnSpc>
                <a:spcPct val="100000"/>
              </a:lnSpc>
            </a:pPr>
            <a:r>
              <a:rPr lang="zh-CN" dirty="0">
                <a:ea typeface="PMingLiU" panose="02020500000000000000" pitchFamily="18" charset="-120"/>
                <a:cs typeface="SimSun"/>
              </a:rPr>
              <a:t>避免參加限制性的項目或安置</a:t>
            </a:r>
          </a:p>
          <a:p>
            <a:pPr>
              <a:lnSpc>
                <a:spcPct val="100000"/>
              </a:lnSpc>
            </a:pPr>
            <a:r>
              <a:rPr lang="zh-CN" dirty="0">
                <a:ea typeface="PMingLiU" panose="02020500000000000000" pitchFamily="18" charset="-120"/>
                <a:cs typeface="SimSun"/>
              </a:rPr>
              <a:t>生活在社區之中 </a:t>
            </a:r>
          </a:p>
          <a:p>
            <a:pPr>
              <a:lnSpc>
                <a:spcPct val="100000"/>
              </a:lnSpc>
            </a:pPr>
            <a:r>
              <a:rPr lang="zh-CN" dirty="0">
                <a:ea typeface="PMingLiU" panose="02020500000000000000" pitchFamily="18" charset="-120"/>
                <a:cs typeface="SimSun"/>
              </a:rPr>
              <a:t>生活建立在您的家人對自己的夢想之上</a:t>
            </a:r>
          </a:p>
          <a:p>
            <a:pPr>
              <a:lnSpc>
                <a:spcPct val="100000"/>
              </a:lnSpc>
            </a:pPr>
            <a:r>
              <a:rPr lang="zh-CN" dirty="0">
                <a:ea typeface="PMingLiU" panose="02020500000000000000" pitchFamily="18" charset="-120"/>
                <a:cs typeface="SimSun"/>
              </a:rPr>
              <a:t>要知道，有風險是好事情，失敗也有建設性的一面</a:t>
            </a:r>
          </a:p>
        </p:txBody>
      </p:sp>
    </p:spTree>
    <p:extLst>
      <p:ext uri="{BB962C8B-B14F-4D97-AF65-F5344CB8AC3E}">
        <p14:creationId xmlns:p14="http://schemas.microsoft.com/office/powerpoint/2010/main" val="3396721573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erson standing on a wooden fence balancing. ">
            <a:extLst>
              <a:ext uri="{FF2B5EF4-FFF2-40B4-BE49-F238E27FC236}">
                <a16:creationId xmlns:a16="http://schemas.microsoft.com/office/drawing/2014/main" id="{9967148A-702A-AD45-A055-CF0B82E44A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98"/>
          <a:stretch/>
        </p:blipFill>
        <p:spPr>
          <a:xfrm>
            <a:off x="1" y="-56357"/>
            <a:ext cx="12192000" cy="6914358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7306CA-D71B-DA4C-B244-DD13CD0D0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>
                <a:solidFill>
                  <a:schemeClr val="bg1"/>
                </a:solidFill>
              </a:rPr>
              <a:t>15</a:t>
            </a:fld>
            <a:endParaRPr lang="zh-CN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66218"/>
            <a:ext cx="12192000" cy="1325563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algn="ctr"/>
            <a:r>
              <a:rPr lang="zh-CN" dirty="0">
                <a:solidFill>
                  <a:schemeClr val="tx2"/>
                </a:solidFill>
                <a:ea typeface="PMingLiU" panose="02020500000000000000" pitchFamily="18" charset="-120"/>
                <a:cs typeface="SimSun"/>
              </a:rPr>
              <a:t>平衡法案</a:t>
            </a:r>
          </a:p>
        </p:txBody>
      </p:sp>
    </p:spTree>
    <p:extLst>
      <p:ext uri="{BB962C8B-B14F-4D97-AF65-F5344CB8AC3E}">
        <p14:creationId xmlns:p14="http://schemas.microsoft.com/office/powerpoint/2010/main" val="2018693241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Runway ">
            <a:extLst>
              <a:ext uri="{FF2B5EF4-FFF2-40B4-BE49-F238E27FC236}">
                <a16:creationId xmlns:a16="http://schemas.microsoft.com/office/drawing/2014/main" id="{F71A4984-C529-5B4E-A11C-C3C5527740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4" r="11214" b="34447"/>
          <a:stretch/>
        </p:blipFill>
        <p:spPr>
          <a:xfrm>
            <a:off x="-1" y="1"/>
            <a:ext cx="12192001" cy="685800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E2B445-3AF4-5146-A7FE-5C7E499C9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>
                <a:solidFill>
                  <a:schemeClr val="bg1"/>
                </a:solidFill>
              </a:rPr>
              <a:t>16</a:t>
            </a:fld>
            <a:endParaRPr lang="zh-CN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66218"/>
            <a:ext cx="12192000" cy="1325563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algn="ctr"/>
            <a:r>
              <a:rPr lang="zh-CN" dirty="0">
                <a:solidFill>
                  <a:schemeClr val="tx2"/>
                </a:solidFill>
                <a:ea typeface="PMingLiU" panose="02020500000000000000" pitchFamily="18" charset="-120"/>
                <a:cs typeface="SimSun"/>
              </a:rPr>
              <a:t>關鍵在於</a:t>
            </a:r>
            <a:r>
              <a:rPr lang="zh-CN" altLang="en-US" dirty="0">
                <a:solidFill>
                  <a:schemeClr val="tx2"/>
                </a:solidFill>
                <a:ea typeface="PMingLiU" panose="02020500000000000000" pitchFamily="18" charset="-120"/>
                <a:cs typeface="SimSun"/>
              </a:rPr>
              <a:t>抱有</a:t>
            </a:r>
            <a:r>
              <a:rPr lang="zh-CN" dirty="0">
                <a:solidFill>
                  <a:schemeClr val="tx2"/>
                </a:solidFill>
                <a:ea typeface="PMingLiU" panose="02020500000000000000" pitchFamily="18" charset="-120"/>
                <a:cs typeface="SimSun"/>
              </a:rPr>
              <a:t>耐心</a:t>
            </a:r>
            <a:endParaRPr lang="zh-CN" dirty="0">
              <a:solidFill>
                <a:schemeClr val="tx2"/>
              </a:solidFill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8808706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28CE0B-5CFB-974D-8D4D-EC736C218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>
                <a:ea typeface="PMingLiU" panose="02020500000000000000" pitchFamily="18" charset="-120"/>
              </a:rPr>
              <a:t>17</a:t>
            </a:fld>
            <a:endParaRPr lang="zh-CN" dirty="0">
              <a:ea typeface="PMingLiU" panose="02020500000000000000" pitchFamily="18" charset="-12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>
                <a:ea typeface="PMingLiU" panose="02020500000000000000" pitchFamily="18" charset="-120"/>
                <a:cs typeface="SimSun"/>
              </a:rPr>
              <a:t>什麼是成功？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542722" cy="4486275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sz="9600" dirty="0">
                <a:ea typeface="PMingLiU" panose="02020500000000000000" pitchFamily="18" charset="-120"/>
                <a:cs typeface="SimSun"/>
              </a:rPr>
              <a:t>想想自己在第一次嘗試時不會成功的幾件事。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zh-CN" sz="9600" b="1" dirty="0">
                <a:solidFill>
                  <a:srgbClr val="883D38"/>
                </a:solidFill>
                <a:ea typeface="PMingLiU" panose="02020500000000000000" pitchFamily="18" charset="-120"/>
                <a:cs typeface="SimSun"/>
              </a:rPr>
              <a:t>就業成功是一個持續的過程，對每個人來說都會有所不同。</a:t>
            </a:r>
          </a:p>
          <a:p>
            <a:pPr>
              <a:lnSpc>
                <a:spcPct val="120000"/>
              </a:lnSpc>
            </a:pPr>
            <a:r>
              <a:rPr lang="zh-CN" sz="9600" dirty="0">
                <a:ea typeface="PMingLiU" panose="02020500000000000000" pitchFamily="18" charset="-120"/>
                <a:cs typeface="SimSun"/>
              </a:rPr>
              <a:t>工作小時數</a:t>
            </a:r>
          </a:p>
          <a:p>
            <a:pPr>
              <a:lnSpc>
                <a:spcPct val="120000"/>
              </a:lnSpc>
            </a:pPr>
            <a:r>
              <a:rPr lang="zh-CN" sz="9600" dirty="0">
                <a:ea typeface="PMingLiU" panose="02020500000000000000" pitchFamily="18" charset="-120"/>
                <a:cs typeface="SimSun"/>
              </a:rPr>
              <a:t>任務 </a:t>
            </a:r>
          </a:p>
          <a:p>
            <a:pPr>
              <a:lnSpc>
                <a:spcPct val="120000"/>
              </a:lnSpc>
            </a:pPr>
            <a:r>
              <a:rPr lang="zh-CN" sz="9600" dirty="0">
                <a:ea typeface="PMingLiU" panose="02020500000000000000" pitchFamily="18" charset="-120"/>
                <a:cs typeface="SimSun"/>
              </a:rPr>
              <a:t>容忍</a:t>
            </a:r>
          </a:p>
          <a:p>
            <a:pPr>
              <a:lnSpc>
                <a:spcPct val="120000"/>
              </a:lnSpc>
            </a:pPr>
            <a:r>
              <a:rPr lang="zh-CN" sz="9600" dirty="0">
                <a:ea typeface="PMingLiU" panose="02020500000000000000" pitchFamily="18" charset="-120"/>
                <a:cs typeface="SimSun"/>
              </a:rPr>
              <a:t>認可並慶祝進步！！</a:t>
            </a:r>
          </a:p>
          <a:p>
            <a:pPr marL="0" indent="0">
              <a:lnSpc>
                <a:spcPct val="120000"/>
              </a:lnSpc>
              <a:buNone/>
            </a:pPr>
            <a:endParaRPr lang="zh-CN" dirty="0">
              <a:ea typeface="PMingLiU" panose="02020500000000000000" pitchFamily="18" charset="-120"/>
            </a:endParaRPr>
          </a:p>
        </p:txBody>
      </p:sp>
      <p:pic>
        <p:nvPicPr>
          <p:cNvPr id="3" name="Picture 2" descr="Marathon runners in the street " title="Marathon">
            <a:extLst>
              <a:ext uri="{FF2B5EF4-FFF2-40B4-BE49-F238E27FC236}">
                <a16:creationId xmlns:a16="http://schemas.microsoft.com/office/drawing/2014/main" id="{F2A9AAE2-ACCC-F248-999C-34D69D009F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6" t="9566" r="29962" b="7925"/>
          <a:stretch/>
        </p:blipFill>
        <p:spPr>
          <a:xfrm>
            <a:off x="7156173" y="0"/>
            <a:ext cx="503582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4855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CD1DA6-EEF9-B34A-A70C-5B8EEFDF9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>
                <a:ea typeface="PMingLiU" panose="02020500000000000000" pitchFamily="18" charset="-120"/>
              </a:rPr>
              <a:t>18</a:t>
            </a:fld>
            <a:endParaRPr lang="zh-CN" dirty="0">
              <a:ea typeface="PMingLiU" panose="02020500000000000000" pitchFamily="18" charset="-12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D62F85-A61A-0F4B-8440-6B1A23A43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sz="2800" dirty="0">
                <a:solidFill>
                  <a:srgbClr val="883D38"/>
                </a:solidFill>
                <a:ea typeface="PMingLiU" panose="02020500000000000000" pitchFamily="18" charset="-120"/>
                <a:cs typeface="SimSun"/>
              </a:rPr>
              <a:t>工作表問題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9BD1A-EDDD-004D-95FB-7F3FB11A6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71533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CN" sz="4000" dirty="0">
                <a:ea typeface="PMingLiU" panose="02020500000000000000" pitchFamily="18" charset="-120"/>
                <a:cs typeface="SimSun"/>
              </a:rPr>
              <a:t>您的家庭成員最強的技能或</a:t>
            </a:r>
            <a:r>
              <a:rPr lang="zh-CN" altLang="en-US" sz="4000" dirty="0">
                <a:ea typeface="PMingLiU" panose="02020500000000000000" pitchFamily="18" charset="-120"/>
                <a:cs typeface="SimSun"/>
              </a:rPr>
              <a:t>特質</a:t>
            </a:r>
            <a:r>
              <a:rPr lang="zh-CN" sz="4000" dirty="0">
                <a:ea typeface="PMingLiU" panose="02020500000000000000" pitchFamily="18" charset="-120"/>
                <a:cs typeface="SimSun"/>
              </a:rPr>
              <a:t>是什麼？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BDD91F-7DE5-1082-DD65-5BFE2CF061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402" y="469088"/>
            <a:ext cx="4633362" cy="570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74791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03FF5A-A6CB-654E-B994-D1964713C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>
                <a:ea typeface="PMingLiU" panose="02020500000000000000" pitchFamily="18" charset="-120"/>
              </a:rPr>
              <a:t>19</a:t>
            </a:fld>
            <a:endParaRPr lang="zh-CN" dirty="0">
              <a:ea typeface="PMingLiU" panose="02020500000000000000" pitchFamily="18" charset="-12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D62F85-A61A-0F4B-8440-6B1A23A43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sz="2800" dirty="0">
                <a:solidFill>
                  <a:srgbClr val="883D38"/>
                </a:solidFill>
                <a:ea typeface="PMingLiU" panose="02020500000000000000" pitchFamily="18" charset="-120"/>
                <a:cs typeface="SimSun"/>
              </a:rPr>
              <a:t>有用的工具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9BD1A-EDDD-004D-95FB-7F3FB11A6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20733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CA" altLang="zh-CN" sz="4000" dirty="0">
                <a:ea typeface="PMingLiU" panose="02020500000000000000" pitchFamily="18" charset="-120"/>
              </a:rPr>
              <a:t>Positive </a:t>
            </a:r>
            <a:r>
              <a:rPr lang="en-US" altLang="zh-CN" sz="4000" dirty="0">
                <a:ea typeface="PMingLiU" panose="02020500000000000000" pitchFamily="18" charset="-120"/>
              </a:rPr>
              <a:t>P</a:t>
            </a:r>
            <a:r>
              <a:rPr lang="fr-CA" altLang="zh-CN" sz="4000" dirty="0">
                <a:ea typeface="PMingLiU" panose="02020500000000000000" pitchFamily="18" charset="-120"/>
              </a:rPr>
              <a:t>ersonal </a:t>
            </a:r>
            <a:r>
              <a:rPr lang="en-US" altLang="zh-CN" sz="4000" dirty="0">
                <a:ea typeface="PMingLiU" panose="02020500000000000000" pitchFamily="18" charset="-120"/>
              </a:rPr>
              <a:t>P</a:t>
            </a:r>
            <a:r>
              <a:rPr lang="fr-CA" altLang="zh-CN" sz="4000" dirty="0">
                <a:ea typeface="PMingLiU" panose="02020500000000000000" pitchFamily="18" charset="-120"/>
              </a:rPr>
              <a:t>rofile</a:t>
            </a:r>
            <a:r>
              <a:rPr lang="zh-CN" altLang="en-US" sz="4000" dirty="0">
                <a:ea typeface="PMingLiU" panose="02020500000000000000" pitchFamily="18" charset="-120"/>
                <a:cs typeface="SimSun"/>
              </a:rPr>
              <a:t>（積極個人資料）</a:t>
            </a:r>
            <a:endParaRPr lang="zh-CN" sz="4000" dirty="0">
              <a:ea typeface="PMingLiU" panose="02020500000000000000" pitchFamily="18" charset="-120"/>
              <a:cs typeface="SimSun"/>
            </a:endParaRPr>
          </a:p>
        </p:txBody>
      </p:sp>
      <p:pic>
        <p:nvPicPr>
          <p:cNvPr id="8" name="Picture 7" descr="Screenshot of the Positive Personal Profile ">
            <a:extLst>
              <a:ext uri="{FF2B5EF4-FFF2-40B4-BE49-F238E27FC236}">
                <a16:creationId xmlns:a16="http://schemas.microsoft.com/office/drawing/2014/main" id="{765325A1-3BF4-2D46-8166-3A27546944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356" y="250298"/>
            <a:ext cx="4540443" cy="5190652"/>
          </a:xfrm>
          <a:prstGeom prst="rect">
            <a:avLst/>
          </a:prstGeom>
          <a:ln>
            <a:solidFill>
              <a:srgbClr val="EFD54E">
                <a:alpha val="50000"/>
              </a:srgbClr>
            </a:solidFill>
          </a:ln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53DB8B0-15C3-4D72-A036-9CE29C916731}"/>
              </a:ext>
            </a:extLst>
          </p:cNvPr>
          <p:cNvSpPr txBox="1"/>
          <p:nvPr/>
        </p:nvSpPr>
        <p:spPr>
          <a:xfrm>
            <a:off x="6813355" y="250297"/>
            <a:ext cx="4540443" cy="519065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1"/>
            <a:r>
              <a:rPr lang="fr-CA" altLang="zh-CN" sz="1400" dirty="0">
                <a:solidFill>
                  <a:srgbClr val="017076"/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Positive Personal Profile</a:t>
            </a:r>
            <a:r>
              <a:rPr lang="zh-CN" altLang="fr-CA" sz="1400" dirty="0">
                <a:solidFill>
                  <a:srgbClr val="017076"/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（</a:t>
            </a:r>
            <a:r>
              <a:rPr lang="zh-CN" altLang="en-US" sz="1400" dirty="0">
                <a:solidFill>
                  <a:srgbClr val="017076"/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積極個人資料）</a:t>
            </a:r>
            <a:endParaRPr lang="en-US" altLang="zh-CN" sz="1400" dirty="0">
              <a:solidFill>
                <a:srgbClr val="017076"/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  <a:p>
            <a:pPr lvl="1"/>
            <a:endParaRPr lang="en-US" altLang="zh-CN" sz="1050" dirty="0">
              <a:latin typeface="Arial" panose="020B0604020202020204" pitchFamily="34" charset="0"/>
              <a:ea typeface="PMingLiU" panose="02020500000000000000" pitchFamily="18" charset="-120"/>
            </a:endParaRPr>
          </a:p>
          <a:p>
            <a:pPr lvl="1"/>
            <a:r>
              <a:rPr lang="en-US" altLang="zh-CN" sz="1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Positive Personal Profile</a:t>
            </a:r>
            <a:r>
              <a:rPr lang="zh-CN" altLang="en-US" sz="1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是一個可供求職者、其家人或就業專業人士使用的工具，它可以：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幫助人們克服身有殘障的挑戰，並將側重點放在積極的特質方面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幫助列出這些特質</a:t>
            </a:r>
            <a:endParaRPr lang="en-US" altLang="zh-CN" sz="1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幫助確定需要的支援或額外的技能培養</a:t>
            </a:r>
            <a:endParaRPr lang="en-US" altLang="zh-CN" sz="1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zh-CN" altLang="en-US" sz="1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PMingLiU" panose="02020500000000000000" pitchFamily="18" charset="-120"/>
              </a:rPr>
              <a:t>通過找出有助於向雇主「推銷自己」的關鍵因素來幫助準備求職面試</a:t>
            </a:r>
          </a:p>
          <a:p>
            <a:pPr lvl="1"/>
            <a:endParaRPr lang="zh-CN" altLang="en-US" sz="1000" dirty="0">
              <a:latin typeface="Arial" panose="020B0604020202020204" pitchFamily="34" charset="0"/>
              <a:ea typeface="PMingLiU" panose="02020500000000000000" pitchFamily="18" charset="-120"/>
            </a:endParaRPr>
          </a:p>
          <a:p>
            <a:pPr lvl="1"/>
            <a:r>
              <a:rPr lang="zh-CN" altLang="en-US" sz="1000" dirty="0">
                <a:latin typeface="Arial" panose="020B0604020202020204" pitchFamily="34" charset="0"/>
                <a:ea typeface="PMingLiU" panose="02020500000000000000" pitchFamily="18" charset="-120"/>
              </a:rPr>
              <a:t>姓名：</a:t>
            </a:r>
          </a:p>
          <a:p>
            <a:pPr lvl="1"/>
            <a:endParaRPr lang="en-US" altLang="zh-CN" sz="1000" dirty="0">
              <a:latin typeface="Arial" panose="020B0604020202020204" pitchFamily="34" charset="0"/>
              <a:ea typeface="PMingLiU" panose="02020500000000000000" pitchFamily="18" charset="-120"/>
            </a:endParaRPr>
          </a:p>
          <a:p>
            <a:pPr lvl="1"/>
            <a:endParaRPr lang="en-US" altLang="zh-CN" sz="1000" dirty="0">
              <a:latin typeface="Arial" panose="020B0604020202020204" pitchFamily="34" charset="0"/>
              <a:ea typeface="PMingLiU" panose="02020500000000000000" pitchFamily="18" charset="-120"/>
            </a:endParaRPr>
          </a:p>
          <a:p>
            <a:pPr lvl="1"/>
            <a:endParaRPr lang="en-US" altLang="zh-CN" sz="1000" dirty="0">
              <a:latin typeface="Arial" panose="020B0604020202020204" pitchFamily="34" charset="0"/>
              <a:ea typeface="PMingLiU" panose="02020500000000000000" pitchFamily="18" charset="-120"/>
            </a:endParaRPr>
          </a:p>
          <a:p>
            <a:pPr lvl="1"/>
            <a:endParaRPr lang="en-US" altLang="zh-CN" sz="1000" dirty="0">
              <a:latin typeface="Arial" panose="020B0604020202020204" pitchFamily="34" charset="0"/>
              <a:ea typeface="PMingLiU" panose="02020500000000000000" pitchFamily="18" charset="-120"/>
            </a:endParaRPr>
          </a:p>
          <a:p>
            <a:pPr lvl="1"/>
            <a:endParaRPr lang="en-US" altLang="zh-CN" sz="1000" dirty="0">
              <a:latin typeface="Arial" panose="020B0604020202020204" pitchFamily="34" charset="0"/>
              <a:ea typeface="PMingLiU" panose="02020500000000000000" pitchFamily="18" charset="-120"/>
            </a:endParaRPr>
          </a:p>
          <a:p>
            <a:pPr lvl="1"/>
            <a:endParaRPr lang="en-US" altLang="zh-CN" sz="1000" dirty="0">
              <a:latin typeface="Arial" panose="020B0604020202020204" pitchFamily="34" charset="0"/>
              <a:ea typeface="PMingLiU" panose="02020500000000000000" pitchFamily="18" charset="-120"/>
            </a:endParaRPr>
          </a:p>
          <a:p>
            <a:pPr lvl="1"/>
            <a:endParaRPr lang="en-US" altLang="zh-CN" sz="1000" dirty="0">
              <a:latin typeface="Arial" panose="020B0604020202020204" pitchFamily="34" charset="0"/>
              <a:ea typeface="PMingLiU" panose="02020500000000000000" pitchFamily="18" charset="-120"/>
            </a:endParaRPr>
          </a:p>
          <a:p>
            <a:pPr lvl="1"/>
            <a:endParaRPr lang="en-US" altLang="zh-CN" sz="1000" dirty="0">
              <a:latin typeface="Arial" panose="020B0604020202020204" pitchFamily="34" charset="0"/>
              <a:ea typeface="PMingLiU" panose="02020500000000000000" pitchFamily="18" charset="-120"/>
            </a:endParaRPr>
          </a:p>
          <a:p>
            <a:pPr lvl="1"/>
            <a:endParaRPr lang="en-US" altLang="zh-CN" sz="1000" dirty="0">
              <a:latin typeface="Arial" panose="020B0604020202020204" pitchFamily="34" charset="0"/>
              <a:ea typeface="PMingLiU" panose="02020500000000000000" pitchFamily="18" charset="-120"/>
            </a:endParaRPr>
          </a:p>
          <a:p>
            <a:pPr lvl="1"/>
            <a:endParaRPr lang="en-US" altLang="zh-CN" sz="1000" dirty="0">
              <a:latin typeface="Arial" panose="020B0604020202020204" pitchFamily="34" charset="0"/>
              <a:ea typeface="PMingLiU" panose="02020500000000000000" pitchFamily="18" charset="-120"/>
            </a:endParaRPr>
          </a:p>
          <a:p>
            <a:pPr lvl="1"/>
            <a:endParaRPr lang="en-US" altLang="zh-CN" sz="1000" dirty="0">
              <a:latin typeface="Arial" panose="020B0604020202020204" pitchFamily="34" charset="0"/>
              <a:ea typeface="PMingLiU" panose="02020500000000000000" pitchFamily="18" charset="-120"/>
            </a:endParaRPr>
          </a:p>
          <a:p>
            <a:pPr lvl="1"/>
            <a:endParaRPr lang="en-US" altLang="zh-CN" sz="1000" dirty="0">
              <a:latin typeface="Arial" panose="020B0604020202020204" pitchFamily="34" charset="0"/>
              <a:ea typeface="PMingLiU" panose="02020500000000000000" pitchFamily="18" charset="-120"/>
            </a:endParaRPr>
          </a:p>
          <a:p>
            <a:pPr lvl="1"/>
            <a:endParaRPr lang="en-US" altLang="zh-CN" sz="1000" dirty="0">
              <a:latin typeface="Arial" panose="020B0604020202020204" pitchFamily="34" charset="0"/>
              <a:ea typeface="PMingLiU" panose="02020500000000000000" pitchFamily="18" charset="-120"/>
            </a:endParaRPr>
          </a:p>
          <a:p>
            <a:pPr lvl="1"/>
            <a:endParaRPr lang="en-US" altLang="zh-CN" sz="1000" dirty="0">
              <a:latin typeface="Arial" panose="020B0604020202020204" pitchFamily="34" charset="0"/>
              <a:ea typeface="PMingLiU" panose="02020500000000000000" pitchFamily="18" charset="-120"/>
            </a:endParaRPr>
          </a:p>
          <a:p>
            <a:pPr lvl="1"/>
            <a:endParaRPr lang="en-US" altLang="zh-CN" sz="1000" dirty="0">
              <a:latin typeface="Arial" panose="020B0604020202020204" pitchFamily="34" charset="0"/>
              <a:ea typeface="PMingLiU" panose="02020500000000000000" pitchFamily="18" charset="-120"/>
            </a:endParaRPr>
          </a:p>
          <a:p>
            <a:pPr lvl="1"/>
            <a:endParaRPr lang="en-US" altLang="zh-CN" sz="1000" dirty="0">
              <a:latin typeface="Arial" panose="020B0604020202020204" pitchFamily="34" charset="0"/>
              <a:ea typeface="PMingLiU" panose="02020500000000000000" pitchFamily="18" charset="-120"/>
            </a:endParaRPr>
          </a:p>
          <a:p>
            <a:pPr lvl="1">
              <a:lnSpc>
                <a:spcPct val="107000"/>
              </a:lnSpc>
            </a:pPr>
            <a:endParaRPr lang="en-US" altLang="zh-CN" sz="1000" b="0" i="0" u="none" strike="noStrike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PMingLiU" panose="02020500000000000000" pitchFamily="18" charset="-120"/>
              <a:cs typeface="Trebuchet MS" panose="020B0603020202020204" pitchFamily="34" charset="0"/>
            </a:endParaRPr>
          </a:p>
          <a:p>
            <a:pPr lvl="1">
              <a:lnSpc>
                <a:spcPct val="107000"/>
              </a:lnSpc>
            </a:pPr>
            <a:r>
              <a:rPr lang="zh-CN" altLang="zh-CN" sz="1000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Trebuchet MS" panose="020B0603020202020204" pitchFamily="34" charset="0"/>
              </a:rPr>
              <a:t>列出您的</a:t>
            </a:r>
            <a:r>
              <a:rPr lang="zh-CN" altLang="en-US" sz="1000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Trebuchet MS" panose="020B0603020202020204" pitchFamily="34" charset="0"/>
              </a:rPr>
              <a:t>特點</a:t>
            </a:r>
            <a:r>
              <a:rPr lang="zh-CN" altLang="zh-CN" sz="1000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Trebuchet MS" panose="020B0603020202020204" pitchFamily="34" charset="0"/>
              </a:rPr>
              <a:t>：</a:t>
            </a:r>
            <a:endParaRPr lang="en-US" altLang="zh-CN" sz="1000" b="0" i="0" u="none" strike="noStrike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PMingLiU" panose="02020500000000000000" pitchFamily="18" charset="-120"/>
              <a:cs typeface="Trebuchet MS" panose="020B0603020202020204" pitchFamily="34" charset="0"/>
            </a:endParaRPr>
          </a:p>
          <a:p>
            <a:pPr lvl="1">
              <a:lnSpc>
                <a:spcPct val="107000"/>
              </a:lnSpc>
            </a:pPr>
            <a:endParaRPr lang="en-US" altLang="zh-CN" sz="100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PMingLiU" panose="02020500000000000000" pitchFamily="18" charset="-120"/>
            </a:endParaRPr>
          </a:p>
          <a:p>
            <a:pPr lvl="1">
              <a:lnSpc>
                <a:spcPct val="107000"/>
              </a:lnSpc>
            </a:pPr>
            <a:r>
              <a:rPr lang="zh-CN" altLang="en-US" sz="10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PMingLiU" panose="02020500000000000000" pitchFamily="18" charset="-120"/>
                <a:cs typeface="Trebuchet MS" panose="020B0603020202020204" pitchFamily="34" charset="0"/>
              </a:rPr>
              <a:t>想要</a:t>
            </a:r>
            <a:r>
              <a:rPr lang="zh-CN" altLang="zh-CN" sz="1000" b="0" i="0" u="none" strike="noStrike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Trebuchet MS" panose="020B0603020202020204" pitchFamily="34" charset="0"/>
              </a:rPr>
              <a:t>探索的潛在工作：</a:t>
            </a:r>
            <a:endParaRPr lang="en-US" altLang="zh-CN" sz="10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  <a:p>
            <a:endParaRPr lang="zh-CN" altLang="en-US" sz="1400" dirty="0"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5742E50E-FCEC-4DCB-A2AC-E00EE4BB9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629337"/>
              </p:ext>
            </p:extLst>
          </p:nvPr>
        </p:nvGraphicFramePr>
        <p:xfrm>
          <a:off x="7335249" y="2334129"/>
          <a:ext cx="3457076" cy="2250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538">
                  <a:extLst>
                    <a:ext uri="{9D8B030D-6E8A-4147-A177-3AD203B41FA5}">
                      <a16:colId xmlns:a16="http://schemas.microsoft.com/office/drawing/2014/main" val="4016766034"/>
                    </a:ext>
                  </a:extLst>
                </a:gridCol>
                <a:gridCol w="1728538">
                  <a:extLst>
                    <a:ext uri="{9D8B030D-6E8A-4147-A177-3AD203B41FA5}">
                      <a16:colId xmlns:a16="http://schemas.microsoft.com/office/drawing/2014/main" val="2191766661"/>
                    </a:ext>
                  </a:extLst>
                </a:gridCol>
              </a:tblGrid>
              <a:tr h="450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zh-CN" altLang="zh-CN" sz="9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rebuchet MS" panose="020B0603020202020204" pitchFamily="34" charset="0"/>
                        </a:rPr>
                        <a:t>夢想</a:t>
                      </a:r>
                      <a:r>
                        <a:rPr lang="zh-CN" altLang="zh-CN" sz="9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和</a:t>
                      </a:r>
                      <a:r>
                        <a:rPr lang="zh-CN" altLang="zh-CN" sz="9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rebuchet MS" panose="020B0603020202020204" pitchFamily="34" charset="0"/>
                        </a:rPr>
                        <a:t>目標</a:t>
                      </a:r>
                      <a:endParaRPr lang="zh-CN" altLang="zh-CN" sz="9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zh-CN" altLang="zh-CN" sz="9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rebuchet MS" panose="020B0603020202020204" pitchFamily="34" charset="0"/>
                        </a:rPr>
                        <a:t>技能與知識</a:t>
                      </a:r>
                      <a:endParaRPr lang="zh-CN" altLang="zh-CN" sz="9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ourier New" panose="02070309020205020404" pitchFamily="49" charset="0"/>
                        <a:ea typeface="Courier New" panose="02070309020205020404" pitchFamily="49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8790243"/>
                  </a:ext>
                </a:extLst>
              </a:tr>
              <a:tr h="450114">
                <a:tc>
                  <a:txBody>
                    <a:bodyPr/>
                    <a:lstStyle/>
                    <a:p>
                      <a:r>
                        <a:rPr lang="zh-CN" altLang="zh-CN" sz="9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rebuchet MS" panose="020B0603020202020204" pitchFamily="34" charset="0"/>
                        </a:rPr>
                        <a:t>學習風格</a:t>
                      </a:r>
                      <a:endParaRPr lang="zh-CN" altLang="en-US" sz="9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zh-CN" sz="9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rebuchet MS" panose="020B0603020202020204" pitchFamily="34" charset="0"/>
                        </a:rPr>
                        <a:t>興趣和才能</a:t>
                      </a:r>
                      <a:endParaRPr lang="zh-CN" altLang="en-US" sz="9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9144336"/>
                  </a:ext>
                </a:extLst>
              </a:tr>
              <a:tr h="450114">
                <a:tc>
                  <a:txBody>
                    <a:bodyPr/>
                    <a:lstStyle/>
                    <a:p>
                      <a:r>
                        <a:rPr lang="zh-CN" altLang="zh-CN" sz="9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rebuchet MS" panose="020B0603020202020204" pitchFamily="34" charset="0"/>
                        </a:rPr>
                        <a:t>積極的人格特質</a:t>
                      </a:r>
                      <a:endParaRPr lang="zh-CN" altLang="en-US" sz="9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zh-CN" sz="9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rebuchet MS" panose="020B0603020202020204" pitchFamily="34" charset="0"/>
                        </a:rPr>
                        <a:t>價值觀</a:t>
                      </a:r>
                      <a:endParaRPr lang="zh-CN" altLang="en-US" sz="9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3265493"/>
                  </a:ext>
                </a:extLst>
              </a:tr>
              <a:tr h="450114">
                <a:tc>
                  <a:txBody>
                    <a:bodyPr/>
                    <a:lstStyle/>
                    <a:p>
                      <a:r>
                        <a:rPr lang="zh-CN" altLang="zh-CN" sz="9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rebuchet MS" panose="020B0603020202020204" pitchFamily="34" charset="0"/>
                        </a:rPr>
                        <a:t>環境偏好</a:t>
                      </a:r>
                      <a:endParaRPr lang="zh-CN" altLang="en-US" sz="9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zh-CN" sz="9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rebuchet MS" panose="020B0603020202020204" pitchFamily="34" charset="0"/>
                        </a:rPr>
                        <a:t>不喜歡的事情</a:t>
                      </a:r>
                      <a:r>
                        <a:rPr lang="zh-CN" altLang="zh-CN" sz="9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宋体" panose="02010600030101010101" pitchFamily="2" charset="-122"/>
                        </a:rPr>
                        <a:t>、怪癖、</a:t>
                      </a:r>
                      <a:r>
                        <a:rPr lang="zh-CN" altLang="zh-CN" sz="9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rebuchet MS" panose="020B0603020202020204" pitchFamily="34" charset="0"/>
                        </a:rPr>
                        <a:t>癖好</a:t>
                      </a:r>
                      <a:endParaRPr lang="zh-CN" altLang="en-US" sz="9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7765559"/>
                  </a:ext>
                </a:extLst>
              </a:tr>
              <a:tr h="450114">
                <a:tc>
                  <a:txBody>
                    <a:bodyPr/>
                    <a:lstStyle/>
                    <a:p>
                      <a:r>
                        <a:rPr lang="zh-CN" altLang="zh-CN" sz="9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rebuchet MS" panose="020B0603020202020204" pitchFamily="34" charset="0"/>
                        </a:rPr>
                        <a:t>工作體驗</a:t>
                      </a:r>
                      <a:endParaRPr lang="zh-CN" altLang="en-US" sz="9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zh-CN" sz="9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宋体" panose="02010600030101010101" pitchFamily="2" charset="-122"/>
                        </a:rPr>
                        <a:t>支援</a:t>
                      </a:r>
                      <a:r>
                        <a:rPr lang="zh-CN" altLang="zh-CN" sz="900" b="0" i="0" u="none" strike="noStrike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Trebuchet MS" panose="020B0603020202020204" pitchFamily="34" charset="0"/>
                        </a:rPr>
                        <a:t>系統</a:t>
                      </a:r>
                      <a:endParaRPr lang="zh-CN" altLang="en-US" sz="9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63589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03515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6326A2-3A6A-9C48-8C36-25F1F4FB7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>
                <a:ea typeface="PMingLiU" panose="02020500000000000000" pitchFamily="18" charset="-120"/>
              </a:rPr>
              <a:t>2</a:t>
            </a:fld>
            <a:endParaRPr lang="zh-CN" dirty="0">
              <a:ea typeface="PMingLiU" panose="02020500000000000000" pitchFamily="18" charset="-12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dirty="0">
                <a:latin typeface="SimSun"/>
                <a:ea typeface="PMingLiU" panose="02020500000000000000" pitchFamily="18" charset="-120"/>
                <a:cs typeface="SimSun"/>
              </a:rPr>
              <a:t>今日議程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dirty="0">
                <a:latin typeface="SimSun"/>
                <a:ea typeface="PMingLiU" panose="02020500000000000000" pitchFamily="18" charset="-120"/>
                <a:cs typeface="SimSun"/>
              </a:rPr>
              <a:t>我們為什麼談論就業話題？</a:t>
            </a:r>
          </a:p>
          <a:p>
            <a:r>
              <a:rPr lang="zh-CN" dirty="0">
                <a:latin typeface="SimSun"/>
                <a:ea typeface="PMingLiU" panose="02020500000000000000" pitchFamily="18" charset="-120"/>
                <a:cs typeface="SimSun"/>
              </a:rPr>
              <a:t>就業：背景和可能性</a:t>
            </a:r>
          </a:p>
          <a:p>
            <a:r>
              <a:rPr lang="zh-CN" dirty="0">
                <a:latin typeface="SimSun"/>
                <a:ea typeface="PMingLiU" panose="02020500000000000000" pitchFamily="18" charset="-120"/>
                <a:cs typeface="SimSun"/>
              </a:rPr>
              <a:t>以新的方式看待事物</a:t>
            </a:r>
          </a:p>
          <a:p>
            <a:r>
              <a:rPr lang="zh-CN" dirty="0">
                <a:latin typeface="SimSun"/>
                <a:ea typeface="PMingLiU" panose="02020500000000000000" pitchFamily="18" charset="-120"/>
                <a:cs typeface="SimSun"/>
              </a:rPr>
              <a:t>為就業成功</a:t>
            </a:r>
            <a:r>
              <a:rPr lang="zh-CN" altLang="en-US" dirty="0">
                <a:latin typeface="SimSun"/>
                <a:ea typeface="PMingLiU" panose="02020500000000000000" pitchFamily="18" charset="-120"/>
                <a:cs typeface="SimSun"/>
              </a:rPr>
              <a:t>做好準備</a:t>
            </a:r>
            <a:endParaRPr lang="en-US" altLang="zh-CN" dirty="0">
              <a:latin typeface="SimSun"/>
              <a:ea typeface="PMingLiU" panose="02020500000000000000" pitchFamily="18" charset="-120"/>
              <a:cs typeface="SimSun"/>
            </a:endParaRPr>
          </a:p>
          <a:p>
            <a:r>
              <a:rPr lang="zh-CN" dirty="0">
                <a:latin typeface="SimSun"/>
                <a:ea typeface="PMingLiU" panose="02020500000000000000" pitchFamily="18" charset="-120"/>
                <a:cs typeface="SimSun"/>
              </a:rPr>
              <a:t>解決</a:t>
            </a:r>
            <a:r>
              <a:rPr lang="zh-CN" altLang="en-US" dirty="0">
                <a:latin typeface="SimSun"/>
                <a:ea typeface="PMingLiU" panose="02020500000000000000" pitchFamily="18" charset="-120"/>
                <a:cs typeface="SimSun"/>
              </a:rPr>
              <a:t>關心的</a:t>
            </a:r>
            <a:r>
              <a:rPr lang="zh-CN" dirty="0">
                <a:latin typeface="SimSun"/>
                <a:ea typeface="PMingLiU" panose="02020500000000000000" pitchFamily="18" charset="-120"/>
                <a:cs typeface="SimSun"/>
              </a:rPr>
              <a:t>問題：社會保障福利</a:t>
            </a:r>
          </a:p>
          <a:p>
            <a:r>
              <a:rPr lang="zh-CN" dirty="0">
                <a:latin typeface="SimSun"/>
                <a:ea typeface="PMingLiU" panose="02020500000000000000" pitchFamily="18" charset="-120"/>
                <a:cs typeface="SimSun"/>
              </a:rPr>
              <a:t>行動步驟</a:t>
            </a:r>
          </a:p>
          <a:p>
            <a:r>
              <a:rPr lang="zh-CN" dirty="0">
                <a:latin typeface="SimSun"/>
                <a:ea typeface="PMingLiU" panose="02020500000000000000" pitchFamily="18" charset="-120"/>
                <a:cs typeface="SimSun"/>
              </a:rPr>
              <a:t>問題和聯絡方式</a:t>
            </a:r>
          </a:p>
          <a:p>
            <a:pPr marL="0" indent="0">
              <a:buNone/>
            </a:pPr>
            <a:r>
              <a:rPr lang="zh-CN" dirty="0">
                <a:latin typeface="SimSun"/>
                <a:ea typeface="PMingLiU" panose="02020500000000000000" pitchFamily="18" charset="-120"/>
                <a:cs typeface="SimSun"/>
              </a:rPr>
              <a:t>               </a:t>
            </a:r>
          </a:p>
          <a:p>
            <a:pPr marL="0" indent="0" algn="ctr">
              <a:buNone/>
            </a:pPr>
            <a:r>
              <a:rPr lang="zh-CN" dirty="0">
                <a:latin typeface="SimSun"/>
                <a:ea typeface="PMingLiU" panose="02020500000000000000" pitchFamily="18" charset="-120"/>
                <a:cs typeface="SimSun"/>
              </a:rPr>
              <a:t>在我們</a:t>
            </a:r>
            <a:r>
              <a:rPr lang="zh-CN" altLang="en-US" dirty="0">
                <a:latin typeface="SimSun"/>
                <a:ea typeface="PMingLiU" panose="02020500000000000000" pitchFamily="18" charset="-120"/>
                <a:cs typeface="SimSun"/>
              </a:rPr>
              <a:t>繼續</a:t>
            </a:r>
            <a:r>
              <a:rPr lang="zh-CN" dirty="0">
                <a:latin typeface="SimSun"/>
                <a:ea typeface="PMingLiU" panose="02020500000000000000" pitchFamily="18" charset="-120"/>
                <a:cs typeface="SimSun"/>
              </a:rPr>
              <a:t>向前時</a:t>
            </a:r>
            <a:r>
              <a:rPr lang="zh-CN" altLang="zh-CN" dirty="0">
                <a:latin typeface="SimSun"/>
                <a:ea typeface="PMingLiU" panose="02020500000000000000" pitchFamily="18" charset="-120"/>
                <a:cs typeface="SimSun"/>
              </a:rPr>
              <a:t>請記</a:t>
            </a:r>
            <a:r>
              <a:rPr lang="zh-CN" altLang="en-US" dirty="0">
                <a:latin typeface="SimSun"/>
                <a:ea typeface="PMingLiU" panose="02020500000000000000" pitchFamily="18" charset="-120"/>
                <a:cs typeface="SimSun"/>
              </a:rPr>
              <a:t>得</a:t>
            </a:r>
            <a:r>
              <a:rPr lang="zh-CN" dirty="0">
                <a:latin typeface="SimSun"/>
                <a:ea typeface="PMingLiU" panose="02020500000000000000" pitchFamily="18" charset="-120"/>
                <a:cs typeface="SimSun"/>
              </a:rPr>
              <a:t>使用您的工作表</a:t>
            </a:r>
          </a:p>
        </p:txBody>
      </p:sp>
      <p:sp>
        <p:nvSpPr>
          <p:cNvPr id="4" name="Explosion 1 3" descr="explosion icon " title="Explosion icon"/>
          <p:cNvSpPr/>
          <p:nvPr/>
        </p:nvSpPr>
        <p:spPr>
          <a:xfrm>
            <a:off x="590492" y="5242707"/>
            <a:ext cx="1251755" cy="1251755"/>
          </a:xfrm>
          <a:prstGeom prst="irregularSeal1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9141598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26BD9B-EEB3-B647-80A0-E5572F392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20</a:t>
            </a:fld>
            <a:endParaRPr lang="zh-C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811F60-1271-5746-BC90-EDA0132B4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81600" cy="4823101"/>
          </a:xfrm>
        </p:spPr>
        <p:txBody>
          <a:bodyPr/>
          <a:lstStyle/>
          <a:p>
            <a:r>
              <a:rPr lang="zh-CN" dirty="0">
                <a:ea typeface="PMingLiU" panose="02020500000000000000" pitchFamily="18" charset="-120"/>
                <a:cs typeface="SimSun"/>
              </a:rPr>
              <a:t>制定一個願景聲明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8B69B-35B2-CD43-9474-575BF0A75E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617843"/>
            <a:ext cx="5181600" cy="255912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000" i="1" dirty="0">
                <a:hlinkClick r:id="rId2"/>
              </a:rPr>
              <a:t>https://hdi.uky.edu/employment-checklists</a:t>
            </a:r>
            <a:endParaRPr lang="en-US" sz="2000" i="1" dirty="0"/>
          </a:p>
          <a:p>
            <a:pPr marL="0" indent="0">
              <a:buNone/>
            </a:pPr>
            <a:endParaRPr lang="zh-CN" sz="2000" i="1" dirty="0"/>
          </a:p>
        </p:txBody>
      </p:sp>
      <p:pic>
        <p:nvPicPr>
          <p:cNvPr id="6" name="Content Placeholder 5" descr="Sample vision statement handout " title="Vision statement ">
            <a:extLst>
              <a:ext uri="{FF2B5EF4-FFF2-40B4-BE49-F238E27FC236}">
                <a16:creationId xmlns:a16="http://schemas.microsoft.com/office/drawing/2014/main" id="{A50502FA-6595-E347-A532-85F7334877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364" y="0"/>
            <a:ext cx="5224636" cy="6761294"/>
          </a:xfrm>
          <a:prstGeom prst="rect">
            <a:avLst/>
          </a:prstGeom>
        </p:spPr>
      </p:pic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6FAADBE5-DD91-4F64-826B-FB5E51DEF2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257793"/>
              </p:ext>
            </p:extLst>
          </p:nvPr>
        </p:nvGraphicFramePr>
        <p:xfrm>
          <a:off x="6967364" y="2763974"/>
          <a:ext cx="5224636" cy="40448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7247">
                  <a:extLst>
                    <a:ext uri="{9D8B030D-6E8A-4147-A177-3AD203B41FA5}">
                      <a16:colId xmlns:a16="http://schemas.microsoft.com/office/drawing/2014/main" val="2337951932"/>
                    </a:ext>
                  </a:extLst>
                </a:gridCol>
                <a:gridCol w="3577389">
                  <a:extLst>
                    <a:ext uri="{9D8B030D-6E8A-4147-A177-3AD203B41FA5}">
                      <a16:colId xmlns:a16="http://schemas.microsoft.com/office/drawing/2014/main" val="4104825302"/>
                    </a:ext>
                  </a:extLst>
                </a:gridCol>
              </a:tblGrid>
              <a:tr h="418989">
                <a:tc gridSpan="2">
                  <a:txBody>
                    <a:bodyPr/>
                    <a:lstStyle/>
                    <a:p>
                      <a:pPr algn="ctr"/>
                      <a:r>
                        <a:rPr lang="fr-CA" altLang="zh-CN" sz="1800" b="1" i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Andy Meredith</a:t>
                      </a:r>
                      <a:r>
                        <a:rPr lang="zh-CN" altLang="fr-CA" sz="1800" b="1" i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，</a:t>
                      </a:r>
                      <a:r>
                        <a:rPr lang="zh-CN" altLang="en-US" sz="1800" b="1" i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高中畢業班學生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bg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509613"/>
                  </a:ext>
                </a:extLst>
              </a:tr>
              <a:tr h="1842189">
                <a:tc>
                  <a:txBody>
                    <a:bodyPr/>
                    <a:lstStyle/>
                    <a:p>
                      <a:pPr algn="ctr"/>
                      <a:r>
                        <a:rPr lang="zh-CN" altLang="zh-CN" sz="1200" b="0" i="0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+mn-cs"/>
                        </a:rPr>
                        <a:t>優勢</a:t>
                      </a:r>
                      <a:endParaRPr lang="en-US" altLang="zh-CN" sz="1200" b="0" i="0" kern="1200" baseline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+mn-cs"/>
                      </a:endParaRPr>
                    </a:p>
                    <a:p>
                      <a:pPr algn="ctr"/>
                      <a:endParaRPr lang="zh-CN" altLang="zh-CN" sz="1200" b="0" i="0" kern="1200" baseline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+mn-cs"/>
                      </a:endParaRPr>
                    </a:p>
                    <a:p>
                      <a:pPr algn="ctr"/>
                      <a:r>
                        <a:rPr lang="zh-CN" altLang="zh-CN" sz="1200" b="0" i="1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+mn-cs"/>
                        </a:rPr>
                        <a:t>愛社交</a:t>
                      </a:r>
                    </a:p>
                    <a:p>
                      <a:pPr algn="ctr"/>
                      <a:r>
                        <a:rPr lang="zh-CN" altLang="zh-CN" sz="1200" b="0" i="1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+mn-cs"/>
                        </a:rPr>
                        <a:t>有決心</a:t>
                      </a:r>
                    </a:p>
                    <a:p>
                      <a:pPr algn="ctr"/>
                      <a:r>
                        <a:rPr lang="zh-CN" altLang="zh-CN" sz="1200" b="0" i="1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+mn-cs"/>
                        </a:rPr>
                        <a:t>主動</a:t>
                      </a:r>
                    </a:p>
                    <a:p>
                      <a:pPr algn="ctr"/>
                      <a:r>
                        <a:rPr lang="zh-CN" altLang="zh-CN" sz="1200" b="0" i="1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+mn-cs"/>
                        </a:rPr>
                        <a:t>工作努力</a:t>
                      </a:r>
                    </a:p>
                    <a:p>
                      <a:pPr algn="ctr"/>
                      <a:r>
                        <a:rPr lang="zh-CN" altLang="zh-CN" sz="1200" b="0" i="1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+mn-cs"/>
                        </a:rPr>
                        <a:t>獨立</a:t>
                      </a:r>
                    </a:p>
                    <a:p>
                      <a:pPr algn="ctr"/>
                      <a:r>
                        <a:rPr lang="zh-CN" altLang="zh-CN" sz="1200" b="0" i="1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+mn-cs"/>
                        </a:rPr>
                        <a:t>愛音樂</a:t>
                      </a:r>
                    </a:p>
                    <a:p>
                      <a:pPr algn="ctr"/>
                      <a:r>
                        <a:rPr lang="zh-CN" altLang="zh-CN" sz="1200" b="0" i="1" kern="120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+mn-cs"/>
                        </a:rPr>
                        <a:t>創造性</a:t>
                      </a:r>
                    </a:p>
                    <a:p>
                      <a:endParaRPr lang="zh-CN" altLang="en-US" sz="1000" b="0" i="0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altLang="zh-CN" sz="1000" b="0" i="0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  <a:p>
                      <a:r>
                        <a:rPr lang="zh-CN" altLang="en-US" sz="1100" b="0" i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願景聲明：我有自己的工作室。我的工作是拍照片。我有一個小房子。我和</a:t>
                      </a:r>
                      <a:r>
                        <a:rPr lang="fr-CA" altLang="zh-CN" sz="1100" b="0" i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Maggie</a:t>
                      </a:r>
                      <a:r>
                        <a:rPr lang="zh-CN" altLang="en-US" sz="1100" b="0" i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結婚了。我也在</a:t>
                      </a:r>
                      <a:r>
                        <a:rPr lang="fr-CA" altLang="zh-CN" sz="1100" b="0" i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Publix</a:t>
                      </a:r>
                      <a:r>
                        <a:rPr lang="zh-CN" altLang="en-US" sz="1100" b="0" i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工作。這真的很有趣。我把錢存進銀行。我想自己上大學，住進新房子。我的朋友會過來我的新房子。</a:t>
                      </a:r>
                    </a:p>
                    <a:p>
                      <a:endParaRPr lang="en-US" altLang="zh-CN" sz="1100" b="0" i="0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  <a:p>
                      <a:r>
                        <a:rPr lang="zh-CN" altLang="en-US" sz="1100" b="0" i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成就：</a:t>
                      </a:r>
                    </a:p>
                    <a:p>
                      <a:r>
                        <a:rPr lang="en-US" altLang="zh-CN" sz="1100" b="0" i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• </a:t>
                      </a:r>
                      <a:r>
                        <a:rPr lang="zh-CN" altLang="en-US" sz="1100" b="0" i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自 </a:t>
                      </a:r>
                      <a:r>
                        <a:rPr lang="en-US" altLang="zh-CN" sz="1100" b="0" i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2017 </a:t>
                      </a:r>
                      <a:r>
                        <a:rPr lang="zh-CN" altLang="en-US" sz="1100" b="0" i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年 </a:t>
                      </a:r>
                      <a:r>
                        <a:rPr lang="en-US" altLang="zh-CN" sz="1100" b="0" i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4 </a:t>
                      </a:r>
                      <a:r>
                        <a:rPr lang="zh-CN" altLang="en-US" sz="1100" b="0" i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月起在 </a:t>
                      </a:r>
                      <a:r>
                        <a:rPr lang="fr-CA" altLang="zh-CN" sz="1100" b="0" i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Publix </a:t>
                      </a:r>
                      <a:r>
                        <a:rPr lang="zh-CN" altLang="en-US" sz="1100" b="0" i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工作</a:t>
                      </a:r>
                    </a:p>
                    <a:p>
                      <a:r>
                        <a:rPr lang="en-US" altLang="zh-CN" sz="1100" b="0" i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• </a:t>
                      </a:r>
                      <a:r>
                        <a:rPr lang="zh-CN" altLang="en-US" sz="1100" b="0" i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榮獲 </a:t>
                      </a:r>
                      <a:r>
                        <a:rPr lang="en-US" altLang="zh-CN" sz="1100" b="0" i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2018 </a:t>
                      </a:r>
                      <a:r>
                        <a:rPr lang="zh-CN" altLang="en-US" sz="1100" b="0" i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年</a:t>
                      </a:r>
                      <a:r>
                        <a:rPr lang="fr-CA" altLang="zh-CN" sz="1100" b="0" i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Eagle Scout Award</a:t>
                      </a:r>
                      <a:r>
                        <a:rPr lang="zh-CN" altLang="fr-CA" sz="1100" b="0" i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（</a:t>
                      </a:r>
                      <a:r>
                        <a:rPr lang="zh-CN" altLang="en-US" sz="1100" b="0" i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鷹級童軍獎章）</a:t>
                      </a:r>
                    </a:p>
                    <a:p>
                      <a:r>
                        <a:rPr lang="en-US" altLang="zh-CN" sz="1100" b="0" i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• </a:t>
                      </a:r>
                      <a:r>
                        <a:rPr lang="zh-CN" altLang="en-US" sz="1100" b="0" i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曾為</a:t>
                      </a:r>
                      <a:r>
                        <a:rPr lang="en-US" altLang="zh-CN" sz="1100" b="0" i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《</a:t>
                      </a:r>
                      <a:r>
                        <a:rPr lang="zh-CN" altLang="en-US" sz="1100" b="0" i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年鑒</a:t>
                      </a:r>
                      <a:r>
                        <a:rPr lang="en-US" altLang="zh-CN" sz="1100" b="0" i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》</a:t>
                      </a:r>
                      <a:r>
                        <a:rPr lang="zh-CN" altLang="en-US" sz="1100" b="0" i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和</a:t>
                      </a:r>
                      <a:r>
                        <a:rPr lang="fr-CA" altLang="zh-CN" sz="1100" b="0" i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Woodstock High School</a:t>
                      </a:r>
                      <a:r>
                        <a:rPr lang="zh-CN" altLang="en-US" sz="1100" b="0" i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山地自行車隊工作</a:t>
                      </a:r>
                    </a:p>
                    <a:p>
                      <a:r>
                        <a:rPr lang="en-US" altLang="zh-CN" sz="1100" b="0" i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• </a:t>
                      </a:r>
                      <a:r>
                        <a:rPr lang="zh-CN" altLang="en-US" sz="1100" b="0" i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攝影作品在</a:t>
                      </a:r>
                      <a:r>
                        <a:rPr lang="fr-CA" altLang="zh-CN" sz="1100" b="0" i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Anna's Angels</a:t>
                      </a:r>
                      <a:r>
                        <a:rPr lang="zh-CN" altLang="en-US" sz="1100" b="0" i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福利拍賣會和</a:t>
                      </a:r>
                      <a:r>
                        <a:rPr lang="fr-CA" altLang="zh-CN" sz="1100" b="0" i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Russian Medical Colleges</a:t>
                      </a:r>
                      <a:r>
                        <a:rPr lang="zh-CN" altLang="en-US" sz="1100" b="0" i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展出</a:t>
                      </a:r>
                    </a:p>
                    <a:p>
                      <a:endParaRPr lang="zh-CN" altLang="en-US" sz="1100" b="0" i="0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  <a:p>
                      <a:r>
                        <a:rPr lang="zh-CN" altLang="en-US" sz="1100" b="0" i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  對我有效的事情</a:t>
                      </a:r>
                    </a:p>
                    <a:p>
                      <a:r>
                        <a:rPr lang="zh-CN" altLang="en-US" sz="1100" b="0" i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  夥伴示範和支援</a:t>
                      </a:r>
                    </a:p>
                    <a:p>
                      <a:r>
                        <a:rPr lang="zh-CN" altLang="en-US" sz="1100" b="0" i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  適合年齡的獎勵：休息、金錢、音樂、具體解釋</a:t>
                      </a:r>
                    </a:p>
                    <a:p>
                      <a:endParaRPr lang="en-US" altLang="zh-CN" sz="1100" b="0" i="0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  <a:p>
                      <a:r>
                        <a:rPr lang="zh-CN" altLang="en-US" sz="1100" b="0" i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  對我無效的事情：</a:t>
                      </a:r>
                    </a:p>
                    <a:p>
                      <a:r>
                        <a:rPr lang="zh-CN" altLang="en-US" sz="1100" b="0" i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  嬰兒般呵護</a:t>
                      </a:r>
                    </a:p>
                    <a:p>
                      <a:r>
                        <a:rPr lang="zh-CN" altLang="en-US" sz="1100" b="0" i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  將我從朋友們身邊刪除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945366"/>
                  </a:ext>
                </a:extLst>
              </a:tr>
              <a:tr h="173614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0" i="0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我需要幫助的領域：</a:t>
                      </a:r>
                    </a:p>
                    <a:p>
                      <a:pPr algn="ctr"/>
                      <a:endParaRPr lang="en-US" altLang="zh-CN" sz="1200" b="0" i="0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  <a:p>
                      <a:pPr algn="ctr"/>
                      <a:r>
                        <a:rPr lang="zh-CN" altLang="en-US" sz="1200" b="0" i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閱讀</a:t>
                      </a:r>
                    </a:p>
                    <a:p>
                      <a:pPr algn="ctr"/>
                      <a:r>
                        <a:rPr lang="zh-CN" altLang="en-US" sz="1200" b="0" i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數學</a:t>
                      </a:r>
                    </a:p>
                    <a:p>
                      <a:pPr algn="ctr"/>
                      <a:r>
                        <a:rPr lang="zh-CN" altLang="en-US" sz="1200" b="0" i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數錢</a:t>
                      </a:r>
                    </a:p>
                    <a:p>
                      <a:pPr algn="ctr"/>
                      <a:r>
                        <a:rPr lang="zh-CN" altLang="en-US" sz="1200" b="0" i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管理時間</a:t>
                      </a:r>
                    </a:p>
                    <a:p>
                      <a:pPr algn="ctr"/>
                      <a:r>
                        <a:rPr lang="zh-CN" altLang="en-US" sz="1200" b="0" i="1" baseline="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PMingLiU" panose="02020500000000000000" pitchFamily="18" charset="-120"/>
                        </a:rPr>
                        <a:t>跟蹤日程安排</a:t>
                      </a:r>
                    </a:p>
                    <a:p>
                      <a:pPr algn="ctr"/>
                      <a:endParaRPr lang="zh-CN" altLang="en-US" sz="1000" b="0" i="0" baseline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PMingLiU" panose="02020500000000000000" pitchFamily="18" charset="-12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chemeClr val="accent1">
                        <a:tint val="2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7411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5428643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405DE5-FFCD-EC47-A475-AE17310BA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>
                <a:ea typeface="PMingLiU" panose="02020500000000000000" pitchFamily="18" charset="-120"/>
              </a:rPr>
              <a:pPr/>
              <a:t>21</a:t>
            </a:fld>
            <a:endParaRPr lang="zh-CN" dirty="0">
              <a:ea typeface="PMingLiU" panose="02020500000000000000" pitchFamily="18" charset="-12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sz="7200" dirty="0">
                <a:ea typeface="PMingLiU" panose="02020500000000000000" pitchFamily="18" charset="-120"/>
                <a:cs typeface="SimSun"/>
              </a:rPr>
              <a:t>為就業成功</a:t>
            </a:r>
            <a:r>
              <a:rPr lang="zh-CN" altLang="en-US" sz="7200" dirty="0">
                <a:ea typeface="PMingLiU" panose="02020500000000000000" pitchFamily="18" charset="-120"/>
                <a:cs typeface="SimSun"/>
              </a:rPr>
              <a:t>做好準備</a:t>
            </a:r>
            <a:endParaRPr lang="zh-CN" sz="7200" dirty="0">
              <a:ea typeface="PMingLiU" panose="02020500000000000000" pitchFamily="18" charset="-120"/>
              <a:cs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1996758534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D638E0-13A1-5444-A52B-E6DCB3E19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>
                <a:ea typeface="PMingLiU" panose="02020500000000000000" pitchFamily="18" charset="-120"/>
              </a:rPr>
              <a:t>22</a:t>
            </a:fld>
            <a:endParaRPr lang="zh-CN" dirty="0">
              <a:ea typeface="PMingLiU" panose="02020500000000000000" pitchFamily="18" charset="-12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dirty="0">
                <a:ea typeface="PMingLiU" panose="02020500000000000000" pitchFamily="18" charset="-120"/>
                <a:cs typeface="SimSun"/>
              </a:rPr>
              <a:t>工作經驗的力量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zh-CN" b="1" dirty="0">
                <a:solidFill>
                  <a:srgbClr val="883D38"/>
                </a:solidFill>
                <a:ea typeface="PMingLiU" panose="02020500000000000000" pitchFamily="18" charset="-120"/>
                <a:cs typeface="SimSun"/>
              </a:rPr>
              <a:t>殘障人士就業成功的最佳預測因素之一，是在</a:t>
            </a:r>
            <a:r>
              <a:rPr lang="zh-CN" altLang="en-US" b="1" dirty="0">
                <a:solidFill>
                  <a:srgbClr val="883D38"/>
                </a:solidFill>
                <a:ea typeface="PMingLiU" panose="02020500000000000000" pitchFamily="18" charset="-120"/>
                <a:cs typeface="SimSun"/>
              </a:rPr>
              <a:t>就讀</a:t>
            </a:r>
            <a:r>
              <a:rPr lang="zh-CN" b="1" dirty="0">
                <a:solidFill>
                  <a:srgbClr val="883D38"/>
                </a:solidFill>
                <a:ea typeface="PMingLiU" panose="02020500000000000000" pitchFamily="18" charset="-120"/>
                <a:cs typeface="SimSun"/>
              </a:rPr>
              <a:t>高中期間擁有有意義的工作經驗。</a:t>
            </a:r>
          </a:p>
          <a:p>
            <a:pPr>
              <a:lnSpc>
                <a:spcPct val="110000"/>
              </a:lnSpc>
            </a:pPr>
            <a:endParaRPr lang="zh-CN" dirty="0">
              <a:ea typeface="PMingLiU" panose="02020500000000000000" pitchFamily="18" charset="-120"/>
            </a:endParaRPr>
          </a:p>
          <a:p>
            <a:pPr>
              <a:lnSpc>
                <a:spcPct val="110000"/>
              </a:lnSpc>
            </a:pPr>
            <a:r>
              <a:rPr lang="zh-CN" dirty="0">
                <a:ea typeface="PMingLiU" panose="02020500000000000000" pitchFamily="18" charset="-120"/>
                <a:cs typeface="SimSun"/>
              </a:rPr>
              <a:t>信息訪談</a:t>
            </a:r>
          </a:p>
          <a:p>
            <a:pPr>
              <a:lnSpc>
                <a:spcPct val="110000"/>
              </a:lnSpc>
            </a:pPr>
            <a:r>
              <a:rPr lang="zh-CN" dirty="0">
                <a:ea typeface="PMingLiU" panose="02020500000000000000" pitchFamily="18" charset="-120"/>
                <a:cs typeface="SimSun"/>
              </a:rPr>
              <a:t>工作見習</a:t>
            </a:r>
          </a:p>
          <a:p>
            <a:pPr>
              <a:lnSpc>
                <a:spcPct val="110000"/>
              </a:lnSpc>
            </a:pPr>
            <a:r>
              <a:rPr lang="zh-CN" dirty="0">
                <a:ea typeface="PMingLiU" panose="02020500000000000000" pitchFamily="18" charset="-120"/>
                <a:cs typeface="SimSun"/>
              </a:rPr>
              <a:t>義工服務</a:t>
            </a:r>
          </a:p>
          <a:p>
            <a:pPr>
              <a:lnSpc>
                <a:spcPct val="110000"/>
              </a:lnSpc>
            </a:pPr>
            <a:r>
              <a:rPr lang="zh-CN" dirty="0">
                <a:ea typeface="PMingLiU" panose="02020500000000000000" pitchFamily="18" charset="-120"/>
                <a:cs typeface="SimSun"/>
              </a:rPr>
              <a:t>實習</a:t>
            </a:r>
          </a:p>
          <a:p>
            <a:pPr>
              <a:lnSpc>
                <a:spcPct val="110000"/>
              </a:lnSpc>
            </a:pPr>
            <a:r>
              <a:rPr lang="zh-CN" dirty="0">
                <a:ea typeface="PMingLiU" panose="02020500000000000000" pitchFamily="18" charset="-120"/>
                <a:cs typeface="SimSun"/>
              </a:rPr>
              <a:t>帶薪入門級工作</a:t>
            </a:r>
          </a:p>
        </p:txBody>
      </p:sp>
    </p:spTree>
    <p:extLst>
      <p:ext uri="{BB962C8B-B14F-4D97-AF65-F5344CB8AC3E}">
        <p14:creationId xmlns:p14="http://schemas.microsoft.com/office/powerpoint/2010/main" val="750104010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C75AA4-28AB-284C-A7C3-3BB76815D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23</a:t>
            </a:fld>
            <a:endParaRPr lang="zh-C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>
                <a:latin typeface="SimSun"/>
                <a:cs typeface="SimSun"/>
              </a:rPr>
              <a:t>利用您的人際</a:t>
            </a:r>
            <a:r>
              <a:rPr lang="zh-CN" altLang="en-US" dirty="0">
                <a:latin typeface="SimSun"/>
                <a:cs typeface="SimSun"/>
              </a:rPr>
              <a:t>網路</a:t>
            </a:r>
            <a:endParaRPr lang="zh-CN" dirty="0">
              <a:latin typeface="SimSun"/>
              <a:cs typeface="SimSu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sz="2400" b="1" dirty="0">
                <a:solidFill>
                  <a:srgbClr val="883D38"/>
                </a:solidFill>
                <a:latin typeface="SimSun"/>
                <a:cs typeface="SimSun"/>
              </a:rPr>
              <a:t>利用您認識的人幫助尋找</a:t>
            </a:r>
            <a:r>
              <a:rPr lang="zh-CN" altLang="en-US" sz="2400" b="1" dirty="0">
                <a:solidFill>
                  <a:srgbClr val="883D38"/>
                </a:solidFill>
                <a:latin typeface="SimSun"/>
                <a:cs typeface="SimSun"/>
              </a:rPr>
              <a:t>取得</a:t>
            </a:r>
            <a:r>
              <a:rPr lang="zh-CN" sz="2400" b="1" dirty="0">
                <a:solidFill>
                  <a:srgbClr val="883D38"/>
                </a:solidFill>
                <a:latin typeface="SimSun"/>
                <a:cs typeface="SimSun"/>
              </a:rPr>
              <a:t>工作經驗的機會。</a:t>
            </a:r>
          </a:p>
          <a:p>
            <a:endParaRPr lang="zh-CN" sz="2400" dirty="0"/>
          </a:p>
          <a:p>
            <a:r>
              <a:rPr lang="zh-CN" sz="2400" dirty="0">
                <a:latin typeface="SimSun"/>
                <a:cs typeface="SimSun"/>
              </a:rPr>
              <a:t>朋友</a:t>
            </a:r>
          </a:p>
          <a:p>
            <a:r>
              <a:rPr lang="zh-CN" sz="2400" dirty="0">
                <a:latin typeface="SimSun"/>
                <a:cs typeface="SimSun"/>
              </a:rPr>
              <a:t>家人</a:t>
            </a:r>
          </a:p>
          <a:p>
            <a:r>
              <a:rPr lang="zh-CN" sz="2400" dirty="0">
                <a:latin typeface="SimSun"/>
                <a:cs typeface="SimSun"/>
              </a:rPr>
              <a:t>您做生意的地方</a:t>
            </a:r>
          </a:p>
          <a:p>
            <a:r>
              <a:rPr lang="zh-CN" sz="2400" dirty="0">
                <a:latin typeface="SimSun"/>
                <a:cs typeface="SimSun"/>
              </a:rPr>
              <a:t>鄰居</a:t>
            </a:r>
          </a:p>
          <a:p>
            <a:r>
              <a:rPr lang="zh-CN" sz="2400" dirty="0">
                <a:latin typeface="SimSun"/>
                <a:cs typeface="SimSun"/>
              </a:rPr>
              <a:t>與您同屬一個俱樂部、一起禮拜或一起服務的人</a:t>
            </a:r>
          </a:p>
        </p:txBody>
      </p:sp>
      <p:pic>
        <p:nvPicPr>
          <p:cNvPr id="8" name="Content Placeholder 7" descr="The word ME in the center, surrounded by the following words: Ex-colleagues, Ex-classmates and professors, Friends and social acquaintences, Family and relatives, Neighbors, Professional associations " title="Network ">
            <a:extLst>
              <a:ext uri="{FF2B5EF4-FFF2-40B4-BE49-F238E27FC236}">
                <a16:creationId xmlns:a16="http://schemas.microsoft.com/office/drawing/2014/main" id="{3836420E-638A-E542-99EB-1761F09585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551" y="128814"/>
            <a:ext cx="6139745" cy="6183086"/>
          </a:xfrm>
        </p:spPr>
      </p:pic>
      <p:sp useBgFill="1">
        <p:nvSpPr>
          <p:cNvPr id="9" name="TextBox 8">
            <a:extLst>
              <a:ext uri="{FF2B5EF4-FFF2-40B4-BE49-F238E27FC236}">
                <a16:creationId xmlns:a16="http://schemas.microsoft.com/office/drawing/2014/main" id="{B6F81AFA-3164-24FB-4797-38DC92E47CE6}"/>
              </a:ext>
            </a:extLst>
          </p:cNvPr>
          <p:cNvSpPr txBox="1"/>
          <p:nvPr/>
        </p:nvSpPr>
        <p:spPr>
          <a:xfrm>
            <a:off x="7126942" y="1201105"/>
            <a:ext cx="1524000" cy="4647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   前同事</a:t>
            </a:r>
            <a:endParaRPr lang="en-CA" sz="2400" dirty="0"/>
          </a:p>
        </p:txBody>
      </p:sp>
      <p:sp useBgFill="1">
        <p:nvSpPr>
          <p:cNvPr id="10" name="TextBox 9">
            <a:extLst>
              <a:ext uri="{FF2B5EF4-FFF2-40B4-BE49-F238E27FC236}">
                <a16:creationId xmlns:a16="http://schemas.microsoft.com/office/drawing/2014/main" id="{98FFB573-9039-1D9E-3A3B-FCD57E3014C6}"/>
              </a:ext>
            </a:extLst>
          </p:cNvPr>
          <p:cNvSpPr txBox="1"/>
          <p:nvPr/>
        </p:nvSpPr>
        <p:spPr>
          <a:xfrm>
            <a:off x="9107093" y="1077168"/>
            <a:ext cx="1524000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前同學       和教授</a:t>
            </a:r>
            <a:endParaRPr lang="en-CA" sz="2400" dirty="0"/>
          </a:p>
        </p:txBody>
      </p:sp>
      <p:sp useBgFill="1">
        <p:nvSpPr>
          <p:cNvPr id="11" name="TextBox 10">
            <a:extLst>
              <a:ext uri="{FF2B5EF4-FFF2-40B4-BE49-F238E27FC236}">
                <a16:creationId xmlns:a16="http://schemas.microsoft.com/office/drawing/2014/main" id="{4C3EA687-19F5-3281-0FE7-23F63559A353}"/>
              </a:ext>
            </a:extLst>
          </p:cNvPr>
          <p:cNvSpPr txBox="1"/>
          <p:nvPr/>
        </p:nvSpPr>
        <p:spPr>
          <a:xfrm>
            <a:off x="5942551" y="2937030"/>
            <a:ext cx="1758131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   專業協會</a:t>
            </a:r>
            <a:endParaRPr lang="en-CA" sz="2400" dirty="0"/>
          </a:p>
        </p:txBody>
      </p:sp>
      <p:sp useBgFill="1">
        <p:nvSpPr>
          <p:cNvPr id="12" name="TextBox 11">
            <a:extLst>
              <a:ext uri="{FF2B5EF4-FFF2-40B4-BE49-F238E27FC236}">
                <a16:creationId xmlns:a16="http://schemas.microsoft.com/office/drawing/2014/main" id="{97BE7463-4496-30B1-6FE8-206AC3B18027}"/>
              </a:ext>
            </a:extLst>
          </p:cNvPr>
          <p:cNvSpPr txBox="1"/>
          <p:nvPr/>
        </p:nvSpPr>
        <p:spPr>
          <a:xfrm>
            <a:off x="8040748" y="2850061"/>
            <a:ext cx="1828345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3000" dirty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zh-CN" altLang="en-US" sz="3600" dirty="0">
                <a:solidFill>
                  <a:schemeClr val="accent6">
                    <a:lumMod val="75000"/>
                  </a:schemeClr>
                </a:solidFill>
              </a:rPr>
              <a:t>我本人</a:t>
            </a:r>
            <a:endParaRPr lang="en-CA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 useBgFill="1">
        <p:nvSpPr>
          <p:cNvPr id="14" name="TextBox 13">
            <a:extLst>
              <a:ext uri="{FF2B5EF4-FFF2-40B4-BE49-F238E27FC236}">
                <a16:creationId xmlns:a16="http://schemas.microsoft.com/office/drawing/2014/main" id="{380B6A1A-4D13-E2E9-5AA7-7BD7E629CD15}"/>
              </a:ext>
            </a:extLst>
          </p:cNvPr>
          <p:cNvSpPr txBox="1"/>
          <p:nvPr/>
        </p:nvSpPr>
        <p:spPr>
          <a:xfrm>
            <a:off x="10006608" y="2811334"/>
            <a:ext cx="1634674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   朋友和社會熟人</a:t>
            </a:r>
            <a:endParaRPr lang="en-CA" sz="2400" dirty="0"/>
          </a:p>
        </p:txBody>
      </p:sp>
      <p:sp useBgFill="1">
        <p:nvSpPr>
          <p:cNvPr id="15" name="TextBox 14">
            <a:extLst>
              <a:ext uri="{FF2B5EF4-FFF2-40B4-BE49-F238E27FC236}">
                <a16:creationId xmlns:a16="http://schemas.microsoft.com/office/drawing/2014/main" id="{63D24C87-0738-76F7-A501-7CA629B2DBB9}"/>
              </a:ext>
            </a:extLst>
          </p:cNvPr>
          <p:cNvSpPr txBox="1"/>
          <p:nvPr/>
        </p:nvSpPr>
        <p:spPr>
          <a:xfrm>
            <a:off x="7126942" y="4709359"/>
            <a:ext cx="138953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   鄰居</a:t>
            </a:r>
            <a:endParaRPr lang="en-CA" sz="2400" dirty="0"/>
          </a:p>
        </p:txBody>
      </p:sp>
      <p:sp useBgFill="1">
        <p:nvSpPr>
          <p:cNvPr id="16" name="TextBox 15">
            <a:extLst>
              <a:ext uri="{FF2B5EF4-FFF2-40B4-BE49-F238E27FC236}">
                <a16:creationId xmlns:a16="http://schemas.microsoft.com/office/drawing/2014/main" id="{B473360B-92FE-CBB6-634E-FFFFA51BCE8F}"/>
              </a:ext>
            </a:extLst>
          </p:cNvPr>
          <p:cNvSpPr txBox="1"/>
          <p:nvPr/>
        </p:nvSpPr>
        <p:spPr>
          <a:xfrm>
            <a:off x="9201027" y="4637268"/>
            <a:ext cx="1389530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   家人和親戚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237514966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273356-CE57-9045-B875-B4D869E03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>
                <a:ea typeface="PMingLiU" panose="02020500000000000000" pitchFamily="18" charset="-120"/>
              </a:rPr>
              <a:t>24</a:t>
            </a:fld>
            <a:endParaRPr lang="zh-CN" dirty="0">
              <a:ea typeface="PMingLiU" panose="02020500000000000000" pitchFamily="18" charset="-12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dirty="0">
                <a:ea typeface="PMingLiU" panose="02020500000000000000" pitchFamily="18" charset="-120"/>
                <a:cs typeface="SimSun"/>
              </a:rPr>
              <a:t>培養責任感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b="1" dirty="0">
                <a:solidFill>
                  <a:srgbClr val="883D38"/>
                </a:solidFill>
                <a:ea typeface="PMingLiU" panose="02020500000000000000" pitchFamily="18" charset="-120"/>
                <a:cs typeface="SimSun"/>
              </a:rPr>
              <a:t>為年輕人找到擁有責任感的方式有助於他們成為好員工。</a:t>
            </a:r>
          </a:p>
          <a:p>
            <a:pPr>
              <a:lnSpc>
                <a:spcPct val="100000"/>
              </a:lnSpc>
            </a:pPr>
            <a:endParaRPr lang="zh-CN" dirty="0">
              <a:ea typeface="PMingLiU" panose="02020500000000000000" pitchFamily="18" charset="-120"/>
            </a:endParaRPr>
          </a:p>
          <a:p>
            <a:pPr>
              <a:lnSpc>
                <a:spcPct val="100000"/>
              </a:lnSpc>
            </a:pPr>
            <a:r>
              <a:rPr lang="zh-CN" dirty="0">
                <a:ea typeface="PMingLiU" panose="02020500000000000000" pitchFamily="18" charset="-120"/>
                <a:cs typeface="SimSun"/>
              </a:rPr>
              <a:t>家務勞動</a:t>
            </a:r>
          </a:p>
          <a:p>
            <a:pPr>
              <a:lnSpc>
                <a:spcPct val="100000"/>
              </a:lnSpc>
            </a:pPr>
            <a:r>
              <a:rPr lang="zh-CN" dirty="0">
                <a:ea typeface="PMingLiU" panose="02020500000000000000" pitchFamily="18" charset="-120"/>
                <a:cs typeface="SimSun"/>
              </a:rPr>
              <a:t>學校工作</a:t>
            </a:r>
          </a:p>
          <a:p>
            <a:pPr>
              <a:lnSpc>
                <a:spcPct val="100000"/>
              </a:lnSpc>
            </a:pPr>
            <a:r>
              <a:rPr lang="zh-CN" dirty="0">
                <a:ea typeface="PMingLiU" panose="02020500000000000000" pitchFamily="18" charset="-120"/>
                <a:cs typeface="SimSun"/>
              </a:rPr>
              <a:t>軟技能 </a:t>
            </a:r>
          </a:p>
          <a:p>
            <a:pPr>
              <a:lnSpc>
                <a:spcPct val="100000"/>
              </a:lnSpc>
            </a:pPr>
            <a:r>
              <a:rPr lang="zh-CN" dirty="0">
                <a:ea typeface="PMingLiU" panose="02020500000000000000" pitchFamily="18" charset="-120"/>
                <a:cs typeface="SimSun"/>
              </a:rPr>
              <a:t>對年輕人來說，不必擔心冒險和經歷失敗。目標在於讓他們付出努力。 </a:t>
            </a:r>
          </a:p>
        </p:txBody>
      </p:sp>
    </p:spTree>
    <p:extLst>
      <p:ext uri="{BB962C8B-B14F-4D97-AF65-F5344CB8AC3E}">
        <p14:creationId xmlns:p14="http://schemas.microsoft.com/office/powerpoint/2010/main" val="3560983468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37AF70-562F-314A-8ECB-275307EE4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25</a:t>
            </a:fld>
            <a:endParaRPr lang="zh-CN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F75E37-0BED-BA45-808A-F86D814DB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dirty="0">
                <a:latin typeface="PMingLiU" panose="02020500000000000000" pitchFamily="18" charset="-120"/>
                <a:ea typeface="PMingLiU" panose="02020500000000000000" pitchFamily="18" charset="-120"/>
                <a:cs typeface="SimSun"/>
              </a:rPr>
              <a:t>參與進來 </a:t>
            </a:r>
          </a:p>
        </p:txBody>
      </p:sp>
      <p:pic>
        <p:nvPicPr>
          <p:cNvPr id="6" name="Content Placeholder 5" descr="Icon of 2 people planting a plant">
            <a:extLst>
              <a:ext uri="{FF2B5EF4-FFF2-40B4-BE49-F238E27FC236}">
                <a16:creationId xmlns:a16="http://schemas.microsoft.com/office/drawing/2014/main" id="{4D6785D6-F18E-CB40-9821-3C2599165C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90" y="4537796"/>
            <a:ext cx="2149107" cy="1480496"/>
          </a:xfrm>
          <a:prstGeom prst="rect">
            <a:avLst/>
          </a:prstGeom>
        </p:spPr>
      </p:pic>
      <p:pic>
        <p:nvPicPr>
          <p:cNvPr id="7" name="Content Placeholder 4" descr="Icon of people singing ">
            <a:extLst>
              <a:ext uri="{FF2B5EF4-FFF2-40B4-BE49-F238E27FC236}">
                <a16:creationId xmlns:a16="http://schemas.microsoft.com/office/drawing/2014/main" id="{FAE3754C-46A5-874A-B5F9-8F51A515FF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894" y="2211493"/>
            <a:ext cx="1718367" cy="1718367"/>
          </a:xfrm>
          <a:prstGeom prst="rect">
            <a:avLst/>
          </a:prstGeom>
        </p:spPr>
      </p:pic>
      <p:pic>
        <p:nvPicPr>
          <p:cNvPr id="8" name="Picture 7" descr="Icon of a soccer ball and football ">
            <a:extLst>
              <a:ext uri="{FF2B5EF4-FFF2-40B4-BE49-F238E27FC236}">
                <a16:creationId xmlns:a16="http://schemas.microsoft.com/office/drawing/2014/main" id="{46528AA0-6FA7-F443-8A63-9CA7815B95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863" y="4683023"/>
            <a:ext cx="1190042" cy="1190042"/>
          </a:xfrm>
          <a:prstGeom prst="rect">
            <a:avLst/>
          </a:prstGeom>
        </p:spPr>
      </p:pic>
      <p:pic>
        <p:nvPicPr>
          <p:cNvPr id="13" name="Picture 12" descr="Icon of gaming controller ">
            <a:extLst>
              <a:ext uri="{FF2B5EF4-FFF2-40B4-BE49-F238E27FC236}">
                <a16:creationId xmlns:a16="http://schemas.microsoft.com/office/drawing/2014/main" id="{97C69CE3-1A8C-8C4C-AD6E-6540E87CAF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383" y="2443203"/>
            <a:ext cx="1635233" cy="1254946"/>
          </a:xfrm>
          <a:prstGeom prst="rect">
            <a:avLst/>
          </a:prstGeom>
        </p:spPr>
      </p:pic>
      <p:pic>
        <p:nvPicPr>
          <p:cNvPr id="15" name="Picture 14" descr="Icon of drama masks ">
            <a:extLst>
              <a:ext uri="{FF2B5EF4-FFF2-40B4-BE49-F238E27FC236}">
                <a16:creationId xmlns:a16="http://schemas.microsoft.com/office/drawing/2014/main" id="{03B74332-35E4-9048-A064-F26333F163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569" y="4537796"/>
            <a:ext cx="1716096" cy="1467714"/>
          </a:xfrm>
          <a:prstGeom prst="rect">
            <a:avLst/>
          </a:prstGeom>
        </p:spPr>
      </p:pic>
      <p:pic>
        <p:nvPicPr>
          <p:cNvPr id="11" name="Picture 10" descr="Icon of boyscout ">
            <a:extLst>
              <a:ext uri="{FF2B5EF4-FFF2-40B4-BE49-F238E27FC236}">
                <a16:creationId xmlns:a16="http://schemas.microsoft.com/office/drawing/2014/main" id="{58ED3F5C-592C-E94D-A68F-712AB85E75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494" y="2383604"/>
            <a:ext cx="1483069" cy="1483069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10" name="Content Placeholder 9" descr="Icon of a church ">
            <a:extLst>
              <a:ext uri="{FF2B5EF4-FFF2-40B4-BE49-F238E27FC236}">
                <a16:creationId xmlns:a16="http://schemas.microsoft.com/office/drawing/2014/main" id="{682DBE1C-544C-0246-B972-E60D60E7C8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563" y="4450665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39888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B8F5D-BF8F-5C48-B0A3-5326DC62A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>
                <a:ea typeface="PMingLiU" panose="02020500000000000000" pitchFamily="18" charset="-120"/>
              </a:rPr>
              <a:t>26</a:t>
            </a:fld>
            <a:endParaRPr lang="zh-CN" dirty="0">
              <a:ea typeface="PMingLiU" panose="02020500000000000000" pitchFamily="18" charset="-12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dirty="0">
                <a:ea typeface="PMingLiU" panose="02020500000000000000" pitchFamily="18" charset="-120"/>
                <a:cs typeface="SimSun"/>
              </a:rPr>
              <a:t>學校與就業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zh-CN" sz="4000" b="1" dirty="0">
                <a:solidFill>
                  <a:srgbClr val="883D38"/>
                </a:solidFill>
                <a:ea typeface="PMingLiU" panose="02020500000000000000" pitchFamily="18" charset="-120"/>
                <a:cs typeface="SimSun"/>
              </a:rPr>
              <a:t>高中和過渡</a:t>
            </a:r>
            <a:r>
              <a:rPr lang="zh-CN" altLang="en-US" sz="4000" b="1" dirty="0">
                <a:solidFill>
                  <a:srgbClr val="883D38"/>
                </a:solidFill>
                <a:ea typeface="PMingLiU" panose="02020500000000000000" pitchFamily="18" charset="-120"/>
                <a:cs typeface="SimSun"/>
              </a:rPr>
              <a:t>年份</a:t>
            </a:r>
            <a:r>
              <a:rPr lang="zh-CN" sz="4000" b="1" dirty="0">
                <a:solidFill>
                  <a:srgbClr val="883D38"/>
                </a:solidFill>
                <a:ea typeface="PMingLiU" panose="02020500000000000000" pitchFamily="18" charset="-120"/>
                <a:cs typeface="SimSun"/>
              </a:rPr>
              <a:t>是將學校課程重點放在就業準備上的最佳時機。</a:t>
            </a:r>
          </a:p>
          <a:p>
            <a:pPr marL="0" indent="0" algn="ctr">
              <a:lnSpc>
                <a:spcPct val="120000"/>
              </a:lnSpc>
              <a:buNone/>
            </a:pPr>
            <a:endParaRPr lang="zh-CN" b="1" dirty="0">
              <a:solidFill>
                <a:srgbClr val="883D38"/>
              </a:solidFill>
              <a:ea typeface="PMingLiU" panose="020205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CN" dirty="0">
                <a:ea typeface="PMingLiU" panose="02020500000000000000" pitchFamily="18" charset="-120"/>
                <a:cs typeface="SimSun"/>
              </a:rPr>
              <a:t>工作所需的技能是否已作為目標包含在IEP中？</a:t>
            </a:r>
          </a:p>
          <a:p>
            <a:pPr>
              <a:lnSpc>
                <a:spcPct val="120000"/>
              </a:lnSpc>
            </a:pPr>
            <a:r>
              <a:rPr lang="zh-CN" dirty="0">
                <a:ea typeface="PMingLiU" panose="02020500000000000000" pitchFamily="18" charset="-120"/>
                <a:cs typeface="SimSun"/>
              </a:rPr>
              <a:t>職業探索</a:t>
            </a:r>
          </a:p>
          <a:p>
            <a:pPr>
              <a:lnSpc>
                <a:spcPct val="120000"/>
              </a:lnSpc>
            </a:pPr>
            <a:r>
              <a:rPr lang="zh-CN" dirty="0">
                <a:ea typeface="PMingLiU" panose="02020500000000000000" pitchFamily="18" charset="-120"/>
                <a:cs typeface="SimSun"/>
              </a:rPr>
              <a:t>功能性技能和軟技能</a:t>
            </a:r>
          </a:p>
          <a:p>
            <a:pPr>
              <a:lnSpc>
                <a:spcPct val="120000"/>
              </a:lnSpc>
            </a:pPr>
            <a:r>
              <a:rPr lang="zh-CN" dirty="0">
                <a:ea typeface="PMingLiU" panose="02020500000000000000" pitchFamily="18" charset="-120"/>
                <a:cs typeface="SimSun"/>
              </a:rPr>
              <a:t>工作經驗</a:t>
            </a:r>
          </a:p>
          <a:p>
            <a:pPr marL="0" indent="0">
              <a:lnSpc>
                <a:spcPct val="120000"/>
              </a:lnSpc>
              <a:buNone/>
            </a:pPr>
            <a:endParaRPr lang="zh-CN" dirty="0">
              <a:ea typeface="PMingLiU" panose="02020500000000000000" pitchFamily="18" charset="-12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sz="2300" i="1" dirty="0">
                <a:ea typeface="PMingLiU" panose="02020500000000000000" pitchFamily="18" charset="-120"/>
                <a:cs typeface="SimSun"/>
              </a:rPr>
              <a:t>小貼士：家長宣導者可幫助指導您在制定IEP時</a:t>
            </a:r>
            <a:r>
              <a:rPr lang="zh-CN" altLang="en-US" sz="2300" i="1" dirty="0">
                <a:ea typeface="PMingLiU" panose="02020500000000000000" pitchFamily="18" charset="-120"/>
                <a:cs typeface="SimSun"/>
              </a:rPr>
              <a:t>要求添加</a:t>
            </a:r>
            <a:r>
              <a:rPr lang="zh-CN" sz="2300" i="1" dirty="0">
                <a:ea typeface="PMingLiU" panose="02020500000000000000" pitchFamily="18" charset="-120"/>
                <a:cs typeface="SimSun"/>
              </a:rPr>
              <a:t>側重於就業的活動。 </a:t>
            </a:r>
          </a:p>
        </p:txBody>
      </p:sp>
    </p:spTree>
    <p:extLst>
      <p:ext uri="{BB962C8B-B14F-4D97-AF65-F5344CB8AC3E}">
        <p14:creationId xmlns:p14="http://schemas.microsoft.com/office/powerpoint/2010/main" val="3981637146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>
                <a:ea typeface="PMingLiU" panose="02020500000000000000" pitchFamily="18" charset="-120"/>
              </a:rPr>
              <a:pPr/>
              <a:t>27</a:t>
            </a:fld>
            <a:endParaRPr lang="zh-CN" dirty="0">
              <a:ea typeface="PMingLiU" panose="02020500000000000000" pitchFamily="18" charset="-12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9733" y="365125"/>
            <a:ext cx="10524067" cy="1325563"/>
          </a:xfrm>
        </p:spPr>
        <p:txBody>
          <a:bodyPr/>
          <a:lstStyle/>
          <a:p>
            <a:pPr algn="ctr"/>
            <a:r>
              <a:rPr lang="zh-CN" dirty="0">
                <a:ea typeface="PMingLiU" panose="02020500000000000000" pitchFamily="18" charset="-120"/>
                <a:cs typeface="SimSun"/>
              </a:rPr>
              <a:t>爭取所有的可能支援</a:t>
            </a:r>
          </a:p>
        </p:txBody>
      </p:sp>
      <p:pic>
        <p:nvPicPr>
          <p:cNvPr id="9" name="Content Placeholder 8" descr="Personal strengths &amp; assets: &#10;Skills, personal abilities or life experiences;&#10;Strengths, things a preson is good at or others like and admire; &#10;Assets, personal belongings and resources&#10;&#10;Relationships: &#10;Family and others that love and care about each other; &#10;Friends that spend time together or have things in common; &#10;Acquaintences that come into frequent contact, but don't know well &#10;&#10;Eligibility Specific &#10;Needs based services based on age, geography, income level or employment status; &#10;Government paid services based on disability or diagnosis, such as special education or Medicaid &#10;&#10;Community Based&#10;Places such as businesses, parks, schools, faith-based communities, health care facilities; &#10;Groups or membership organizations;&#10;Local services or public resources everyone uses &#10;&#10;Technology &#10;Personal technology anyone uses; &#10;Assistive or adaptive technology with day to day tasks; &#10;Environmental technology designed to help with our adapt surroundings " title="Integrated Supports Star from Charting the Life Course">
            <a:extLst>
              <a:ext uri="{FF2B5EF4-FFF2-40B4-BE49-F238E27FC236}">
                <a16:creationId xmlns:a16="http://schemas.microsoft.com/office/drawing/2014/main" id="{CD8E51B7-727E-4E4B-9DF9-382526445B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" t="3565" r="2401" b="3535"/>
          <a:stretch/>
        </p:blipFill>
        <p:spPr>
          <a:xfrm>
            <a:off x="829734" y="1570715"/>
            <a:ext cx="4850178" cy="4741185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zh-CN" altLang="en-US" dirty="0">
                <a:ea typeface="PMingLiU" panose="02020500000000000000" pitchFamily="18" charset="-120"/>
                <a:cs typeface="SimSun"/>
              </a:rPr>
              <a:t>只有</a:t>
            </a:r>
            <a:r>
              <a:rPr lang="en-US" altLang="zh-CN" dirty="0">
                <a:ea typeface="PMingLiU" panose="02020500000000000000" pitchFamily="18" charset="-120"/>
                <a:cs typeface="SimSun"/>
              </a:rPr>
              <a:t>25%</a:t>
            </a:r>
            <a:r>
              <a:rPr lang="zh-CN" altLang="en-US" dirty="0">
                <a:ea typeface="PMingLiU" panose="02020500000000000000" pitchFamily="18" charset="-120"/>
                <a:cs typeface="SimSun"/>
              </a:rPr>
              <a:t>的智障</a:t>
            </a:r>
            <a:r>
              <a:rPr lang="en-US" altLang="zh-CN" dirty="0">
                <a:ea typeface="PMingLiU" panose="02020500000000000000" pitchFamily="18" charset="-120"/>
                <a:cs typeface="SimSun"/>
              </a:rPr>
              <a:t>/</a:t>
            </a:r>
            <a:r>
              <a:rPr lang="zh-CN" altLang="en-US" dirty="0">
                <a:ea typeface="PMingLiU" panose="02020500000000000000" pitchFamily="18" charset="-120"/>
                <a:cs typeface="SimSun"/>
              </a:rPr>
              <a:t>發育殘障人士會接受正常服務</a:t>
            </a:r>
            <a:endParaRPr lang="zh-CN" dirty="0">
              <a:ea typeface="PMingLiU" panose="02020500000000000000" pitchFamily="18" charset="-120"/>
              <a:cs typeface="SimSun"/>
            </a:endParaRPr>
          </a:p>
          <a:p>
            <a:pPr>
              <a:lnSpc>
                <a:spcPct val="100000"/>
              </a:lnSpc>
            </a:pPr>
            <a:r>
              <a:rPr lang="zh-CN" dirty="0">
                <a:ea typeface="PMingLiU" panose="02020500000000000000" pitchFamily="18" charset="-120"/>
                <a:cs typeface="SimSun"/>
              </a:rPr>
              <a:t>考慮將基於社區的選項、技術解決方案和</a:t>
            </a:r>
            <a:r>
              <a:rPr lang="zh-CN" altLang="en-US" dirty="0">
                <a:ea typeface="PMingLiU" panose="02020500000000000000" pitchFamily="18" charset="-120"/>
                <a:cs typeface="SimSun"/>
              </a:rPr>
              <a:t>個人的</a:t>
            </a:r>
            <a:r>
              <a:rPr lang="zh-CN" dirty="0">
                <a:ea typeface="PMingLiU" panose="02020500000000000000" pitchFamily="18" charset="-120"/>
                <a:cs typeface="SimSun"/>
              </a:rPr>
              <a:t>人際關係作為可能的就業支援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955E60-9B61-0B14-41A4-0C6985D81866}"/>
              </a:ext>
            </a:extLst>
          </p:cNvPr>
          <p:cNvSpPr txBox="1"/>
          <p:nvPr/>
        </p:nvSpPr>
        <p:spPr>
          <a:xfrm>
            <a:off x="1593908" y="1690688"/>
            <a:ext cx="3347208" cy="1446550"/>
          </a:xfrm>
          <a:prstGeom prst="rect">
            <a:avLst/>
          </a:prstGeom>
          <a:solidFill>
            <a:srgbClr val="F5FBFB"/>
          </a:solidFill>
        </p:spPr>
        <p:txBody>
          <a:bodyPr wrap="square" rtlCol="0">
            <a:spAutoFit/>
          </a:bodyPr>
          <a:lstStyle/>
          <a:p>
            <a:pPr algn="ctr"/>
            <a:endParaRPr lang="en-US" altLang="zh-CN" sz="1000" baseline="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  <a:p>
            <a:pPr algn="ctr"/>
            <a:r>
              <a:rPr lang="zh-CN" altLang="zh-CN" sz="1200" b="1" i="0" u="none" strike="noStrike" kern="1200" baseline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+mn-cs"/>
              </a:rPr>
              <a:t>個人優勢和資產</a:t>
            </a:r>
            <a:endParaRPr lang="zh-CN" altLang="zh-CN" sz="1200" b="1" kern="1200" baseline="0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  <a:p>
            <a:pPr algn="ctr"/>
            <a:r>
              <a:rPr lang="zh-CN" altLang="zh-CN" sz="1200" b="0" i="0" u="none" strike="noStrike" kern="1200" baseline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+mn-cs"/>
              </a:rPr>
              <a:t>技能、個人能力、知識或生活經歷；</a:t>
            </a:r>
            <a:endParaRPr lang="zh-CN" altLang="zh-CN" sz="1200" b="1" kern="1200" baseline="0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  <a:p>
            <a:pPr algn="ctr"/>
            <a:r>
              <a:rPr lang="zh-CN" altLang="zh-CN" sz="1200" b="0" i="0" u="none" strike="noStrike" kern="1200" baseline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+mn-cs"/>
              </a:rPr>
              <a:t>優點、一個人擅長的事情或其他人所喜歡和欽佩的事情；</a:t>
            </a:r>
            <a:endParaRPr lang="zh-CN" altLang="zh-CN" sz="1200" b="1" kern="1200" baseline="0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  <a:p>
            <a:pPr algn="ctr"/>
            <a:r>
              <a:rPr lang="zh-CN" altLang="zh-CN" sz="1200" b="0" i="0" u="none" strike="noStrike" kern="1200" baseline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+mn-cs"/>
              </a:rPr>
              <a:t>資產、個人物品和資源</a:t>
            </a:r>
            <a:endParaRPr lang="zh-CN" altLang="zh-CN" sz="1200" b="1" kern="1200" baseline="0" dirty="0"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  <a:ea typeface="PMingLiU" panose="02020500000000000000" pitchFamily="18" charset="-120"/>
              <a:cs typeface="+mn-cs"/>
            </a:endParaRPr>
          </a:p>
          <a:p>
            <a:pPr algn="ctr"/>
            <a:endParaRPr lang="zh-CN" altLang="en-US" sz="1800" baseline="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A1ADE9-3B35-2538-9BD3-A82221185F67}"/>
              </a:ext>
            </a:extLst>
          </p:cNvPr>
          <p:cNvSpPr txBox="1"/>
          <p:nvPr/>
        </p:nvSpPr>
        <p:spPr>
          <a:xfrm>
            <a:off x="939567" y="2829461"/>
            <a:ext cx="1577130" cy="1569660"/>
          </a:xfrm>
          <a:prstGeom prst="rect">
            <a:avLst/>
          </a:prstGeom>
          <a:solidFill>
            <a:srgbClr val="FEF3F1"/>
          </a:solidFill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zh-CN" altLang="en-US" sz="1200" b="1" i="0" u="none" strike="noStrike" kern="1200" baseline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+mn-cs"/>
              </a:rPr>
              <a:t>技術設備</a:t>
            </a:r>
          </a:p>
          <a:p>
            <a:pPr marL="0" algn="l" defTabSz="914400" rtl="0" eaLnBrk="1" latinLnBrk="0" hangingPunct="1"/>
            <a:r>
              <a:rPr lang="zh-CN" altLang="en-US" sz="1200" b="0" i="0" u="none" strike="noStrike" kern="1200" baseline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+mn-cs"/>
              </a:rPr>
              <a:t>任何人都可使用的個人技術設備；</a:t>
            </a:r>
          </a:p>
          <a:p>
            <a:pPr marL="0" algn="l" defTabSz="914400" rtl="0" eaLnBrk="1" latinLnBrk="0" hangingPunct="1"/>
            <a:r>
              <a:rPr lang="zh-CN" altLang="en-US" sz="1200" b="0" i="0" u="none" strike="noStrike" kern="1200" baseline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+mn-cs"/>
              </a:rPr>
              <a:t>日常任務的輔助或適應性技術設備；</a:t>
            </a:r>
          </a:p>
          <a:p>
            <a:pPr marL="0" algn="l" defTabSz="914400" rtl="0" eaLnBrk="1" latinLnBrk="0" hangingPunct="1"/>
            <a:r>
              <a:rPr lang="zh-CN" altLang="en-US" sz="1200" b="0" i="0" u="none" strike="noStrike" kern="1200" baseline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+mn-cs"/>
              </a:rPr>
              <a:t>旨在幫助改善或適應周圍環境的環境技術設備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FEC90C-9E21-F05A-889E-9212DAA57683}"/>
              </a:ext>
            </a:extLst>
          </p:cNvPr>
          <p:cNvSpPr txBox="1"/>
          <p:nvPr/>
        </p:nvSpPr>
        <p:spPr>
          <a:xfrm>
            <a:off x="4152550" y="2874670"/>
            <a:ext cx="1409351" cy="1384995"/>
          </a:xfrm>
          <a:prstGeom prst="rect">
            <a:avLst/>
          </a:prstGeom>
          <a:solidFill>
            <a:srgbClr val="F5F3F6"/>
          </a:solidFill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200" b="1" i="0" u="none" strike="noStrike" kern="1200" baseline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+mn-cs"/>
              </a:rPr>
              <a:t>人際關係</a:t>
            </a:r>
          </a:p>
          <a:p>
            <a:pPr marL="0" algn="r" defTabSz="914400" rtl="0" eaLnBrk="1" latinLnBrk="0" hangingPunct="1"/>
            <a:r>
              <a:rPr lang="zh-CN" altLang="en-US" sz="1200" b="0" i="0" u="none" strike="noStrike" kern="1200" baseline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+mn-cs"/>
              </a:rPr>
              <a:t>家人和其他彼此相愛和關心的人；</a:t>
            </a:r>
          </a:p>
          <a:p>
            <a:pPr marL="0" algn="r" defTabSz="914400" rtl="0" eaLnBrk="1" latinLnBrk="0" hangingPunct="1"/>
            <a:r>
              <a:rPr lang="zh-CN" altLang="en-US" sz="1200" b="0" i="0" u="none" strike="noStrike" kern="1200" baseline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+mn-cs"/>
              </a:rPr>
              <a:t>花時間在一起或有共同點的朋友；</a:t>
            </a:r>
          </a:p>
          <a:p>
            <a:pPr marL="0" algn="r" defTabSz="914400" rtl="0" eaLnBrk="1" latinLnBrk="0" hangingPunct="1"/>
            <a:r>
              <a:rPr lang="zh-CN" altLang="en-US" sz="1200" b="0" i="0" u="none" strike="noStrike" kern="1200" baseline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+mn-cs"/>
              </a:rPr>
              <a:t>經常接觸但不太瞭解的熟人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767995-1DA7-040D-2805-3FA56B0DEE58}"/>
              </a:ext>
            </a:extLst>
          </p:cNvPr>
          <p:cNvSpPr txBox="1"/>
          <p:nvPr/>
        </p:nvSpPr>
        <p:spPr>
          <a:xfrm>
            <a:off x="939567" y="4915949"/>
            <a:ext cx="2181138" cy="1200329"/>
          </a:xfrm>
          <a:prstGeom prst="rect">
            <a:avLst/>
          </a:prstGeom>
          <a:solidFill>
            <a:srgbClr val="EEEDF5"/>
          </a:solidFill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zh-CN" altLang="en-US" sz="1200" b="1" i="0" u="none" strike="noStrike" kern="1200" baseline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+mn-cs"/>
              </a:rPr>
              <a:t>基於社區的</a:t>
            </a:r>
          </a:p>
          <a:p>
            <a:pPr marL="0" algn="l" defTabSz="914400" rtl="0" eaLnBrk="1" latinLnBrk="0" hangingPunct="1"/>
            <a:r>
              <a:rPr lang="zh-CN" altLang="en-US" sz="1200" b="0" i="0" u="none" strike="noStrike" kern="1200" baseline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+mn-cs"/>
              </a:rPr>
              <a:t>企業、公園、學校、信仰社區、醫療保健機構等場所；</a:t>
            </a:r>
          </a:p>
          <a:p>
            <a:pPr marL="0" algn="l" defTabSz="914400" rtl="0" eaLnBrk="1" latinLnBrk="0" hangingPunct="1"/>
            <a:r>
              <a:rPr lang="zh-CN" altLang="en-US" sz="1200" b="0" i="0" u="none" strike="noStrike" kern="1200" baseline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+mn-cs"/>
              </a:rPr>
              <a:t>團體或會員組織；</a:t>
            </a:r>
          </a:p>
          <a:p>
            <a:pPr marL="0" algn="l" defTabSz="914400" rtl="0" eaLnBrk="1" latinLnBrk="0" hangingPunct="1"/>
            <a:r>
              <a:rPr lang="zh-CN" altLang="en-US" sz="1200" b="0" i="0" u="none" strike="noStrike" kern="1200" baseline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+mn-cs"/>
              </a:rPr>
              <a:t>每個人都可以使用的本機服務或公共資源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11A934-362F-CFC6-2457-AE5FDB180C8D}"/>
              </a:ext>
            </a:extLst>
          </p:cNvPr>
          <p:cNvSpPr txBox="1"/>
          <p:nvPr/>
        </p:nvSpPr>
        <p:spPr>
          <a:xfrm>
            <a:off x="3473042" y="4815281"/>
            <a:ext cx="2030136" cy="1384995"/>
          </a:xfrm>
          <a:prstGeom prst="rect">
            <a:avLst/>
          </a:prstGeom>
          <a:solidFill>
            <a:srgbClr val="FAFDF6"/>
          </a:solidFill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200" b="1" i="0" u="none" strike="noStrike" kern="1200" baseline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+mn-cs"/>
              </a:rPr>
              <a:t>特定資格</a:t>
            </a:r>
          </a:p>
          <a:p>
            <a:pPr marL="0" algn="r" defTabSz="914400" rtl="0" eaLnBrk="1" latinLnBrk="0" hangingPunct="1"/>
            <a:r>
              <a:rPr lang="zh-CN" altLang="en-US" sz="1200" b="0" i="0" u="none" strike="noStrike" kern="1200" baseline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+mn-cs"/>
              </a:rPr>
              <a:t>根據年齡、地理位置、收入水準或就業狀況提供的基於需求的服務；</a:t>
            </a:r>
          </a:p>
          <a:p>
            <a:pPr marL="0" algn="r" defTabSz="914400" rtl="0" eaLnBrk="1" latinLnBrk="0" hangingPunct="1"/>
            <a:r>
              <a:rPr lang="zh-CN" altLang="en-US" sz="1200" b="0" i="0" u="none" strike="noStrike" kern="1200" baseline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+mn-cs"/>
              </a:rPr>
              <a:t>基於殘障或診斷的政府付費服務，例如特殊教育或</a:t>
            </a:r>
            <a:r>
              <a:rPr lang="en-US" altLang="zh-CN" sz="1200" b="0" i="0" u="none" strike="noStrike" kern="1200" baseline="0" dirty="0"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  <a:ea typeface="PMingLiU" panose="02020500000000000000" pitchFamily="18" charset="-120"/>
                <a:cs typeface="+mn-cs"/>
              </a:rPr>
              <a:t>Medicaid</a:t>
            </a:r>
          </a:p>
        </p:txBody>
      </p:sp>
    </p:spTree>
    <p:extLst>
      <p:ext uri="{BB962C8B-B14F-4D97-AF65-F5344CB8AC3E}">
        <p14:creationId xmlns:p14="http://schemas.microsoft.com/office/powerpoint/2010/main" val="3069766236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D207CE-70C0-B949-816A-7C4CE8566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>
                <a:ea typeface="PMingLiU" panose="02020500000000000000" pitchFamily="18" charset="-120"/>
              </a:rPr>
              <a:pPr/>
              <a:t>28</a:t>
            </a:fld>
            <a:endParaRPr lang="zh-CN" dirty="0">
              <a:ea typeface="PMingLiU" panose="02020500000000000000" pitchFamily="18" charset="-12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>
                <a:ea typeface="PMingLiU" panose="02020500000000000000" pitchFamily="18" charset="-120"/>
                <a:cs typeface="SimSun"/>
              </a:rPr>
              <a:t>討論您的疑慮</a:t>
            </a:r>
          </a:p>
        </p:txBody>
      </p:sp>
    </p:spTree>
    <p:extLst>
      <p:ext uri="{BB962C8B-B14F-4D97-AF65-F5344CB8AC3E}">
        <p14:creationId xmlns:p14="http://schemas.microsoft.com/office/powerpoint/2010/main" val="1358074005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>
                <a:ea typeface="PMingLiU" panose="02020500000000000000" pitchFamily="18" charset="-120"/>
              </a:rPr>
              <a:t>29</a:t>
            </a:fld>
            <a:endParaRPr lang="zh-CN" dirty="0">
              <a:ea typeface="PMingLiU" panose="02020500000000000000" pitchFamily="18" charset="-12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>
                <a:ea typeface="PMingLiU" panose="02020500000000000000" pitchFamily="18" charset="-120"/>
                <a:cs typeface="SimSun"/>
              </a:rPr>
              <a:t>有問題或疑慮是正常的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zh-CN" b="1" dirty="0">
                <a:solidFill>
                  <a:srgbClr val="883D38"/>
                </a:solidFill>
                <a:ea typeface="PMingLiU" panose="02020500000000000000" pitchFamily="18" charset="-120"/>
                <a:cs typeface="SimSun"/>
              </a:rPr>
              <a:t>在考慮為您的家人在社區找到一份真正的工作時，有什麼事情</a:t>
            </a:r>
            <a:r>
              <a:rPr lang="zh-CN" altLang="en-US" b="1" dirty="0">
                <a:solidFill>
                  <a:srgbClr val="883D38"/>
                </a:solidFill>
                <a:ea typeface="PMingLiU" panose="02020500000000000000" pitchFamily="18" charset="-120"/>
                <a:cs typeface="SimSun"/>
              </a:rPr>
              <a:t>是</a:t>
            </a:r>
            <a:r>
              <a:rPr lang="zh-CN" b="1" dirty="0">
                <a:solidFill>
                  <a:srgbClr val="883D38"/>
                </a:solidFill>
                <a:ea typeface="PMingLiU" panose="02020500000000000000" pitchFamily="18" charset="-120"/>
                <a:cs typeface="SimSun"/>
              </a:rPr>
              <a:t>讓您疑慮或擔心的嗎？</a:t>
            </a:r>
          </a:p>
          <a:p>
            <a:pPr marL="0" indent="0" algn="ctr">
              <a:buNone/>
            </a:pPr>
            <a:r>
              <a:rPr lang="zh-CN" dirty="0">
                <a:ea typeface="PMingLiU" panose="02020500000000000000" pitchFamily="18" charset="-120"/>
                <a:cs typeface="SimSun"/>
              </a:rPr>
              <a:t> </a:t>
            </a:r>
          </a:p>
          <a:p>
            <a:r>
              <a:rPr lang="zh-CN" dirty="0">
                <a:ea typeface="PMingLiU" panose="02020500000000000000" pitchFamily="18" charset="-120"/>
                <a:cs typeface="SimSun"/>
              </a:rPr>
              <a:t>脆弱性</a:t>
            </a:r>
          </a:p>
          <a:p>
            <a:r>
              <a:rPr lang="zh-CN" dirty="0">
                <a:ea typeface="PMingLiU" panose="02020500000000000000" pitchFamily="18" charset="-120"/>
                <a:cs typeface="SimSun"/>
              </a:rPr>
              <a:t>安全性</a:t>
            </a:r>
          </a:p>
          <a:p>
            <a:r>
              <a:rPr lang="zh-CN" dirty="0">
                <a:ea typeface="PMingLiU" panose="02020500000000000000" pitchFamily="18" charset="-120"/>
                <a:cs typeface="SimSun"/>
              </a:rPr>
              <a:t>他們能勝任這項工作嗎？</a:t>
            </a:r>
          </a:p>
          <a:p>
            <a:r>
              <a:rPr lang="zh-CN" dirty="0">
                <a:ea typeface="PMingLiU" panose="02020500000000000000" pitchFamily="18" charset="-120"/>
                <a:cs typeface="SimSun"/>
              </a:rPr>
              <a:t>誰會聘用他們？</a:t>
            </a:r>
          </a:p>
          <a:p>
            <a:r>
              <a:rPr lang="zh-CN" dirty="0">
                <a:ea typeface="PMingLiU" panose="02020500000000000000" pitchFamily="18" charset="-120"/>
                <a:cs typeface="SimSun"/>
              </a:rPr>
              <a:t>他們會失去福利</a:t>
            </a:r>
            <a:r>
              <a:rPr lang="zh-CN" altLang="en-US" dirty="0">
                <a:ea typeface="PMingLiU" panose="02020500000000000000" pitchFamily="18" charset="-120"/>
                <a:cs typeface="SimSun"/>
              </a:rPr>
              <a:t>待遇</a:t>
            </a:r>
            <a:r>
              <a:rPr lang="zh-CN" dirty="0">
                <a:ea typeface="PMingLiU" panose="02020500000000000000" pitchFamily="18" charset="-120"/>
                <a:cs typeface="SimSun"/>
              </a:rPr>
              <a:t>嗎？ </a:t>
            </a:r>
          </a:p>
        </p:txBody>
      </p:sp>
    </p:spTree>
    <p:extLst>
      <p:ext uri="{BB962C8B-B14F-4D97-AF65-F5344CB8AC3E}">
        <p14:creationId xmlns:p14="http://schemas.microsoft.com/office/powerpoint/2010/main" val="310206375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425F9F-DE26-6949-B77E-592FB8765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>
                <a:ea typeface="PMingLiU" panose="02020500000000000000" pitchFamily="18" charset="-120"/>
              </a:rPr>
              <a:t>3</a:t>
            </a:fld>
            <a:endParaRPr lang="zh-CN" dirty="0">
              <a:ea typeface="PMingLiU" panose="02020500000000000000" pitchFamily="18" charset="-12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D62F85-A61A-0F4B-8440-6B1A23A43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sz="2800" dirty="0">
                <a:solidFill>
                  <a:srgbClr val="883D38"/>
                </a:solidFill>
                <a:ea typeface="PMingLiU" panose="02020500000000000000" pitchFamily="18" charset="-120"/>
                <a:cs typeface="SimSun"/>
              </a:rPr>
              <a:t>工作表問題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9BD1A-EDDD-004D-95FB-7F3FB11A6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325533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CN" sz="4000" dirty="0">
                <a:ea typeface="PMingLiU" panose="02020500000000000000" pitchFamily="18" charset="-120"/>
                <a:cs typeface="SimSun"/>
              </a:rPr>
              <a:t>您希望您家人成年後的生活是怎樣的？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EAB65F-D132-9E9E-4CB5-E13E06B54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038" y="469088"/>
            <a:ext cx="4633362" cy="570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16112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8D2F33-3557-024E-86C6-AA4E12D70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>
                <a:ea typeface="PMingLiU" panose="02020500000000000000" pitchFamily="18" charset="-120"/>
              </a:rPr>
              <a:t>30</a:t>
            </a:fld>
            <a:endParaRPr lang="zh-CN" dirty="0">
              <a:ea typeface="PMingLiU" panose="02020500000000000000" pitchFamily="18" charset="-12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D62F85-A61A-0F4B-8440-6B1A23A43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sz="2800" dirty="0">
                <a:solidFill>
                  <a:srgbClr val="883D38"/>
                </a:solidFill>
                <a:ea typeface="PMingLiU" panose="02020500000000000000" pitchFamily="18" charset="-120"/>
                <a:cs typeface="SimSun"/>
              </a:rPr>
              <a:t>工作表問題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9BD1A-EDDD-004D-95FB-7F3FB11A6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08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CN" sz="4000" dirty="0">
                <a:ea typeface="PMingLiU" panose="02020500000000000000" pitchFamily="18" charset="-120"/>
                <a:cs typeface="SimSun"/>
              </a:rPr>
              <a:t>在考慮家庭成員的就業時，您最為關心的事情是？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A82C3F-32CF-FC06-F639-5B4E2EF9F3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154" y="604025"/>
            <a:ext cx="4633362" cy="570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71063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2CFEF-A5D9-6C41-AC61-E27EE896B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>
                <a:ea typeface="PMingLiU" panose="02020500000000000000" pitchFamily="18" charset="-120"/>
              </a:rPr>
              <a:t>31</a:t>
            </a:fld>
            <a:endParaRPr lang="zh-CN" dirty="0">
              <a:ea typeface="PMingLiU" panose="02020500000000000000" pitchFamily="18" charset="-12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dirty="0">
                <a:ea typeface="PMingLiU" panose="02020500000000000000" pitchFamily="18" charset="-120"/>
                <a:cs typeface="SimSun"/>
              </a:rPr>
              <a:t>關於就業的不實之辭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zh-CN" sz="3300" b="1" dirty="0">
                <a:solidFill>
                  <a:srgbClr val="883D38"/>
                </a:solidFill>
                <a:ea typeface="PMingLiU" panose="02020500000000000000" pitchFamily="18" charset="-120"/>
                <a:cs typeface="SimSun"/>
              </a:rPr>
              <a:t>錯誤的資訊和誤解會阻礙我們的就業選擇。</a:t>
            </a:r>
          </a:p>
          <a:p>
            <a:pPr>
              <a:lnSpc>
                <a:spcPct val="120000"/>
              </a:lnSpc>
            </a:pPr>
            <a:endParaRPr lang="zh-CN" dirty="0">
              <a:ea typeface="PMingLiU" panose="020205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CN" dirty="0">
                <a:ea typeface="PMingLiU" panose="02020500000000000000" pitchFamily="18" charset="-120"/>
                <a:cs typeface="SimSun"/>
              </a:rPr>
              <a:t>殘障人士幹活速度不夠快（不實之辭）</a:t>
            </a:r>
          </a:p>
          <a:p>
            <a:pPr>
              <a:lnSpc>
                <a:spcPct val="120000"/>
              </a:lnSpc>
            </a:pPr>
            <a:r>
              <a:rPr lang="zh-CN" dirty="0">
                <a:ea typeface="PMingLiU" panose="02020500000000000000" pitchFamily="18" charset="-120"/>
                <a:cs typeface="SimSun"/>
              </a:rPr>
              <a:t>殘障員工不會被同事接受（不實之辭）</a:t>
            </a:r>
          </a:p>
          <a:p>
            <a:pPr>
              <a:lnSpc>
                <a:spcPct val="120000"/>
              </a:lnSpc>
            </a:pPr>
            <a:r>
              <a:rPr lang="zh-CN" dirty="0">
                <a:ea typeface="PMingLiU" panose="02020500000000000000" pitchFamily="18" charset="-120"/>
                <a:cs typeface="SimSun"/>
              </a:rPr>
              <a:t>福利性工作比社區的工作更安全（不實之辭）</a:t>
            </a:r>
          </a:p>
          <a:p>
            <a:pPr>
              <a:lnSpc>
                <a:spcPct val="120000"/>
              </a:lnSpc>
            </a:pPr>
            <a:r>
              <a:rPr lang="zh-CN" altLang="en-US" dirty="0">
                <a:ea typeface="PMingLiU" panose="02020500000000000000" pitchFamily="18" charset="-120"/>
                <a:cs typeface="SimSun"/>
              </a:rPr>
              <a:t>從工作場所</a:t>
            </a:r>
            <a:r>
              <a:rPr lang="zh-CN" altLang="zh-CN" dirty="0">
                <a:ea typeface="PMingLiU" panose="02020500000000000000" pitchFamily="18" charset="-120"/>
                <a:cs typeface="SimSun"/>
              </a:rPr>
              <a:t>離開</a:t>
            </a:r>
            <a:r>
              <a:rPr lang="zh-CN" dirty="0">
                <a:ea typeface="PMingLiU" panose="02020500000000000000" pitchFamily="18" charset="-120"/>
                <a:cs typeface="SimSun"/>
              </a:rPr>
              <a:t>的人</a:t>
            </a:r>
            <a:r>
              <a:rPr lang="zh-CN" altLang="zh-CN" dirty="0">
                <a:ea typeface="PMingLiU" panose="02020500000000000000" pitchFamily="18" charset="-120"/>
                <a:cs typeface="SimSun"/>
              </a:rPr>
              <a:t>會</a:t>
            </a:r>
            <a:r>
              <a:rPr lang="zh-CN" dirty="0">
                <a:ea typeface="PMingLiU" panose="02020500000000000000" pitchFamily="18" charset="-120"/>
                <a:cs typeface="SimSun"/>
              </a:rPr>
              <a:t>失去他們的朋友（不實之辭）</a:t>
            </a:r>
          </a:p>
          <a:p>
            <a:pPr>
              <a:lnSpc>
                <a:spcPct val="120000"/>
              </a:lnSpc>
            </a:pPr>
            <a:r>
              <a:rPr lang="zh-CN" dirty="0">
                <a:ea typeface="PMingLiU" panose="02020500000000000000" pitchFamily="18" charset="-120"/>
                <a:cs typeface="SimSun"/>
              </a:rPr>
              <a:t>殘障嚴重的人士不需要工作（不實之辭）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zh-CN" sz="1600" i="1" dirty="0">
                <a:ea typeface="PMingLiU" panose="02020500000000000000" pitchFamily="18" charset="-120"/>
                <a:cs typeface="SimSun"/>
              </a:rPr>
              <a:t>Don Lavin</a:t>
            </a:r>
            <a:r>
              <a:rPr lang="en-US" altLang="zh-CN" sz="1600" i="1" dirty="0">
                <a:ea typeface="PMingLiU" panose="02020500000000000000" pitchFamily="18" charset="-120"/>
                <a:cs typeface="SimSun"/>
              </a:rPr>
              <a:t> </a:t>
            </a:r>
            <a:r>
              <a:rPr lang="zh-CN" sz="1600" i="1" dirty="0">
                <a:ea typeface="PMingLiU" panose="02020500000000000000" pitchFamily="18" charset="-120"/>
                <a:cs typeface="SimSun"/>
              </a:rPr>
              <a:t>–工作的優勢</a:t>
            </a:r>
          </a:p>
        </p:txBody>
      </p:sp>
    </p:spTree>
    <p:extLst>
      <p:ext uri="{BB962C8B-B14F-4D97-AF65-F5344CB8AC3E}">
        <p14:creationId xmlns:p14="http://schemas.microsoft.com/office/powerpoint/2010/main" val="1611726399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83C09C-0C2E-BF4A-9498-66679D925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>
                <a:ea typeface="PMingLiU" panose="02020500000000000000" pitchFamily="18" charset="-120"/>
              </a:rPr>
              <a:t>32</a:t>
            </a:fld>
            <a:endParaRPr lang="zh-CN" dirty="0">
              <a:ea typeface="PMingLiU" panose="02020500000000000000" pitchFamily="18" charset="-12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B1140C-B5FE-AE4D-8CCC-1D2C03BF0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sz="3600" dirty="0">
                <a:ea typeface="PMingLiU" panose="02020500000000000000" pitchFamily="18" charset="-120"/>
                <a:cs typeface="SimSun"/>
              </a:rPr>
              <a:t>社會保障福利：不實之辭與資源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A4AFC-6AE1-FF42-9AE0-AF5B9AA2BC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690688"/>
            <a:ext cx="4919133" cy="448627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zh-CN" b="1" dirty="0">
                <a:solidFill>
                  <a:srgbClr val="883D38"/>
                </a:solidFill>
                <a:ea typeface="PMingLiU" panose="02020500000000000000" pitchFamily="18" charset="-120"/>
                <a:cs typeface="SimSun"/>
              </a:rPr>
              <a:t>不實之辭</a:t>
            </a:r>
          </a:p>
          <a:p>
            <a:pPr>
              <a:lnSpc>
                <a:spcPct val="120000"/>
              </a:lnSpc>
            </a:pPr>
            <a:r>
              <a:rPr lang="zh-CN" dirty="0">
                <a:ea typeface="PMingLiU" panose="02020500000000000000" pitchFamily="18" charset="-120"/>
                <a:cs typeface="SimSun"/>
              </a:rPr>
              <a:t>讓學生享受SSI將解決一切問題</a:t>
            </a:r>
          </a:p>
          <a:p>
            <a:pPr>
              <a:lnSpc>
                <a:spcPct val="120000"/>
              </a:lnSpc>
            </a:pPr>
            <a:r>
              <a:rPr lang="zh-CN" dirty="0">
                <a:ea typeface="PMingLiU" panose="02020500000000000000" pitchFamily="18" charset="-120"/>
                <a:cs typeface="SimSun"/>
              </a:rPr>
              <a:t>選擇去工作的人將</a:t>
            </a:r>
            <a:r>
              <a:rPr lang="zh-CN" altLang="en-US" dirty="0">
                <a:ea typeface="PMingLiU" panose="02020500000000000000" pitchFamily="18" charset="-120"/>
                <a:cs typeface="SimSun"/>
              </a:rPr>
              <a:t>損失</a:t>
            </a:r>
            <a:r>
              <a:rPr lang="zh-CN" dirty="0">
                <a:ea typeface="PMingLiU" panose="02020500000000000000" pitchFamily="18" charset="-120"/>
                <a:cs typeface="SimSun"/>
              </a:rPr>
              <a:t>殘障</a:t>
            </a:r>
            <a:r>
              <a:rPr lang="zh-CN" altLang="en-US" dirty="0">
                <a:ea typeface="PMingLiU" panose="02020500000000000000" pitchFamily="18" charset="-120"/>
                <a:cs typeface="SimSun"/>
              </a:rPr>
              <a:t>待遇</a:t>
            </a:r>
            <a:r>
              <a:rPr lang="zh-CN" dirty="0">
                <a:ea typeface="PMingLiU" panose="02020500000000000000" pitchFamily="18" charset="-120"/>
                <a:cs typeface="SimSun"/>
              </a:rPr>
              <a:t>和醫療保健福利</a:t>
            </a:r>
          </a:p>
          <a:p>
            <a:pPr>
              <a:lnSpc>
                <a:spcPct val="120000"/>
              </a:lnSpc>
            </a:pPr>
            <a:r>
              <a:rPr lang="zh-CN" dirty="0">
                <a:ea typeface="PMingLiU" panose="02020500000000000000" pitchFamily="18" charset="-120"/>
                <a:cs typeface="SimSun"/>
              </a:rPr>
              <a:t>只依靠SSI就能在社區中獨立生活</a:t>
            </a:r>
          </a:p>
          <a:p>
            <a:pPr marL="0" indent="0">
              <a:lnSpc>
                <a:spcPct val="120000"/>
              </a:lnSpc>
              <a:buNone/>
            </a:pPr>
            <a:endParaRPr lang="zh-CN" dirty="0">
              <a:ea typeface="PMingLiU" panose="02020500000000000000" pitchFamily="18" charset="-12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328833" y="5720345"/>
            <a:ext cx="5181600" cy="6635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CN" sz="2400" i="1" dirty="0">
                <a:ea typeface="PMingLiU" panose="02020500000000000000" pitchFamily="18" charset="-120"/>
                <a:cs typeface="SimSun"/>
                <a:hlinkClick r:id="rId3"/>
              </a:rPr>
              <a:t>https://ca.db101.org</a:t>
            </a:r>
            <a:endParaRPr lang="zh-CN" sz="2400" i="1" dirty="0">
              <a:ea typeface="PMingLiU" panose="02020500000000000000" pitchFamily="18" charset="-120"/>
            </a:endParaRPr>
          </a:p>
        </p:txBody>
      </p:sp>
      <p:pic>
        <p:nvPicPr>
          <p:cNvPr id="6" name="Picture 5" descr="Screenshot of https://ca.db101.org (Disability Benefits 101) homepage">
            <a:extLst>
              <a:ext uri="{FF2B5EF4-FFF2-40B4-BE49-F238E27FC236}">
                <a16:creationId xmlns:a16="http://schemas.microsoft.com/office/drawing/2014/main" id="{EAD80E87-3BC2-1A4B-8D20-F290A18F47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4" t="8966" r="13134"/>
          <a:stretch/>
        </p:blipFill>
        <p:spPr>
          <a:xfrm>
            <a:off x="6485467" y="1825625"/>
            <a:ext cx="4868333" cy="3759783"/>
          </a:xfrm>
          <a:prstGeom prst="rect">
            <a:avLst/>
          </a:prstGeom>
          <a:ln>
            <a:solidFill>
              <a:srgbClr val="EFD54E"/>
            </a:solidFill>
          </a:ln>
        </p:spPr>
      </p:pic>
    </p:spTree>
    <p:extLst>
      <p:ext uri="{BB962C8B-B14F-4D97-AF65-F5344CB8AC3E}">
        <p14:creationId xmlns:p14="http://schemas.microsoft.com/office/powerpoint/2010/main" val="1590640368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62F85-A61A-0F4B-8440-6B1A23A43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sz="2800" dirty="0">
                <a:solidFill>
                  <a:srgbClr val="883D38"/>
                </a:solidFill>
                <a:ea typeface="PMingLiU" panose="02020500000000000000" pitchFamily="18" charset="-120"/>
                <a:cs typeface="SimSun"/>
              </a:rPr>
              <a:t>工作表問題 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A44AC0-64FD-CE47-9D23-63CCE865C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>
                <a:ea typeface="PMingLiU" panose="02020500000000000000" pitchFamily="18" charset="-120"/>
              </a:rPr>
              <a:t>33</a:t>
            </a:fld>
            <a:endParaRPr lang="zh-CN" dirty="0">
              <a:ea typeface="PMingLiU" panose="02020500000000000000" pitchFamily="18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9BD1A-EDDD-004D-95FB-7F3FB11A6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74733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CN" sz="4000" dirty="0">
                <a:ea typeface="PMingLiU" panose="02020500000000000000" pitchFamily="18" charset="-120"/>
                <a:cs typeface="SimSun"/>
              </a:rPr>
              <a:t>您需要什麼才能對家庭成員的就業未來充滿希望和信心？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5718EA-833E-51FB-DFDE-D0E52D384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48" y="469088"/>
            <a:ext cx="4633362" cy="570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11667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34600E-6A2A-0A45-9794-F8BCC7366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>
                <a:ea typeface="PMingLiU" panose="02020500000000000000" pitchFamily="18" charset="-120"/>
              </a:rPr>
              <a:pPr/>
              <a:t>34</a:t>
            </a:fld>
            <a:endParaRPr lang="zh-CN" dirty="0">
              <a:ea typeface="PMingLiU" panose="02020500000000000000" pitchFamily="18" charset="-12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dirty="0">
                <a:ea typeface="PMingLiU" panose="02020500000000000000" pitchFamily="18" charset="-120"/>
                <a:cs typeface="SimSun"/>
              </a:rPr>
              <a:t>行動步驟：開始</a:t>
            </a:r>
          </a:p>
        </p:txBody>
      </p:sp>
    </p:spTree>
    <p:extLst>
      <p:ext uri="{BB962C8B-B14F-4D97-AF65-F5344CB8AC3E}">
        <p14:creationId xmlns:p14="http://schemas.microsoft.com/office/powerpoint/2010/main" val="2291047877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6B326B-8585-2344-AA7D-780E5955E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>
                <a:ea typeface="PMingLiU" panose="02020500000000000000" pitchFamily="18" charset="-120"/>
              </a:rPr>
              <a:t>35</a:t>
            </a:fld>
            <a:endParaRPr lang="zh-CN" dirty="0">
              <a:ea typeface="PMingLiU" panose="02020500000000000000" pitchFamily="18" charset="-12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D62F85-A61A-0F4B-8440-6B1A23A43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sz="2800" dirty="0">
                <a:solidFill>
                  <a:srgbClr val="883D38"/>
                </a:solidFill>
                <a:ea typeface="PMingLiU" panose="02020500000000000000" pitchFamily="18" charset="-120"/>
                <a:cs typeface="SimSun"/>
              </a:rPr>
              <a:t>工作表問題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9BD1A-EDDD-004D-95FB-7F3FB11A6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25533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zh-CN" sz="3600" dirty="0">
                <a:ea typeface="PMingLiU" panose="02020500000000000000" pitchFamily="18" charset="-120"/>
                <a:cs typeface="SimSun"/>
              </a:rPr>
              <a:t>根據本次</a:t>
            </a:r>
            <a:r>
              <a:rPr lang="zh-CN" altLang="en-US" sz="3600" dirty="0">
                <a:ea typeface="PMingLiU" panose="02020500000000000000" pitchFamily="18" charset="-120"/>
                <a:cs typeface="SimSun"/>
              </a:rPr>
              <a:t>工作坊</a:t>
            </a:r>
            <a:r>
              <a:rPr lang="zh-CN" sz="3600" dirty="0">
                <a:ea typeface="PMingLiU" panose="02020500000000000000" pitchFamily="18" charset="-120"/>
                <a:cs typeface="SimSun"/>
              </a:rPr>
              <a:t>的資訊，您將採取哪三個行動步驟來</a:t>
            </a:r>
            <a:r>
              <a:rPr lang="zh-CN" altLang="en-US" sz="3600" dirty="0">
                <a:ea typeface="PMingLiU" panose="02020500000000000000" pitchFamily="18" charset="-120"/>
                <a:cs typeface="SimSun"/>
              </a:rPr>
              <a:t>幫助</a:t>
            </a:r>
            <a:r>
              <a:rPr lang="zh-CN" sz="3600" dirty="0">
                <a:ea typeface="PMingLiU" panose="02020500000000000000" pitchFamily="18" charset="-120"/>
                <a:cs typeface="SimSun"/>
              </a:rPr>
              <a:t>您的家庭成員走上就業成功之路？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97AA40-40B0-5936-CB26-1FE2B8B593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460" y="536556"/>
            <a:ext cx="4633362" cy="570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83248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FF6444-5961-1247-8E1F-C79A6EF9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>
                <a:ea typeface="PMingLiU" panose="02020500000000000000" pitchFamily="18" charset="-120"/>
              </a:rPr>
              <a:t>36</a:t>
            </a:fld>
            <a:endParaRPr lang="zh-CN" dirty="0">
              <a:ea typeface="PMingLiU" panose="02020500000000000000" pitchFamily="18" charset="-12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dirty="0">
                <a:ea typeface="PMingLiU" panose="02020500000000000000" pitchFamily="18" charset="-120"/>
                <a:cs typeface="SimSun"/>
              </a:rPr>
              <a:t>要點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AutoNum type="arabicPeriod"/>
            </a:pPr>
            <a:r>
              <a:rPr lang="zh-CN" sz="3600" dirty="0">
                <a:ea typeface="PMingLiU" panose="02020500000000000000" pitchFamily="18" charset="-120"/>
                <a:cs typeface="SimSun"/>
              </a:rPr>
              <a:t>抱有高期望，並設定一個就業願景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zh-CN" sz="3600" dirty="0">
                <a:ea typeface="PMingLiU" panose="02020500000000000000" pitchFamily="18" charset="-120"/>
                <a:cs typeface="SimSun"/>
              </a:rPr>
              <a:t>讚揚和培養優勢和興趣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zh-CN" sz="3600" dirty="0">
                <a:ea typeface="PMingLiU" panose="02020500000000000000" pitchFamily="18" charset="-120"/>
                <a:cs typeface="SimSun"/>
              </a:rPr>
              <a:t>認識到挑戰並加以解決</a:t>
            </a:r>
          </a:p>
          <a:p>
            <a:pPr marL="514350" indent="-514350">
              <a:lnSpc>
                <a:spcPct val="100000"/>
              </a:lnSpc>
              <a:buAutoNum type="arabicPeriod"/>
            </a:pPr>
            <a:r>
              <a:rPr lang="zh-CN" sz="3600" dirty="0">
                <a:ea typeface="PMingLiU" panose="02020500000000000000" pitchFamily="18" charset="-120"/>
                <a:cs typeface="SimSun"/>
              </a:rPr>
              <a:t>作為一名家庭成員，尋找您所需要的資訊和支援</a:t>
            </a:r>
          </a:p>
        </p:txBody>
      </p:sp>
    </p:spTree>
    <p:extLst>
      <p:ext uri="{BB962C8B-B14F-4D97-AF65-F5344CB8AC3E}">
        <p14:creationId xmlns:p14="http://schemas.microsoft.com/office/powerpoint/2010/main" val="779906989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31C486-B3CA-9644-ABD9-846ADFB3A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37</a:t>
            </a:fld>
            <a:endParaRPr lang="zh-C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dirty="0">
                <a:latin typeface="PMingLiU" panose="02020500000000000000" pitchFamily="18" charset="-120"/>
                <a:ea typeface="PMingLiU" panose="02020500000000000000" pitchFamily="18" charset="-120"/>
                <a:cs typeface="SimSun"/>
              </a:rPr>
              <a:t>問題</a:t>
            </a:r>
          </a:p>
        </p:txBody>
      </p:sp>
      <p:pic>
        <p:nvPicPr>
          <p:cNvPr id="7" name="Content Placeholder 6" descr="A drawing of questions marks in circles ">
            <a:extLst>
              <a:ext uri="{FF2B5EF4-FFF2-40B4-BE49-F238E27FC236}">
                <a16:creationId xmlns:a16="http://schemas.microsoft.com/office/drawing/2014/main" id="{60A6B738-4728-CE49-A41F-E998F6D4F1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9" t="8905" r="14469" b="7647"/>
          <a:stretch/>
        </p:blipFill>
        <p:spPr>
          <a:xfrm>
            <a:off x="2925418" y="1347673"/>
            <a:ext cx="6341164" cy="4964227"/>
          </a:xfrm>
        </p:spPr>
      </p:pic>
    </p:spTree>
    <p:extLst>
      <p:ext uri="{BB962C8B-B14F-4D97-AF65-F5344CB8AC3E}">
        <p14:creationId xmlns:p14="http://schemas.microsoft.com/office/powerpoint/2010/main" val="1128964777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D26054-7065-E448-A472-EE6904C9B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>
                <a:ea typeface="PMingLiU" panose="02020500000000000000" pitchFamily="18" charset="-120"/>
              </a:rPr>
              <a:t>38</a:t>
            </a:fld>
            <a:endParaRPr lang="zh-CN" dirty="0">
              <a:ea typeface="PMingLiU" panose="02020500000000000000" pitchFamily="18" charset="-12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dirty="0">
                <a:ea typeface="PMingLiU" panose="02020500000000000000" pitchFamily="18" charset="-120"/>
                <a:cs typeface="SimSun"/>
              </a:rPr>
              <a:t>聯絡資訊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6C60742-BDCC-9845-BF21-F44CE2D80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zh-CN" dirty="0" smtClean="0">
              <a:ea typeface="PMingLiU" panose="02020500000000000000" pitchFamily="18" charset="-120"/>
            </a:endParaRPr>
          </a:p>
          <a:p>
            <a:pPr marL="0" indent="0" algn="ctr">
              <a:buNone/>
            </a:pPr>
            <a:endParaRPr lang="en-US" altLang="zh-CN">
              <a:ea typeface="PMingLiU" panose="02020500000000000000" pitchFamily="18" charset="-120"/>
            </a:endParaRPr>
          </a:p>
          <a:p>
            <a:pPr marL="0" indent="0" algn="ctr">
              <a:buNone/>
            </a:pPr>
            <a:r>
              <a:rPr lang="en-US" altLang="zh-CN" smtClean="0">
                <a:ea typeface="PMingLiU" panose="02020500000000000000" pitchFamily="18" charset="-120"/>
              </a:rPr>
              <a:t>Omar </a:t>
            </a:r>
            <a:r>
              <a:rPr lang="en-US" altLang="zh-CN" dirty="0" smtClean="0">
                <a:ea typeface="PMingLiU" panose="02020500000000000000" pitchFamily="18" charset="-120"/>
              </a:rPr>
              <a:t>Gomez </a:t>
            </a:r>
          </a:p>
          <a:p>
            <a:pPr marL="0" indent="0" algn="ctr">
              <a:buNone/>
            </a:pPr>
            <a:r>
              <a:rPr lang="en-US" altLang="zh-CN" dirty="0" smtClean="0">
                <a:ea typeface="PMingLiU" panose="02020500000000000000" pitchFamily="18" charset="-120"/>
              </a:rPr>
              <a:t>Harbor Regional Center </a:t>
            </a:r>
          </a:p>
          <a:p>
            <a:pPr marL="0" indent="0" algn="ctr">
              <a:buNone/>
            </a:pPr>
            <a:r>
              <a:rPr lang="en-US" altLang="zh-CN" dirty="0" smtClean="0">
                <a:ea typeface="PMingLiU" panose="02020500000000000000" pitchFamily="18" charset="-120"/>
                <a:hlinkClick r:id="rId2"/>
              </a:rPr>
              <a:t>Omar.Gomez@harborrc.org</a:t>
            </a:r>
            <a:endParaRPr lang="en-US" altLang="zh-CN" dirty="0" smtClean="0">
              <a:ea typeface="PMingLiU" panose="02020500000000000000" pitchFamily="18" charset="-120"/>
            </a:endParaRPr>
          </a:p>
          <a:p>
            <a:pPr marL="0" indent="0" algn="ctr">
              <a:buNone/>
            </a:pPr>
            <a:r>
              <a:rPr lang="en-US" altLang="zh-CN" dirty="0" smtClean="0">
                <a:ea typeface="PMingLiU" panose="02020500000000000000" pitchFamily="18" charset="-120"/>
              </a:rPr>
              <a:t>(310)543-0142</a:t>
            </a:r>
            <a:endParaRPr lang="zh-CN" dirty="0"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3165491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C129B9-C53E-7D40-9782-18A621206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t>4</a:t>
            </a:fld>
            <a:endParaRPr lang="zh-C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dirty="0">
                <a:latin typeface="PMingLiU" panose="02020500000000000000" pitchFamily="18" charset="-120"/>
                <a:ea typeface="PMingLiU" panose="02020500000000000000" pitchFamily="18" charset="-120"/>
                <a:cs typeface="SimSun"/>
              </a:rPr>
              <a:t>今天，殘障人士......</a:t>
            </a:r>
          </a:p>
        </p:txBody>
      </p:sp>
      <p:pic>
        <p:nvPicPr>
          <p:cNvPr id="7" name="Picture 6" descr="youth in softball uniform hugging mother" title="youth with mom">
            <a:extLst>
              <a:ext uri="{FF2B5EF4-FFF2-40B4-BE49-F238E27FC236}">
                <a16:creationId xmlns:a16="http://schemas.microsoft.com/office/drawing/2014/main" id="{033DB7F2-F672-E343-9EDD-C3F33C4498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88560"/>
            <a:ext cx="2870200" cy="1909307"/>
          </a:xfrm>
          <a:prstGeom prst="rect">
            <a:avLst/>
          </a:prstGeom>
        </p:spPr>
      </p:pic>
      <p:pic>
        <p:nvPicPr>
          <p:cNvPr id="15" name="Picture 14" descr="Youth at work carrying crates " title="Youth carrying crates ">
            <a:extLst>
              <a:ext uri="{FF2B5EF4-FFF2-40B4-BE49-F238E27FC236}">
                <a16:creationId xmlns:a16="http://schemas.microsoft.com/office/drawing/2014/main" id="{0FA9FA24-23F4-C245-A5EF-E687E4EEAA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5"/>
          <a:stretch/>
        </p:blipFill>
        <p:spPr>
          <a:xfrm>
            <a:off x="3802137" y="1588560"/>
            <a:ext cx="1693336" cy="2234647"/>
          </a:xfrm>
          <a:prstGeom prst="rect">
            <a:avLst/>
          </a:prstGeom>
        </p:spPr>
      </p:pic>
      <p:pic>
        <p:nvPicPr>
          <p:cNvPr id="8" name="Picture 7" descr="Youth at work holding a rolled up poster" title="Youth at work">
            <a:extLst>
              <a:ext uri="{FF2B5EF4-FFF2-40B4-BE49-F238E27FC236}">
                <a16:creationId xmlns:a16="http://schemas.microsoft.com/office/drawing/2014/main" id="{2893EC34-50AB-2B40-B579-80E69FCA94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6" b="38306"/>
          <a:stretch/>
        </p:blipFill>
        <p:spPr>
          <a:xfrm>
            <a:off x="5609061" y="1588560"/>
            <a:ext cx="2688271" cy="2234647"/>
          </a:xfrm>
          <a:prstGeom prst="rect">
            <a:avLst/>
          </a:prstGeom>
        </p:spPr>
      </p:pic>
      <p:pic>
        <p:nvPicPr>
          <p:cNvPr id="11" name="Picture 10" descr="Youth separating sheets of parchment paper " title="Youth working ">
            <a:extLst>
              <a:ext uri="{FF2B5EF4-FFF2-40B4-BE49-F238E27FC236}">
                <a16:creationId xmlns:a16="http://schemas.microsoft.com/office/drawing/2014/main" id="{56D5B5D6-A6C2-4948-997D-75164116D8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/>
          <a:stretch/>
        </p:blipFill>
        <p:spPr>
          <a:xfrm>
            <a:off x="8405894" y="1580451"/>
            <a:ext cx="2963333" cy="4346214"/>
          </a:xfrm>
          <a:prstGeom prst="rect">
            <a:avLst/>
          </a:prstGeom>
        </p:spPr>
      </p:pic>
      <p:pic>
        <p:nvPicPr>
          <p:cNvPr id="9" name="Picture 8" descr="Person riding a handcycle " title="Person with a disability riding ">
            <a:extLst>
              <a:ext uri="{FF2B5EF4-FFF2-40B4-BE49-F238E27FC236}">
                <a16:creationId xmlns:a16="http://schemas.microsoft.com/office/drawing/2014/main" id="{056EE91B-AEAE-D94D-9711-CB3B3F2DCBD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06" b="13952"/>
          <a:stretch/>
        </p:blipFill>
        <p:spPr>
          <a:xfrm>
            <a:off x="3802142" y="3904263"/>
            <a:ext cx="4512733" cy="2022402"/>
          </a:xfrm>
          <a:prstGeom prst="rect">
            <a:avLst/>
          </a:prstGeom>
        </p:spPr>
      </p:pic>
      <p:pic>
        <p:nvPicPr>
          <p:cNvPr id="13" name="Picture 12" descr="Dad and son hugging " title="Dad and son ">
            <a:extLst>
              <a:ext uri="{FF2B5EF4-FFF2-40B4-BE49-F238E27FC236}">
                <a16:creationId xmlns:a16="http://schemas.microsoft.com/office/drawing/2014/main" id="{F16C4F46-4715-3347-8FCB-AD7DA38AE3F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8"/>
          <a:stretch/>
        </p:blipFill>
        <p:spPr>
          <a:xfrm>
            <a:off x="838200" y="3600160"/>
            <a:ext cx="2870200" cy="232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2313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F6820A-53A2-2746-ADCF-2B4D61F0A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>
                <a:ea typeface="PMingLiU" panose="02020500000000000000" pitchFamily="18" charset="-120"/>
              </a:rPr>
              <a:t>5</a:t>
            </a:fld>
            <a:endParaRPr lang="zh-CN" dirty="0">
              <a:ea typeface="PMingLiU" panose="02020500000000000000" pitchFamily="18" charset="-12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888101-8E2F-1E4D-BAE5-CDD01D7F8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dirty="0">
                <a:ea typeface="PMingLiU" panose="02020500000000000000" pitchFamily="18" charset="-120"/>
                <a:cs typeface="SimSun"/>
              </a:rPr>
              <a:t>但仍有工作需要做......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16A3A8B-D2DD-154E-B056-3CD89B918B3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11546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dirty="0">
                <a:solidFill>
                  <a:srgbClr val="883D38"/>
                </a:solidFill>
                <a:ea typeface="PMingLiU" panose="02020500000000000000" pitchFamily="18" charset="-120"/>
                <a:cs typeface="SimSun"/>
              </a:rPr>
              <a:t>在美國，殘障人士要實現機會平等還有很長的路要走。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DAED3-FA5D-5B48-8614-8FA1461247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420533"/>
            <a:ext cx="5181600" cy="2756429"/>
          </a:xfrm>
        </p:spPr>
        <p:txBody>
          <a:bodyPr/>
          <a:lstStyle/>
          <a:p>
            <a:pPr marL="0" indent="0" algn="ctr">
              <a:spcBef>
                <a:spcPts val="1600"/>
              </a:spcBef>
              <a:buNone/>
            </a:pPr>
            <a:r>
              <a:rPr lang="zh-CN" dirty="0">
                <a:ea typeface="PMingLiU" panose="02020500000000000000" pitchFamily="18" charset="-120"/>
                <a:cs typeface="SimSun"/>
              </a:rPr>
              <a:t>就業率 </a:t>
            </a:r>
          </a:p>
          <a:p>
            <a:pPr marL="0" indent="0" algn="ctr">
              <a:spcBef>
                <a:spcPts val="1600"/>
              </a:spcBef>
              <a:buNone/>
            </a:pPr>
            <a:r>
              <a:rPr lang="zh-CN" dirty="0">
                <a:ea typeface="PMingLiU" panose="02020500000000000000" pitchFamily="18" charset="-120"/>
                <a:cs typeface="SimSun"/>
              </a:rPr>
              <a:t>貧困 </a:t>
            </a:r>
          </a:p>
          <a:p>
            <a:pPr marL="0" indent="0" algn="ctr">
              <a:spcBef>
                <a:spcPts val="1600"/>
              </a:spcBef>
              <a:buNone/>
            </a:pPr>
            <a:r>
              <a:rPr lang="zh-CN" dirty="0">
                <a:ea typeface="PMingLiU" panose="02020500000000000000" pitchFamily="18" charset="-120"/>
                <a:cs typeface="SimSun"/>
              </a:rPr>
              <a:t>住房選擇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90A76-31AE-8042-8259-432A597D8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420533"/>
            <a:ext cx="5181600" cy="2756429"/>
          </a:xfrm>
        </p:spPr>
        <p:txBody>
          <a:bodyPr/>
          <a:lstStyle/>
          <a:p>
            <a:pPr marL="0" indent="0" algn="ctr">
              <a:spcBef>
                <a:spcPts val="1600"/>
              </a:spcBef>
              <a:buNone/>
            </a:pPr>
            <a:r>
              <a:rPr lang="zh-CN" dirty="0">
                <a:ea typeface="PMingLiU" panose="02020500000000000000" pitchFamily="18" charset="-120"/>
                <a:cs typeface="SimSun"/>
              </a:rPr>
              <a:t>社交、娛樂、人際關係 </a:t>
            </a:r>
          </a:p>
          <a:p>
            <a:pPr marL="0" indent="0" algn="ctr">
              <a:spcBef>
                <a:spcPts val="1600"/>
              </a:spcBef>
              <a:buNone/>
            </a:pPr>
            <a:r>
              <a:rPr lang="zh-CN" altLang="en-US" dirty="0">
                <a:ea typeface="PMingLiU" panose="02020500000000000000" pitchFamily="18" charset="-120"/>
                <a:cs typeface="SimSun"/>
              </a:rPr>
              <a:t>受到尊重的聲音</a:t>
            </a:r>
            <a:r>
              <a:rPr lang="zh-CN" dirty="0">
                <a:ea typeface="PMingLiU" panose="02020500000000000000" pitchFamily="18" charset="-120"/>
                <a:cs typeface="SimSun"/>
              </a:rPr>
              <a:t> </a:t>
            </a:r>
          </a:p>
          <a:p>
            <a:pPr marL="0" indent="0" algn="ctr">
              <a:spcBef>
                <a:spcPts val="1600"/>
              </a:spcBef>
              <a:buNone/>
            </a:pPr>
            <a:r>
              <a:rPr lang="zh-CN" dirty="0">
                <a:ea typeface="PMingLiU" panose="02020500000000000000" pitchFamily="18" charset="-120"/>
                <a:cs typeface="SimSun"/>
              </a:rPr>
              <a:t>決定自己的未來 </a:t>
            </a:r>
          </a:p>
        </p:txBody>
      </p:sp>
    </p:spTree>
    <p:extLst>
      <p:ext uri="{BB962C8B-B14F-4D97-AF65-F5344CB8AC3E}">
        <p14:creationId xmlns:p14="http://schemas.microsoft.com/office/powerpoint/2010/main" val="91236584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7BCB79-C3EB-1242-8D66-4D4330A73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/>
              <a:pPr/>
              <a:t>6</a:t>
            </a:fld>
            <a:endParaRPr lang="zh-CN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sz="5400" dirty="0">
                <a:latin typeface="PMingLiU" panose="02020500000000000000" pitchFamily="18" charset="-120"/>
                <a:ea typeface="PMingLiU" panose="02020500000000000000" pitchFamily="18" charset="-120"/>
                <a:cs typeface="SimSun"/>
              </a:rPr>
              <a:t>就業： </a:t>
            </a:r>
            <a:r>
              <a:rPr dirty="0">
                <a:latin typeface="PMingLiU" panose="02020500000000000000" pitchFamily="18" charset="-120"/>
                <a:ea typeface="PMingLiU" panose="02020500000000000000" pitchFamily="18" charset="-120"/>
              </a:rPr>
              <a:t/>
            </a:r>
            <a:br>
              <a:rPr dirty="0">
                <a:latin typeface="PMingLiU" panose="02020500000000000000" pitchFamily="18" charset="-120"/>
                <a:ea typeface="PMingLiU" panose="02020500000000000000" pitchFamily="18" charset="-120"/>
              </a:rPr>
            </a:br>
            <a:r>
              <a:rPr lang="zh-CN" sz="5400" dirty="0">
                <a:latin typeface="PMingLiU" panose="02020500000000000000" pitchFamily="18" charset="-120"/>
                <a:ea typeface="PMingLiU" panose="02020500000000000000" pitchFamily="18" charset="-120"/>
                <a:cs typeface="SimSun"/>
              </a:rPr>
              <a:t>如此多的可能性</a:t>
            </a:r>
          </a:p>
        </p:txBody>
      </p:sp>
    </p:spTree>
    <p:extLst>
      <p:ext uri="{BB962C8B-B14F-4D97-AF65-F5344CB8AC3E}">
        <p14:creationId xmlns:p14="http://schemas.microsoft.com/office/powerpoint/2010/main" val="209167898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D8826-792A-A348-A534-2351FD5D6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>
                <a:ea typeface="PMingLiU" panose="02020500000000000000" pitchFamily="18" charset="-120"/>
              </a:rPr>
              <a:t>7</a:t>
            </a:fld>
            <a:endParaRPr lang="zh-CN" dirty="0">
              <a:ea typeface="PMingLiU" panose="02020500000000000000" pitchFamily="18" charset="-12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42326F-ADB4-F54A-946B-41C575B62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b="1" dirty="0">
                <a:ea typeface="PMingLiU" panose="02020500000000000000" pitchFamily="18" charset="-120"/>
                <a:cs typeface="SimSun"/>
              </a:rPr>
              <a:t>就業：核心</a:t>
            </a:r>
            <a:r>
              <a:rPr lang="zh-CN" altLang="en-US" b="1" dirty="0">
                <a:ea typeface="PMingLiU" panose="02020500000000000000" pitchFamily="18" charset="-120"/>
                <a:cs typeface="SimSun"/>
              </a:rPr>
              <a:t>觀</a:t>
            </a:r>
            <a:r>
              <a:rPr lang="zh-CN" b="1" dirty="0">
                <a:ea typeface="PMingLiU" panose="02020500000000000000" pitchFamily="18" charset="-120"/>
                <a:cs typeface="SimSun"/>
              </a:rPr>
              <a:t>念</a:t>
            </a:r>
          </a:p>
        </p:txBody>
      </p:sp>
      <p:graphicFrame>
        <p:nvGraphicFramePr>
          <p:cNvPr id="5" name="Content Placeholder 4" descr="1. Everyone can work! &#10;2. Work looks differently for everybody&#10;3. Employment should be rooted in what your family member wants to do" title="Employment Core Concepts ">
            <a:extLst>
              <a:ext uri="{FF2B5EF4-FFF2-40B4-BE49-F238E27FC236}">
                <a16:creationId xmlns:a16="http://schemas.microsoft.com/office/drawing/2014/main" id="{58DBF7E1-D227-B643-805A-69515B7149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4778233"/>
              </p:ext>
            </p:extLst>
          </p:nvPr>
        </p:nvGraphicFramePr>
        <p:xfrm>
          <a:off x="838200" y="1825624"/>
          <a:ext cx="10515600" cy="448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Oval 7" descr="Circle shape with &quot;1&quot; inside">
            <a:extLst>
              <a:ext uri="{FF2B5EF4-FFF2-40B4-BE49-F238E27FC236}">
                <a16:creationId xmlns:a16="http://schemas.microsoft.com/office/drawing/2014/main" id="{2F381B86-67B5-C44E-9917-0D2551336467}"/>
              </a:ext>
            </a:extLst>
          </p:cNvPr>
          <p:cNvSpPr/>
          <p:nvPr/>
        </p:nvSpPr>
        <p:spPr>
          <a:xfrm>
            <a:off x="3049905" y="1568768"/>
            <a:ext cx="666750" cy="666750"/>
          </a:xfrm>
          <a:prstGeom prst="ellipse">
            <a:avLst/>
          </a:prstGeom>
          <a:solidFill>
            <a:schemeClr val="bg1"/>
          </a:solidFill>
          <a:ln w="25400">
            <a:solidFill>
              <a:srgbClr val="C7DC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18449C-291D-3741-8992-62DD9C19AE0F}"/>
              </a:ext>
            </a:extLst>
          </p:cNvPr>
          <p:cNvSpPr txBox="1"/>
          <p:nvPr/>
        </p:nvSpPr>
        <p:spPr>
          <a:xfrm>
            <a:off x="2964180" y="167131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400" dirty="0">
                <a:solidFill>
                  <a:srgbClr val="243A50"/>
                </a:solidFill>
                <a:latin typeface="Arial" panose="020B0604020202020204" pitchFamily="34" charset="0"/>
                <a:ea typeface="PMingLiU" panose="02020500000000000000" pitchFamily="18" charset="-120"/>
                <a:cs typeface="SimSun"/>
              </a:rPr>
              <a:t>1</a:t>
            </a:r>
          </a:p>
        </p:txBody>
      </p:sp>
      <p:sp>
        <p:nvSpPr>
          <p:cNvPr id="10" name="Oval 9" descr="Circle shape with &quot;2&quot; inside">
            <a:extLst>
              <a:ext uri="{FF2B5EF4-FFF2-40B4-BE49-F238E27FC236}">
                <a16:creationId xmlns:a16="http://schemas.microsoft.com/office/drawing/2014/main" id="{843B3136-2E9C-B440-A6AE-A615B0C5E4C3}"/>
              </a:ext>
            </a:extLst>
          </p:cNvPr>
          <p:cNvSpPr/>
          <p:nvPr/>
        </p:nvSpPr>
        <p:spPr>
          <a:xfrm>
            <a:off x="8465185" y="1572896"/>
            <a:ext cx="666750" cy="666750"/>
          </a:xfrm>
          <a:prstGeom prst="ellipse">
            <a:avLst/>
          </a:prstGeom>
          <a:solidFill>
            <a:schemeClr val="bg1"/>
          </a:solidFill>
          <a:ln w="25400">
            <a:solidFill>
              <a:srgbClr val="EFD5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EA1388-E30C-844D-85A4-0354D4DE38F7}"/>
              </a:ext>
            </a:extLst>
          </p:cNvPr>
          <p:cNvSpPr txBox="1"/>
          <p:nvPr/>
        </p:nvSpPr>
        <p:spPr>
          <a:xfrm>
            <a:off x="8379460" y="1675438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400" dirty="0">
                <a:solidFill>
                  <a:srgbClr val="243A50"/>
                </a:solidFill>
                <a:latin typeface="Arial" panose="020B0604020202020204" pitchFamily="34" charset="0"/>
                <a:ea typeface="PMingLiU" panose="02020500000000000000" pitchFamily="18" charset="-120"/>
                <a:cs typeface="SimSun"/>
              </a:rPr>
              <a:t>2</a:t>
            </a:r>
          </a:p>
        </p:txBody>
      </p:sp>
      <p:sp>
        <p:nvSpPr>
          <p:cNvPr id="6" name="Oval 5" descr="Circle shape with &quot;3&quot; inside">
            <a:extLst>
              <a:ext uri="{FF2B5EF4-FFF2-40B4-BE49-F238E27FC236}">
                <a16:creationId xmlns:a16="http://schemas.microsoft.com/office/drawing/2014/main" id="{ECD93A83-40AF-9D47-B46B-875D6AB9CC77}"/>
              </a:ext>
            </a:extLst>
          </p:cNvPr>
          <p:cNvSpPr/>
          <p:nvPr/>
        </p:nvSpPr>
        <p:spPr>
          <a:xfrm>
            <a:off x="5762625" y="3919538"/>
            <a:ext cx="666750" cy="666750"/>
          </a:xfrm>
          <a:prstGeom prst="ellipse">
            <a:avLst/>
          </a:prstGeom>
          <a:solidFill>
            <a:schemeClr val="bg1"/>
          </a:solidFill>
          <a:ln w="25400">
            <a:solidFill>
              <a:srgbClr val="FF94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ea typeface="PMingLiU" panose="02020500000000000000" pitchFamily="18" charset="-12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924B3C-3222-654E-8A5E-A0BD2AF8C883}"/>
              </a:ext>
            </a:extLst>
          </p:cNvPr>
          <p:cNvSpPr txBox="1"/>
          <p:nvPr/>
        </p:nvSpPr>
        <p:spPr>
          <a:xfrm>
            <a:off x="5676900" y="402208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400" dirty="0">
                <a:solidFill>
                  <a:srgbClr val="243A50"/>
                </a:solidFill>
                <a:latin typeface="Arial" panose="020B0604020202020204" pitchFamily="34" charset="0"/>
                <a:ea typeface="PMingLiU" panose="02020500000000000000" pitchFamily="18" charset="-120"/>
                <a:cs typeface="SimSun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873121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070625-2CE0-834C-9F1F-5573BDE7F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>
                <a:ea typeface="PMingLiU" panose="02020500000000000000" pitchFamily="18" charset="-120"/>
              </a:rPr>
              <a:t>8</a:t>
            </a:fld>
            <a:endParaRPr lang="zh-CN" dirty="0">
              <a:ea typeface="PMingLiU" panose="02020500000000000000" pitchFamily="18" charset="-12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>
                <a:ea typeface="PMingLiU" panose="02020500000000000000" pitchFamily="18" charset="-120"/>
                <a:cs typeface="SimSun"/>
              </a:rPr>
              <a:t>「</a:t>
            </a:r>
            <a:r>
              <a:rPr lang="zh-CN" dirty="0">
                <a:ea typeface="PMingLiU" panose="02020500000000000000" pitchFamily="18" charset="-120"/>
                <a:cs typeface="SimSun"/>
              </a:rPr>
              <a:t>就業第一</a:t>
            </a:r>
            <a:r>
              <a:rPr lang="zh-CN" altLang="en-US" dirty="0">
                <a:ea typeface="PMingLiU" panose="02020500000000000000" pitchFamily="18" charset="-120"/>
                <a:cs typeface="SimSun"/>
              </a:rPr>
              <a:t>」</a:t>
            </a:r>
            <a:endParaRPr lang="zh-CN" dirty="0">
              <a:ea typeface="PMingLiU" panose="02020500000000000000" pitchFamily="18" charset="-120"/>
              <a:cs typeface="SimSu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zh-CN" b="1" dirty="0">
                <a:solidFill>
                  <a:srgbClr val="883D38"/>
                </a:solidFill>
                <a:ea typeface="PMingLiU" panose="02020500000000000000" pitchFamily="18" charset="-120"/>
                <a:cs typeface="SimSun"/>
              </a:rPr>
              <a:t>州政府的政策</a:t>
            </a:r>
            <a:r>
              <a:rPr lang="zh-CN" altLang="en-US" b="1" dirty="0">
                <a:solidFill>
                  <a:srgbClr val="883D38"/>
                </a:solidFill>
                <a:ea typeface="PMingLiU" panose="02020500000000000000" pitchFamily="18" charset="-120"/>
                <a:cs typeface="SimSun"/>
              </a:rPr>
              <a:t>指出</a:t>
            </a:r>
            <a:r>
              <a:rPr lang="zh-CN" b="1" dirty="0">
                <a:solidFill>
                  <a:srgbClr val="883D38"/>
                </a:solidFill>
                <a:ea typeface="PMingLiU" panose="02020500000000000000" pitchFamily="18" charset="-120"/>
                <a:cs typeface="SimSun"/>
              </a:rPr>
              <a:t>，無論其殘障的嚴重程度如何，都應優先考慮工作年齡的發育</a:t>
            </a:r>
            <a:r>
              <a:rPr lang="zh-CN" altLang="en-US" b="1" dirty="0">
                <a:solidFill>
                  <a:srgbClr val="883D38"/>
                </a:solidFill>
                <a:ea typeface="PMingLiU" panose="02020500000000000000" pitchFamily="18" charset="-120"/>
                <a:cs typeface="SimSun"/>
              </a:rPr>
              <a:t>殘障人士</a:t>
            </a:r>
            <a:r>
              <a:rPr lang="zh-CN" b="1" dirty="0">
                <a:solidFill>
                  <a:srgbClr val="883D38"/>
                </a:solidFill>
                <a:ea typeface="PMingLiU" panose="02020500000000000000" pitchFamily="18" charset="-120"/>
                <a:cs typeface="SimSun"/>
              </a:rPr>
              <a:t>獲得綜合性的、有競爭力的就業機會。</a:t>
            </a:r>
            <a:r>
              <a:rPr lang="en-US" b="1" dirty="0">
                <a:solidFill>
                  <a:srgbClr val="883D38"/>
                </a:solidFill>
                <a:ea typeface="PMingLiU" panose="02020500000000000000" pitchFamily="18" charset="-120"/>
                <a:cs typeface="SimSun"/>
              </a:rPr>
              <a:t>
</a:t>
            </a:r>
            <a:r>
              <a:rPr lang="zh-CN" sz="2100" i="1" dirty="0">
                <a:solidFill>
                  <a:srgbClr val="883D38"/>
                </a:solidFill>
                <a:ea typeface="PMingLiU" panose="02020500000000000000" pitchFamily="18" charset="-120"/>
                <a:cs typeface="SimSun"/>
              </a:rPr>
              <a:t>《California Assembly Bill No. 1041（加州議會</a:t>
            </a:r>
            <a:r>
              <a:rPr lang="zh-CN" altLang="zh-CN" sz="2100" i="1" dirty="0">
                <a:solidFill>
                  <a:srgbClr val="883D38"/>
                </a:solidFill>
                <a:ea typeface="PMingLiU" panose="02020500000000000000" pitchFamily="18" charset="-120"/>
                <a:cs typeface="SimSun"/>
              </a:rPr>
              <a:t>法案</a:t>
            </a:r>
            <a:r>
              <a:rPr lang="zh-CN" sz="2100" i="1" dirty="0">
                <a:solidFill>
                  <a:srgbClr val="883D38"/>
                </a:solidFill>
                <a:ea typeface="PMingLiU" panose="02020500000000000000" pitchFamily="18" charset="-120"/>
                <a:cs typeface="SimSun"/>
              </a:rPr>
              <a:t>第1041號）》（2013）</a:t>
            </a:r>
          </a:p>
          <a:p>
            <a:pPr marL="0" indent="0">
              <a:lnSpc>
                <a:spcPct val="120000"/>
              </a:lnSpc>
              <a:buNone/>
            </a:pPr>
            <a:endParaRPr lang="zh-CN" sz="1800" dirty="0">
              <a:ea typeface="PMingLiU" panose="02020500000000000000" pitchFamily="18" charset="-120"/>
            </a:endParaRPr>
          </a:p>
          <a:p>
            <a:pPr>
              <a:lnSpc>
                <a:spcPct val="120000"/>
              </a:lnSpc>
            </a:pPr>
            <a:r>
              <a:rPr lang="zh-CN" dirty="0">
                <a:ea typeface="PMingLiU" panose="02020500000000000000" pitchFamily="18" charset="-120"/>
                <a:cs typeface="SimSun"/>
              </a:rPr>
              <a:t>個人 – 不在某個團體或區域之中</a:t>
            </a:r>
          </a:p>
          <a:p>
            <a:pPr>
              <a:lnSpc>
                <a:spcPct val="120000"/>
              </a:lnSpc>
            </a:pPr>
            <a:r>
              <a:rPr lang="zh-CN" dirty="0">
                <a:ea typeface="PMingLiU" panose="02020500000000000000" pitchFamily="18" charset="-120"/>
                <a:cs typeface="SimSun"/>
              </a:rPr>
              <a:t>融合 – 與非殘障人士</a:t>
            </a:r>
            <a:r>
              <a:rPr lang="zh-CN" altLang="en-US" dirty="0">
                <a:ea typeface="PMingLiU" panose="02020500000000000000" pitchFamily="18" charset="-120"/>
                <a:cs typeface="SimSun"/>
              </a:rPr>
              <a:t>在</a:t>
            </a:r>
            <a:r>
              <a:rPr lang="zh-CN" dirty="0">
                <a:ea typeface="PMingLiU" panose="02020500000000000000" pitchFamily="18" charset="-120"/>
                <a:cs typeface="SimSun"/>
              </a:rPr>
              <a:t>一起，</a:t>
            </a:r>
            <a:r>
              <a:rPr lang="zh-CN" altLang="en-US" dirty="0">
                <a:ea typeface="PMingLiU" panose="02020500000000000000" pitchFamily="18" charset="-120"/>
                <a:cs typeface="SimSun"/>
              </a:rPr>
              <a:t>擁</a:t>
            </a:r>
            <a:r>
              <a:rPr lang="zh-CN" dirty="0">
                <a:ea typeface="PMingLiU" panose="02020500000000000000" pitchFamily="18" charset="-120"/>
                <a:cs typeface="SimSun"/>
              </a:rPr>
              <a:t>有互動交往的機會</a:t>
            </a:r>
          </a:p>
          <a:p>
            <a:pPr>
              <a:lnSpc>
                <a:spcPct val="120000"/>
              </a:lnSpc>
            </a:pPr>
            <a:r>
              <a:rPr lang="zh-CN" dirty="0">
                <a:ea typeface="PMingLiU" panose="02020500000000000000" pitchFamily="18" charset="-120"/>
                <a:cs typeface="SimSun"/>
              </a:rPr>
              <a:t>就業 – 成為普通勞動人口的一員，受聘於一家企業或從事個</a:t>
            </a:r>
            <a:r>
              <a:rPr lang="zh-CN" altLang="en-US" dirty="0">
                <a:ea typeface="PMingLiU" panose="02020500000000000000" pitchFamily="18" charset="-120"/>
                <a:cs typeface="SimSun"/>
              </a:rPr>
              <a:t>人</a:t>
            </a:r>
            <a:r>
              <a:rPr lang="zh-CN" dirty="0">
                <a:ea typeface="PMingLiU" panose="02020500000000000000" pitchFamily="18" charset="-120"/>
                <a:cs typeface="SimSun"/>
              </a:rPr>
              <a:t>經營</a:t>
            </a:r>
          </a:p>
          <a:p>
            <a:pPr>
              <a:lnSpc>
                <a:spcPct val="120000"/>
              </a:lnSpc>
            </a:pPr>
            <a:r>
              <a:rPr lang="zh-CN" dirty="0">
                <a:ea typeface="PMingLiU" panose="02020500000000000000" pitchFamily="18" charset="-120"/>
                <a:cs typeface="SimSun"/>
              </a:rPr>
              <a:t>最低工資 – 獲得等於或高於最低工資或行業標準工資</a:t>
            </a:r>
            <a:endParaRPr lang="zh-CN" sz="2400" b="1" dirty="0">
              <a:ea typeface="PMingLiU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12940543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C5E7D8-263E-E740-97A0-3C2E4AA48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DEDF4-883C-4159-966D-7CEF8ED53DD3}" type="slidenum">
              <a:rPr lang="en-US" smtClean="0">
                <a:ea typeface="PMingLiU" panose="02020500000000000000" pitchFamily="18" charset="-120"/>
              </a:rPr>
              <a:t>9</a:t>
            </a:fld>
            <a:endParaRPr lang="zh-CN" dirty="0">
              <a:ea typeface="PMingLiU" panose="02020500000000000000" pitchFamily="18" charset="-12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CA3BAF-7E76-6E42-9F4C-69B0A6125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dirty="0">
                <a:ea typeface="PMingLiU" panose="02020500000000000000" pitchFamily="18" charset="-120"/>
                <a:cs typeface="SimSun"/>
              </a:rPr>
              <a:t>您的家人為什麼要去工作？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B981A57-131B-4E41-AEE7-578730419793}"/>
              </a:ext>
            </a:extLst>
          </p:cNvPr>
          <p:cNvSpPr txBox="1">
            <a:spLocks/>
          </p:cNvSpPr>
          <p:nvPr/>
        </p:nvSpPr>
        <p:spPr>
          <a:xfrm>
            <a:off x="838200" y="1825623"/>
            <a:ext cx="10515600" cy="1849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zh-CN" altLang="en-US" sz="2400" b="1" dirty="0">
                <a:solidFill>
                  <a:srgbClr val="883D38"/>
                </a:solidFill>
                <a:ea typeface="PMingLiU" panose="02020500000000000000" pitchFamily="18" charset="-120"/>
                <a:cs typeface="SimSun"/>
              </a:rPr>
              <a:t>「</a:t>
            </a:r>
            <a:r>
              <a:rPr lang="zh-CN" sz="2400" b="1" dirty="0">
                <a:solidFill>
                  <a:srgbClr val="883D38"/>
                </a:solidFill>
                <a:ea typeface="PMingLiU" panose="02020500000000000000" pitchFamily="18" charset="-120"/>
                <a:cs typeface="SimSun"/>
              </a:rPr>
              <a:t>在他開始工作後不久，他在個人發展、自信心和成熟度方面就有了明顯的進步。我兒子成為了一名快樂的成年人，他家裡的每個人都注意到了這一點，並為之感到高興。</a:t>
            </a:r>
            <a:r>
              <a:rPr lang="zh-CN" altLang="en-US" sz="2400" b="1" dirty="0">
                <a:solidFill>
                  <a:srgbClr val="883D38"/>
                </a:solidFill>
                <a:ea typeface="PMingLiU" panose="02020500000000000000" pitchFamily="18" charset="-120"/>
                <a:cs typeface="SimSun"/>
              </a:rPr>
              <a:t>」</a:t>
            </a:r>
            <a:r>
              <a:rPr dirty="0">
                <a:ea typeface="PMingLiU" panose="02020500000000000000" pitchFamily="18" charset="-120"/>
              </a:rPr>
              <a:t/>
            </a:r>
            <a:br>
              <a:rPr dirty="0">
                <a:ea typeface="PMingLiU" panose="02020500000000000000" pitchFamily="18" charset="-120"/>
              </a:rPr>
            </a:br>
            <a:r>
              <a:rPr lang="zh-CN" sz="2400" i="1" dirty="0">
                <a:solidFill>
                  <a:srgbClr val="883D38"/>
                </a:solidFill>
                <a:ea typeface="PMingLiU" panose="02020500000000000000" pitchFamily="18" charset="-120"/>
                <a:cs typeface="SimSun"/>
              </a:rPr>
              <a:t>– 灣區家長 – </a:t>
            </a:r>
            <a:endParaRPr lang="zh-CN" sz="2400" dirty="0">
              <a:ea typeface="PMingLiU" panose="02020500000000000000" pitchFamily="18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9C150-CEA6-7B42-918B-B6D198EC78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742269"/>
            <a:ext cx="5181600" cy="1812394"/>
          </a:xfrm>
        </p:spPr>
        <p:txBody>
          <a:bodyPr/>
          <a:lstStyle/>
          <a:p>
            <a:pPr marL="0" indent="0" algn="ctr">
              <a:buNone/>
            </a:pPr>
            <a:r>
              <a:rPr lang="zh-CN" dirty="0">
                <a:ea typeface="PMingLiU" panose="02020500000000000000" pitchFamily="18" charset="-120"/>
                <a:cs typeface="SimSun"/>
              </a:rPr>
              <a:t>這是對成年人的期望</a:t>
            </a:r>
          </a:p>
          <a:p>
            <a:pPr marL="0" indent="0" algn="ctr">
              <a:buNone/>
            </a:pPr>
            <a:r>
              <a:rPr lang="zh-CN" dirty="0">
                <a:ea typeface="PMingLiU" panose="02020500000000000000" pitchFamily="18" charset="-120"/>
                <a:cs typeface="SimSun"/>
              </a:rPr>
              <a:t>社交</a:t>
            </a:r>
          </a:p>
          <a:p>
            <a:pPr marL="0" indent="0" algn="ctr">
              <a:buNone/>
            </a:pPr>
            <a:r>
              <a:rPr lang="zh-CN" dirty="0">
                <a:ea typeface="PMingLiU" panose="02020500000000000000" pitchFamily="18" charset="-120"/>
                <a:cs typeface="SimSun"/>
              </a:rPr>
              <a:t>自我價值（尊嚴）</a:t>
            </a:r>
          </a:p>
          <a:p>
            <a:pPr marL="0" indent="0" algn="ctr">
              <a:buNone/>
            </a:pPr>
            <a:endParaRPr lang="zh-CN" dirty="0">
              <a:ea typeface="PMingLiU" panose="02020500000000000000" pitchFamily="18" charset="-12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1627EA-4D06-3E4F-BBCF-EEBB93AC89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742269"/>
            <a:ext cx="5181600" cy="1812394"/>
          </a:xfrm>
        </p:spPr>
        <p:txBody>
          <a:bodyPr/>
          <a:lstStyle/>
          <a:p>
            <a:pPr marL="0" indent="0" algn="ctr">
              <a:buNone/>
            </a:pPr>
            <a:r>
              <a:rPr lang="zh-CN" dirty="0">
                <a:ea typeface="PMingLiU" panose="02020500000000000000" pitchFamily="18" charset="-120"/>
                <a:cs typeface="SimSun"/>
              </a:rPr>
              <a:t>目的</a:t>
            </a:r>
          </a:p>
          <a:p>
            <a:pPr marL="0" indent="0" algn="ctr">
              <a:buNone/>
            </a:pPr>
            <a:r>
              <a:rPr lang="zh-CN" dirty="0">
                <a:ea typeface="PMingLiU" panose="02020500000000000000" pitchFamily="18" charset="-120"/>
                <a:cs typeface="SimSun"/>
              </a:rPr>
              <a:t>金錢</a:t>
            </a:r>
          </a:p>
          <a:p>
            <a:pPr marL="0" indent="0" algn="ctr">
              <a:buNone/>
            </a:pPr>
            <a:r>
              <a:rPr lang="zh-CN" dirty="0">
                <a:ea typeface="PMingLiU" panose="02020500000000000000" pitchFamily="18" charset="-120"/>
                <a:cs typeface="SimSun"/>
              </a:rPr>
              <a:t>促進心理健康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532E696-D4F1-B249-AD6E-453AB3F3FF25}"/>
              </a:ext>
            </a:extLst>
          </p:cNvPr>
          <p:cNvSpPr txBox="1">
            <a:spLocks/>
          </p:cNvSpPr>
          <p:nvPr/>
        </p:nvSpPr>
        <p:spPr>
          <a:xfrm>
            <a:off x="838200" y="5537199"/>
            <a:ext cx="10515600" cy="639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43A5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sz="3600" b="1" dirty="0">
                <a:solidFill>
                  <a:srgbClr val="017076"/>
                </a:solidFill>
                <a:ea typeface="PMingLiU" panose="02020500000000000000" pitchFamily="18" charset="-120"/>
                <a:cs typeface="SimSun"/>
              </a:rPr>
              <a:t>因為他們能夠</a:t>
            </a:r>
            <a:r>
              <a:rPr lang="zh-CN" altLang="en-US" sz="3600" b="1" dirty="0">
                <a:solidFill>
                  <a:srgbClr val="017076"/>
                </a:solidFill>
                <a:ea typeface="PMingLiU" panose="02020500000000000000" pitchFamily="18" charset="-120"/>
                <a:cs typeface="SimSun"/>
              </a:rPr>
              <a:t>做到</a:t>
            </a:r>
            <a:r>
              <a:rPr lang="zh-CN" sz="3600" b="1" dirty="0">
                <a:solidFill>
                  <a:srgbClr val="017076"/>
                </a:solidFill>
                <a:ea typeface="PMingLiU" panose="02020500000000000000" pitchFamily="18" charset="-120"/>
                <a:cs typeface="SimSun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3507731530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17978</TotalTime>
  <Words>2834</Words>
  <Application>Microsoft Office PowerPoint</Application>
  <PresentationFormat>Widescreen</PresentationFormat>
  <Paragraphs>316</Paragraphs>
  <Slides>38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宋体</vt:lpstr>
      <vt:lpstr>宋体</vt:lpstr>
      <vt:lpstr>Arial</vt:lpstr>
      <vt:lpstr>Calibri</vt:lpstr>
      <vt:lpstr>Courier New</vt:lpstr>
      <vt:lpstr>等线</vt:lpstr>
      <vt:lpstr>PMingLiU</vt:lpstr>
      <vt:lpstr>Trebuchet MS</vt:lpstr>
      <vt:lpstr>Office Theme</vt:lpstr>
      <vt:lpstr>暢想各種可能性： 就業成功之路</vt:lpstr>
      <vt:lpstr>今日議程</vt:lpstr>
      <vt:lpstr>工作表問題 1</vt:lpstr>
      <vt:lpstr>今天，殘障人士......</vt:lpstr>
      <vt:lpstr>但仍有工作需要做......</vt:lpstr>
      <vt:lpstr>就業：  如此多的可能性</vt:lpstr>
      <vt:lpstr>就業：核心觀念</vt:lpstr>
      <vt:lpstr>「就業第一」</vt:lpstr>
      <vt:lpstr>您的家人為什麼要去工作？</vt:lpstr>
      <vt:lpstr>新的現實</vt:lpstr>
      <vt:lpstr>以新的方式看待您的家人</vt:lpstr>
      <vt:lpstr>我們如何定義期望？ </vt:lpstr>
      <vt:lpstr>低期望從何而來？</vt:lpstr>
      <vt:lpstr>擁有高期望的重要性</vt:lpstr>
      <vt:lpstr>平衡法案</vt:lpstr>
      <vt:lpstr>關鍵在於抱有耐心</vt:lpstr>
      <vt:lpstr>什麼是成功？</vt:lpstr>
      <vt:lpstr>工作表問題 2</vt:lpstr>
      <vt:lpstr>有用的工具</vt:lpstr>
      <vt:lpstr>制定一個願景聲明 </vt:lpstr>
      <vt:lpstr>為就業成功做好準備</vt:lpstr>
      <vt:lpstr>工作經驗的力量</vt:lpstr>
      <vt:lpstr>利用您的人際網路</vt:lpstr>
      <vt:lpstr>培養責任感</vt:lpstr>
      <vt:lpstr>參與進來 </vt:lpstr>
      <vt:lpstr>學校與就業</vt:lpstr>
      <vt:lpstr>爭取所有的可能支援</vt:lpstr>
      <vt:lpstr>討論您的疑慮</vt:lpstr>
      <vt:lpstr>有問題或疑慮是正常的</vt:lpstr>
      <vt:lpstr>工作表問題 3</vt:lpstr>
      <vt:lpstr>關於就業的不實之辭</vt:lpstr>
      <vt:lpstr>社會保障福利：不實之辭與資源</vt:lpstr>
      <vt:lpstr>工作表問題 4</vt:lpstr>
      <vt:lpstr>行動步驟：開始</vt:lpstr>
      <vt:lpstr>工作表問題 5</vt:lpstr>
      <vt:lpstr>要點</vt:lpstr>
      <vt:lpstr>問題</vt:lpstr>
      <vt:lpstr>聯絡資訊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Future that Includes Employment: A Workshop for Families</dc:title>
  <dc:creator>Sean Roy</dc:creator>
  <cp:lastModifiedBy>Erika Segovia</cp:lastModifiedBy>
  <cp:revision>204</cp:revision>
  <cp:lastPrinted>2018-09-10T02:07:06Z</cp:lastPrinted>
  <dcterms:created xsi:type="dcterms:W3CDTF">2018-09-06T20:26:57Z</dcterms:created>
  <dcterms:modified xsi:type="dcterms:W3CDTF">2024-01-16T19:22:25Z</dcterms:modified>
</cp:coreProperties>
</file>