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4" r:id="rId2"/>
    <p:sldId id="265" r:id="rId3"/>
    <p:sldId id="257" r:id="rId4"/>
    <p:sldId id="258" r:id="rId5"/>
    <p:sldId id="259" r:id="rId6"/>
    <p:sldId id="260" r:id="rId7"/>
    <p:sldId id="269" r:id="rId8"/>
    <p:sldId id="272" r:id="rId9"/>
    <p:sldId id="266" r:id="rId10"/>
    <p:sldId id="267" r:id="rId11"/>
    <p:sldId id="268" r:id="rId12"/>
    <p:sldId id="261" r:id="rId13"/>
    <p:sldId id="262" r:id="rId14"/>
    <p:sldId id="271"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93" d="100"/>
          <a:sy n="93" d="100"/>
        </p:scale>
        <p:origin x="90"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5C9FDF-D248-40ED-A5C5-03892B691409}" type="datetimeFigureOut">
              <a:rPr lang="en-US" smtClean="0"/>
              <a:t>9/14/2022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F91108-8624-4F2B-8B5A-89DA5A4C7BCB}" type="slidenum">
              <a:rPr lang="en-US" smtClean="0"/>
              <a:t>‹#›</a:t>
            </a:fld>
            <a:endParaRPr lang="en-US"/>
          </a:p>
        </p:txBody>
      </p:sp>
    </p:spTree>
    <p:extLst>
      <p:ext uri="{BB962C8B-B14F-4D97-AF65-F5344CB8AC3E}">
        <p14:creationId xmlns:p14="http://schemas.microsoft.com/office/powerpoint/2010/main" val="354898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83C41-1D05-4190-A625-752FBF02C09F}" type="slidenum">
              <a:rPr lang="en-US" smtClean="0"/>
              <a:t>1</a:t>
            </a:fld>
            <a:endParaRPr lang="en-US"/>
          </a:p>
        </p:txBody>
      </p:sp>
    </p:spTree>
    <p:extLst>
      <p:ext uri="{BB962C8B-B14F-4D97-AF65-F5344CB8AC3E}">
        <p14:creationId xmlns:p14="http://schemas.microsoft.com/office/powerpoint/2010/main" val="387863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83C41-1D05-4190-A625-752FBF02C09F}" type="slidenum">
              <a:rPr lang="en-US" smtClean="0"/>
              <a:t>2</a:t>
            </a:fld>
            <a:endParaRPr lang="en-US"/>
          </a:p>
        </p:txBody>
      </p:sp>
    </p:spTree>
    <p:extLst>
      <p:ext uri="{BB962C8B-B14F-4D97-AF65-F5344CB8AC3E}">
        <p14:creationId xmlns:p14="http://schemas.microsoft.com/office/powerpoint/2010/main" val="416250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B4EC60-F26F-48CA-83FE-0314881702AA}" type="slidenum">
              <a:rPr lang="en-US" smtClean="0"/>
              <a:t>3</a:t>
            </a:fld>
            <a:endParaRPr lang="en-US" dirty="0"/>
          </a:p>
        </p:txBody>
      </p:sp>
    </p:spTree>
    <p:extLst>
      <p:ext uri="{BB962C8B-B14F-4D97-AF65-F5344CB8AC3E}">
        <p14:creationId xmlns:p14="http://schemas.microsoft.com/office/powerpoint/2010/main" val="390057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B4EC60-F26F-48CA-83FE-0314881702AA}" type="slidenum">
              <a:rPr lang="en-US" smtClean="0"/>
              <a:t>4</a:t>
            </a:fld>
            <a:endParaRPr lang="en-US" dirty="0"/>
          </a:p>
        </p:txBody>
      </p:sp>
    </p:spTree>
    <p:extLst>
      <p:ext uri="{BB962C8B-B14F-4D97-AF65-F5344CB8AC3E}">
        <p14:creationId xmlns:p14="http://schemas.microsoft.com/office/powerpoint/2010/main" val="45410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D83C41-1D05-4190-A625-752FBF02C09F}" type="slidenum">
              <a:rPr lang="en-US" smtClean="0"/>
              <a:t>9</a:t>
            </a:fld>
            <a:endParaRPr lang="en-US"/>
          </a:p>
        </p:txBody>
      </p:sp>
    </p:spTree>
    <p:extLst>
      <p:ext uri="{BB962C8B-B14F-4D97-AF65-F5344CB8AC3E}">
        <p14:creationId xmlns:p14="http://schemas.microsoft.com/office/powerpoint/2010/main" val="2107126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5FD7709-A586-45BD-86D3-CEAA12CC3AB4}" type="datetime1">
              <a:rPr lang="en-US" smtClean="0"/>
              <a:t>9/14/2022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396941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B12E5CF-EEB7-49C9-9E53-C49120D6F6A0}"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101083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208769B-B7F5-4F2E-8CEB-E9F6064E5EEA}"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314193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B2263F5-1EBD-452A-A200-D75ACE7FE63B}"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1065392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430D6E-1179-4EFB-B696-0572297B4C4B}"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223859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A0F8AD-B9D7-4940-A949-94072D30F442}" type="datetime1">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1475566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FCB8B1-098A-4206-B892-C636301545A2}" type="datetime1">
              <a:rPr lang="en-US" smtClean="0"/>
              <a:t>9/14/2022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3676002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A7D853D-D79F-4562-8BD4-53AF6B21A717}"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2419179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E8F1246-37AD-40AE-BD48-9266A0C686A9}"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273249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453975-613E-4E68-ABFF-AD0DCD084AC5}"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278874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C79ACB-1470-4247-953B-A153D8E8E4CF}"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194461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26903D-B007-40E7-99F6-964EE17E48E5}"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109335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627842-1748-4EEA-A818-7738670A67AD}" type="datetime1">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159856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019482-2215-48E5-89EB-BC6AA55E778F}" type="datetime1">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305202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5EEC1-746C-4356-92A0-5798F9B12936}" type="datetime1">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219418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D2EE4B-E023-41B3-BA6C-49D2D658DDFE}"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375020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E49A54-17D5-4DDA-8533-496052434981}"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883921-5C93-4434-BAB9-926C1C29A4A6}" type="slidenum">
              <a:rPr lang="en-US" smtClean="0"/>
              <a:t>‹#›</a:t>
            </a:fld>
            <a:endParaRPr lang="en-US"/>
          </a:p>
        </p:txBody>
      </p:sp>
    </p:spTree>
    <p:extLst>
      <p:ext uri="{BB962C8B-B14F-4D97-AF65-F5344CB8AC3E}">
        <p14:creationId xmlns:p14="http://schemas.microsoft.com/office/powerpoint/2010/main" val="387308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3C2099A-2BA9-49B8-9E0C-3C5F89B5D84A}" type="datetime1">
              <a:rPr lang="en-US" smtClean="0"/>
              <a:t>9/14/2022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4883921-5C93-4434-BAB9-926C1C29A4A6}" type="slidenum">
              <a:rPr lang="en-US" smtClean="0"/>
              <a:t>‹#›</a:t>
            </a:fld>
            <a:endParaRPr lang="en-US"/>
          </a:p>
        </p:txBody>
      </p:sp>
    </p:spTree>
    <p:extLst>
      <p:ext uri="{BB962C8B-B14F-4D97-AF65-F5344CB8AC3E}">
        <p14:creationId xmlns:p14="http://schemas.microsoft.com/office/powerpoint/2010/main" val="1247064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hyperlink" Target="mailto:hrcpperequest@harborrc.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ratesquestions@harborrc.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B2BE-247F-42AC-8DFD-2918CCA6EE74}"/>
              </a:ext>
            </a:extLst>
          </p:cNvPr>
          <p:cNvSpPr>
            <a:spLocks noGrp="1"/>
          </p:cNvSpPr>
          <p:nvPr>
            <p:ph type="ctrTitle"/>
          </p:nvPr>
        </p:nvSpPr>
        <p:spPr>
          <a:xfrm>
            <a:off x="1514100" y="90676"/>
            <a:ext cx="8825658" cy="2677648"/>
          </a:xfrm>
        </p:spPr>
        <p:txBody>
          <a:bodyPr/>
          <a:lstStyle/>
          <a:p>
            <a:r>
              <a:rPr lang="en-US" dirty="0"/>
              <a:t>A Warm Transition from Alternative Services   </a:t>
            </a:r>
          </a:p>
        </p:txBody>
      </p:sp>
      <p:sp>
        <p:nvSpPr>
          <p:cNvPr id="3" name="Subtitle 2">
            <a:extLst>
              <a:ext uri="{FF2B5EF4-FFF2-40B4-BE49-F238E27FC236}">
                <a16:creationId xmlns:a16="http://schemas.microsoft.com/office/drawing/2014/main" id="{6EC0EDAC-37D5-409C-8542-6DB8D6EF45F8}"/>
              </a:ext>
            </a:extLst>
          </p:cNvPr>
          <p:cNvSpPr>
            <a:spLocks noGrp="1"/>
          </p:cNvSpPr>
          <p:nvPr>
            <p:ph type="subTitle" idx="1"/>
          </p:nvPr>
        </p:nvSpPr>
        <p:spPr>
          <a:xfrm>
            <a:off x="760189" y="3987102"/>
            <a:ext cx="8825658" cy="1406897"/>
          </a:xfrm>
        </p:spPr>
        <p:txBody>
          <a:bodyPr>
            <a:normAutofit fontScale="92500" lnSpcReduction="10000"/>
          </a:bodyPr>
          <a:lstStyle/>
          <a:p>
            <a:r>
              <a:rPr lang="en-US" dirty="0" smtClean="0"/>
              <a:t>Heather Diaz, </a:t>
            </a:r>
            <a:r>
              <a:rPr lang="en-US" dirty="0"/>
              <a:t>Director of Community </a:t>
            </a:r>
            <a:r>
              <a:rPr lang="en-US" dirty="0" smtClean="0"/>
              <a:t>Services</a:t>
            </a:r>
          </a:p>
          <a:p>
            <a:r>
              <a:rPr lang="en-US" dirty="0" smtClean="0"/>
              <a:t>Mercedes Lowery, Manager of Community Services</a:t>
            </a:r>
          </a:p>
          <a:p>
            <a:r>
              <a:rPr lang="en-US" dirty="0" smtClean="0"/>
              <a:t>Brenda Bane, Provider Relations Specialist</a:t>
            </a:r>
          </a:p>
          <a:p>
            <a:r>
              <a:rPr lang="en-US" dirty="0" smtClean="0"/>
              <a:t>Judy Wada, Chief Financial Officer</a:t>
            </a:r>
            <a:endParaRPr lang="en-US" dirty="0"/>
          </a:p>
        </p:txBody>
      </p:sp>
      <p:pic>
        <p:nvPicPr>
          <p:cNvPr id="5" name="Picture 4" descr="cecy_logo_color_print_medium.tif"/>
          <p:cNvPicPr/>
          <p:nvPr/>
        </p:nvPicPr>
        <p:blipFill>
          <a:blip r:embed="rId3"/>
          <a:stretch>
            <a:fillRect/>
          </a:stretch>
        </p:blipFill>
        <p:spPr bwMode="auto">
          <a:xfrm>
            <a:off x="8138667" y="4569044"/>
            <a:ext cx="3348037" cy="1649910"/>
          </a:xfrm>
          <a:prstGeom prst="rect">
            <a:avLst/>
          </a:prstGeom>
          <a:solidFill>
            <a:srgbClr val="CEE6C4"/>
          </a:solidFill>
          <a:ln w="9525">
            <a:noFill/>
            <a:miter lim="800000"/>
            <a:headEnd/>
            <a:tailEnd/>
          </a:ln>
        </p:spPr>
      </p:pic>
      <p:sp>
        <p:nvSpPr>
          <p:cNvPr id="7" name="Slide Number Placeholder 6"/>
          <p:cNvSpPr>
            <a:spLocks noGrp="1"/>
          </p:cNvSpPr>
          <p:nvPr>
            <p:ph type="sldNum" sz="quarter" idx="12"/>
          </p:nvPr>
        </p:nvSpPr>
        <p:spPr/>
        <p:txBody>
          <a:bodyPr/>
          <a:lstStyle/>
          <a:p>
            <a:fld id="{84883921-5C93-4434-BAB9-926C1C29A4A6}" type="slidenum">
              <a:rPr lang="en-US" smtClean="0"/>
              <a:t>1</a:t>
            </a:fld>
            <a:endParaRPr lang="en-US"/>
          </a:p>
        </p:txBody>
      </p:sp>
    </p:spTree>
    <p:extLst>
      <p:ext uri="{BB962C8B-B14F-4D97-AF65-F5344CB8AC3E}">
        <p14:creationId xmlns:p14="http://schemas.microsoft.com/office/powerpoint/2010/main" val="2438728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01012017"/>
              </p:ext>
            </p:extLst>
          </p:nvPr>
        </p:nvGraphicFramePr>
        <p:xfrm>
          <a:off x="2008264" y="108065"/>
          <a:ext cx="5983342" cy="6236479"/>
        </p:xfrm>
        <a:graphic>
          <a:graphicData uri="http://schemas.openxmlformats.org/presentationml/2006/ole">
            <mc:AlternateContent xmlns:mc="http://schemas.openxmlformats.org/markup-compatibility/2006">
              <mc:Choice xmlns:v="urn:schemas-microsoft-com:vml" Requires="v">
                <p:oleObj spid="_x0000_s2062" name="Document" r:id="rId3" imgW="5956042" imgH="8287681" progId="Word.Document.12">
                  <p:embed/>
                </p:oleObj>
              </mc:Choice>
              <mc:Fallback>
                <p:oleObj name="Document" r:id="rId3" imgW="5956042" imgH="8287681" progId="Word.Document.12">
                  <p:embed/>
                  <p:pic>
                    <p:nvPicPr>
                      <p:cNvPr id="0" name=""/>
                      <p:cNvPicPr/>
                      <p:nvPr/>
                    </p:nvPicPr>
                    <p:blipFill>
                      <a:blip r:embed="rId4"/>
                      <a:stretch>
                        <a:fillRect/>
                      </a:stretch>
                    </p:blipFill>
                    <p:spPr>
                      <a:xfrm>
                        <a:off x="2008264" y="108065"/>
                        <a:ext cx="5983342" cy="6236479"/>
                      </a:xfrm>
                      <a:prstGeom prst="rect">
                        <a:avLst/>
                      </a:prstGeom>
                    </p:spPr>
                  </p:pic>
                </p:oleObj>
              </mc:Fallback>
            </mc:AlternateContent>
          </a:graphicData>
        </a:graphic>
      </p:graphicFrame>
      <p:sp>
        <p:nvSpPr>
          <p:cNvPr id="3" name="Rectangle 2"/>
          <p:cNvSpPr/>
          <p:nvPr/>
        </p:nvSpPr>
        <p:spPr>
          <a:xfrm>
            <a:off x="626301" y="6344544"/>
            <a:ext cx="10171135" cy="369332"/>
          </a:xfrm>
          <a:prstGeom prst="rect">
            <a:avLst/>
          </a:prstGeom>
        </p:spPr>
        <p:txBody>
          <a:bodyPr wrap="square">
            <a:spAutoFit/>
          </a:bodyPr>
          <a:lstStyle/>
          <a:p>
            <a:r>
              <a:rPr lang="en-US" dirty="0"/>
              <a:t>Please send your completed plan to this </a:t>
            </a:r>
            <a:r>
              <a:rPr lang="en-US" dirty="0" smtClean="0"/>
              <a:t>e-mail: </a:t>
            </a:r>
            <a:r>
              <a:rPr lang="en-US" dirty="0"/>
              <a:t>HRCCommunityServices@harborrc.org</a:t>
            </a:r>
          </a:p>
        </p:txBody>
      </p:sp>
      <p:sp>
        <p:nvSpPr>
          <p:cNvPr id="4" name="Slide Number Placeholder 3"/>
          <p:cNvSpPr>
            <a:spLocks noGrp="1"/>
          </p:cNvSpPr>
          <p:nvPr>
            <p:ph type="sldNum" sz="quarter" idx="12"/>
          </p:nvPr>
        </p:nvSpPr>
        <p:spPr/>
        <p:txBody>
          <a:bodyPr/>
          <a:lstStyle/>
          <a:p>
            <a:fld id="{84883921-5C93-4434-BAB9-926C1C29A4A6}" type="slidenum">
              <a:rPr lang="en-US" smtClean="0"/>
              <a:t>10</a:t>
            </a:fld>
            <a:endParaRPr lang="en-US"/>
          </a:p>
        </p:txBody>
      </p:sp>
    </p:spTree>
    <p:extLst>
      <p:ext uri="{BB962C8B-B14F-4D97-AF65-F5344CB8AC3E}">
        <p14:creationId xmlns:p14="http://schemas.microsoft.com/office/powerpoint/2010/main" val="1829460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60025245"/>
              </p:ext>
            </p:extLst>
          </p:nvPr>
        </p:nvGraphicFramePr>
        <p:xfrm>
          <a:off x="2555310" y="237995"/>
          <a:ext cx="5912285" cy="6081358"/>
        </p:xfrm>
        <a:graphic>
          <a:graphicData uri="http://schemas.openxmlformats.org/presentationml/2006/ole">
            <mc:AlternateContent xmlns:mc="http://schemas.openxmlformats.org/markup-compatibility/2006">
              <mc:Choice xmlns:v="urn:schemas-microsoft-com:vml" Requires="v">
                <p:oleObj spid="_x0000_s3086" name="Document" r:id="rId3" imgW="5956042" imgH="6893384" progId="Word.Document.12">
                  <p:embed/>
                </p:oleObj>
              </mc:Choice>
              <mc:Fallback>
                <p:oleObj name="Document" r:id="rId3" imgW="5956042" imgH="6893384" progId="Word.Document.12">
                  <p:embed/>
                  <p:pic>
                    <p:nvPicPr>
                      <p:cNvPr id="0" name=""/>
                      <p:cNvPicPr/>
                      <p:nvPr/>
                    </p:nvPicPr>
                    <p:blipFill>
                      <a:blip r:embed="rId4"/>
                      <a:stretch>
                        <a:fillRect/>
                      </a:stretch>
                    </p:blipFill>
                    <p:spPr>
                      <a:xfrm>
                        <a:off x="2555310" y="237995"/>
                        <a:ext cx="5912285" cy="6081358"/>
                      </a:xfrm>
                      <a:prstGeom prst="rect">
                        <a:avLst/>
                      </a:prstGeom>
                    </p:spPr>
                  </p:pic>
                </p:oleObj>
              </mc:Fallback>
            </mc:AlternateContent>
          </a:graphicData>
        </a:graphic>
      </p:graphicFrame>
      <p:sp>
        <p:nvSpPr>
          <p:cNvPr id="3" name="Rectangle 2"/>
          <p:cNvSpPr/>
          <p:nvPr/>
        </p:nvSpPr>
        <p:spPr>
          <a:xfrm>
            <a:off x="651354" y="6319353"/>
            <a:ext cx="10421654" cy="369332"/>
          </a:xfrm>
          <a:prstGeom prst="rect">
            <a:avLst/>
          </a:prstGeom>
        </p:spPr>
        <p:txBody>
          <a:bodyPr wrap="square">
            <a:spAutoFit/>
          </a:bodyPr>
          <a:lstStyle/>
          <a:p>
            <a:r>
              <a:rPr lang="en-US" dirty="0"/>
              <a:t>Please send your completed plan to this </a:t>
            </a:r>
            <a:r>
              <a:rPr lang="en-US" dirty="0" smtClean="0"/>
              <a:t>e-mail: </a:t>
            </a:r>
            <a:r>
              <a:rPr lang="en-US" dirty="0"/>
              <a:t>HRCCommunityServices@harborrc.org</a:t>
            </a:r>
          </a:p>
        </p:txBody>
      </p:sp>
      <p:sp>
        <p:nvSpPr>
          <p:cNvPr id="4" name="Slide Number Placeholder 3"/>
          <p:cNvSpPr>
            <a:spLocks noGrp="1"/>
          </p:cNvSpPr>
          <p:nvPr>
            <p:ph type="sldNum" sz="quarter" idx="12"/>
          </p:nvPr>
        </p:nvSpPr>
        <p:spPr/>
        <p:txBody>
          <a:bodyPr/>
          <a:lstStyle/>
          <a:p>
            <a:fld id="{84883921-5C93-4434-BAB9-926C1C29A4A6}" type="slidenum">
              <a:rPr lang="en-US" smtClean="0"/>
              <a:t>11</a:t>
            </a:fld>
            <a:endParaRPr lang="en-US"/>
          </a:p>
        </p:txBody>
      </p:sp>
    </p:spTree>
    <p:extLst>
      <p:ext uri="{BB962C8B-B14F-4D97-AF65-F5344CB8AC3E}">
        <p14:creationId xmlns:p14="http://schemas.microsoft.com/office/powerpoint/2010/main" val="3859077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Precautions—Testing</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760321537"/>
              </p:ext>
            </p:extLst>
          </p:nvPr>
        </p:nvGraphicFramePr>
        <p:xfrm>
          <a:off x="2136775" y="1614488"/>
          <a:ext cx="7646988" cy="4948237"/>
        </p:xfrm>
        <a:graphic>
          <a:graphicData uri="http://schemas.openxmlformats.org/presentationml/2006/ole">
            <mc:AlternateContent xmlns:mc="http://schemas.openxmlformats.org/markup-compatibility/2006">
              <mc:Choice xmlns:v="urn:schemas-microsoft-com:vml" Requires="v">
                <p:oleObj spid="_x0000_s1047" name="Acrobat Document" r:id="rId3" imgW="11658600" imgH="7543672" progId="Acrobat.Document.2017">
                  <p:embed/>
                </p:oleObj>
              </mc:Choice>
              <mc:Fallback>
                <p:oleObj name="Acrobat Document" r:id="rId3" imgW="11658600" imgH="7543672" progId="Acrobat.Document.2017">
                  <p:embed/>
                  <p:pic>
                    <p:nvPicPr>
                      <p:cNvPr id="0" name=""/>
                      <p:cNvPicPr/>
                      <p:nvPr/>
                    </p:nvPicPr>
                    <p:blipFill>
                      <a:blip r:embed="rId4"/>
                      <a:stretch>
                        <a:fillRect/>
                      </a:stretch>
                    </p:blipFill>
                    <p:spPr>
                      <a:xfrm>
                        <a:off x="2136775" y="1614488"/>
                        <a:ext cx="7646988" cy="4948237"/>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84883921-5C93-4434-BAB9-926C1C29A4A6}" type="slidenum">
              <a:rPr lang="en-US" smtClean="0"/>
              <a:t>12</a:t>
            </a:fld>
            <a:endParaRPr lang="en-US"/>
          </a:p>
        </p:txBody>
      </p:sp>
    </p:spTree>
    <p:extLst>
      <p:ext uri="{BB962C8B-B14F-4D97-AF65-F5344CB8AC3E}">
        <p14:creationId xmlns:p14="http://schemas.microsoft.com/office/powerpoint/2010/main" val="7636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Precautions—PPE </a:t>
            </a:r>
            <a:endParaRPr lang="en-US" dirty="0"/>
          </a:p>
        </p:txBody>
      </p:sp>
      <p:sp>
        <p:nvSpPr>
          <p:cNvPr id="3" name="Content Placeholder 2"/>
          <p:cNvSpPr>
            <a:spLocks noGrp="1"/>
          </p:cNvSpPr>
          <p:nvPr>
            <p:ph idx="1"/>
          </p:nvPr>
        </p:nvSpPr>
        <p:spPr>
          <a:xfrm>
            <a:off x="375781" y="2119044"/>
            <a:ext cx="8825659" cy="5271312"/>
          </a:xfrm>
        </p:spPr>
        <p:txBody>
          <a:bodyPr>
            <a:normAutofit fontScale="25000" lnSpcReduction="20000"/>
          </a:bodyPr>
          <a:lstStyle/>
          <a:p>
            <a:r>
              <a:rPr lang="en-US" sz="6800" dirty="0" smtClean="0"/>
              <a:t>Available PPE:</a:t>
            </a:r>
          </a:p>
          <a:p>
            <a:pPr lvl="1">
              <a:buFont typeface="Wingdings" panose="05000000000000000000" pitchFamily="2" charset="2"/>
              <a:buChar char="Ø"/>
            </a:pPr>
            <a:r>
              <a:rPr lang="en-US" sz="6800" dirty="0" smtClean="0"/>
              <a:t>N95 </a:t>
            </a:r>
            <a:r>
              <a:rPr lang="en-US" sz="6800" dirty="0"/>
              <a:t>masks</a:t>
            </a:r>
          </a:p>
          <a:p>
            <a:pPr lvl="1">
              <a:buFont typeface="Wingdings" panose="05000000000000000000" pitchFamily="2" charset="2"/>
              <a:buChar char="Ø"/>
            </a:pPr>
            <a:r>
              <a:rPr lang="en-US" sz="6800" dirty="0" smtClean="0"/>
              <a:t>Hand </a:t>
            </a:r>
            <a:r>
              <a:rPr lang="en-US" sz="6800" dirty="0"/>
              <a:t>sanitizer - 16 oz. pump</a:t>
            </a:r>
          </a:p>
          <a:p>
            <a:pPr lvl="1">
              <a:buFont typeface="Wingdings" panose="05000000000000000000" pitchFamily="2" charset="2"/>
              <a:buChar char="Ø"/>
            </a:pPr>
            <a:r>
              <a:rPr lang="en-US" sz="6800" dirty="0" smtClean="0"/>
              <a:t>Isolation </a:t>
            </a:r>
            <a:r>
              <a:rPr lang="en-US" sz="6800" dirty="0"/>
              <a:t>gowns</a:t>
            </a:r>
          </a:p>
          <a:p>
            <a:pPr lvl="1">
              <a:buFont typeface="Wingdings" panose="05000000000000000000" pitchFamily="2" charset="2"/>
              <a:buChar char="Ø"/>
            </a:pPr>
            <a:r>
              <a:rPr lang="en-US" sz="6800" dirty="0" smtClean="0"/>
              <a:t>Face </a:t>
            </a:r>
            <a:r>
              <a:rPr lang="en-US" sz="6800" dirty="0"/>
              <a:t>shields</a:t>
            </a:r>
          </a:p>
          <a:p>
            <a:pPr lvl="1">
              <a:buFont typeface="Wingdings" panose="05000000000000000000" pitchFamily="2" charset="2"/>
              <a:buChar char="Ø"/>
            </a:pPr>
            <a:r>
              <a:rPr lang="en-US" sz="6800" dirty="0" smtClean="0"/>
              <a:t>Cloth facemasks</a:t>
            </a:r>
            <a:endParaRPr lang="en-US" sz="6800" dirty="0"/>
          </a:p>
          <a:p>
            <a:r>
              <a:rPr lang="en-US" sz="6800" dirty="0" smtClean="0"/>
              <a:t>Limited resources:</a:t>
            </a:r>
            <a:endParaRPr lang="en-US" sz="6800" dirty="0"/>
          </a:p>
          <a:p>
            <a:pPr lvl="1">
              <a:buFont typeface="Wingdings" panose="05000000000000000000" pitchFamily="2" charset="2"/>
              <a:buChar char="Ø"/>
            </a:pPr>
            <a:r>
              <a:rPr lang="en-US" sz="6800" dirty="0" smtClean="0"/>
              <a:t>Surgical </a:t>
            </a:r>
            <a:r>
              <a:rPr lang="en-US" sz="6800" dirty="0"/>
              <a:t>masks </a:t>
            </a:r>
          </a:p>
          <a:p>
            <a:pPr lvl="1">
              <a:buFont typeface="Wingdings" panose="05000000000000000000" pitchFamily="2" charset="2"/>
              <a:buChar char="Ø"/>
            </a:pPr>
            <a:r>
              <a:rPr lang="en-US" sz="6800" dirty="0" smtClean="0"/>
              <a:t>Gloves </a:t>
            </a:r>
            <a:r>
              <a:rPr lang="en-US" sz="6800" dirty="0"/>
              <a:t>(sizes available from small to x-large)</a:t>
            </a:r>
          </a:p>
          <a:p>
            <a:pPr lvl="1">
              <a:buFont typeface="Wingdings" panose="05000000000000000000" pitchFamily="2" charset="2"/>
              <a:buChar char="Ø"/>
            </a:pPr>
            <a:r>
              <a:rPr lang="en-US" sz="6800" dirty="0" smtClean="0"/>
              <a:t>Hand </a:t>
            </a:r>
            <a:r>
              <a:rPr lang="en-US" sz="6800" dirty="0"/>
              <a:t>sanitizer – gallon </a:t>
            </a:r>
            <a:endParaRPr lang="en-US" sz="6800" dirty="0" smtClean="0"/>
          </a:p>
          <a:p>
            <a:pPr lvl="1">
              <a:buFont typeface="Wingdings" panose="05000000000000000000" pitchFamily="2" charset="2"/>
              <a:buChar char="Ø"/>
            </a:pPr>
            <a:r>
              <a:rPr lang="en-US" sz="6800" dirty="0" smtClean="0"/>
              <a:t>Clear </a:t>
            </a:r>
            <a:r>
              <a:rPr lang="en-US" sz="6800" dirty="0"/>
              <a:t>face </a:t>
            </a:r>
            <a:r>
              <a:rPr lang="en-US" sz="6800" dirty="0" smtClean="0"/>
              <a:t>masks</a:t>
            </a:r>
            <a:endParaRPr lang="en-US" sz="6800" dirty="0"/>
          </a:p>
          <a:p>
            <a:pPr lvl="1">
              <a:buFont typeface="Wingdings" panose="05000000000000000000" pitchFamily="2" charset="2"/>
              <a:buChar char="Ø"/>
            </a:pPr>
            <a:endParaRPr lang="en-US" sz="6800" dirty="0"/>
          </a:p>
          <a:p>
            <a:r>
              <a:rPr lang="en-US" sz="6800" dirty="0" smtClean="0"/>
              <a:t>Email </a:t>
            </a:r>
            <a:r>
              <a:rPr lang="en-US" sz="6800" dirty="0" smtClean="0">
                <a:hlinkClick r:id="rId2"/>
              </a:rPr>
              <a:t>hrcpperequest@harborrc.org</a:t>
            </a:r>
            <a:endParaRPr lang="en-US" sz="6800" dirty="0" smtClean="0"/>
          </a:p>
          <a:p>
            <a:pPr marL="0" indent="0">
              <a:buNone/>
            </a:pPr>
            <a:r>
              <a:rPr lang="en-US" sz="6800" dirty="0" smtClean="0"/>
              <a:t>	A </a:t>
            </a:r>
            <a:r>
              <a:rPr lang="en-US" sz="6800" dirty="0"/>
              <a:t>form will be emailed to you and you will be contacted to arrange pick </a:t>
            </a:r>
            <a:r>
              <a:rPr lang="en-US" sz="6800" dirty="0" smtClean="0"/>
              <a:t>up.</a:t>
            </a:r>
            <a:endParaRPr lang="en-US" sz="6800" dirty="0"/>
          </a:p>
          <a:p>
            <a:endParaRPr lang="en-US" dirty="0"/>
          </a:p>
          <a:p>
            <a:endParaRPr lang="en-US" dirty="0"/>
          </a:p>
        </p:txBody>
      </p:sp>
      <p:sp>
        <p:nvSpPr>
          <p:cNvPr id="4" name="Slide Number Placeholder 3"/>
          <p:cNvSpPr>
            <a:spLocks noGrp="1"/>
          </p:cNvSpPr>
          <p:nvPr>
            <p:ph type="sldNum" sz="quarter" idx="12"/>
          </p:nvPr>
        </p:nvSpPr>
        <p:spPr/>
        <p:txBody>
          <a:bodyPr/>
          <a:lstStyle/>
          <a:p>
            <a:fld id="{84883921-5C93-4434-BAB9-926C1C29A4A6}" type="slidenum">
              <a:rPr lang="en-US" smtClean="0"/>
              <a:t>13</a:t>
            </a:fld>
            <a:endParaRPr lang="en-US"/>
          </a:p>
        </p:txBody>
      </p:sp>
    </p:spTree>
    <p:extLst>
      <p:ext uri="{BB962C8B-B14F-4D97-AF65-F5344CB8AC3E}">
        <p14:creationId xmlns:p14="http://schemas.microsoft.com/office/powerpoint/2010/main" val="2001920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4883921-5C93-4434-BAB9-926C1C29A4A6}" type="slidenum">
              <a:rPr lang="en-US" smtClean="0"/>
              <a:t>14</a:t>
            </a:fld>
            <a:endParaRPr lang="en-US"/>
          </a:p>
        </p:txBody>
      </p:sp>
      <p:sp>
        <p:nvSpPr>
          <p:cNvPr id="4" name="TextBox 3"/>
          <p:cNvSpPr txBox="1"/>
          <p:nvPr/>
        </p:nvSpPr>
        <p:spPr>
          <a:xfrm>
            <a:off x="425884" y="2830882"/>
            <a:ext cx="11273425" cy="2862322"/>
          </a:xfrm>
          <a:prstGeom prst="rect">
            <a:avLst/>
          </a:prstGeom>
          <a:noFill/>
        </p:spPr>
        <p:txBody>
          <a:bodyPr wrap="square" rtlCol="0">
            <a:spAutoFit/>
          </a:bodyPr>
          <a:lstStyle/>
          <a:p>
            <a:r>
              <a:rPr lang="en-US" sz="3600" dirty="0" smtClean="0"/>
              <a:t>Thank you </a:t>
            </a:r>
            <a:r>
              <a:rPr lang="en-US" sz="3600" dirty="0"/>
              <a:t>f</a:t>
            </a:r>
            <a:r>
              <a:rPr lang="en-US" sz="3600" dirty="0" smtClean="0"/>
              <a:t>or </a:t>
            </a:r>
            <a:r>
              <a:rPr lang="en-US" sz="3600" dirty="0"/>
              <a:t>p</a:t>
            </a:r>
            <a:r>
              <a:rPr lang="en-US" sz="3600" dirty="0" smtClean="0"/>
              <a:t>articipating today.  </a:t>
            </a:r>
          </a:p>
          <a:p>
            <a:endParaRPr lang="en-US" sz="3600" dirty="0"/>
          </a:p>
          <a:p>
            <a:r>
              <a:rPr lang="en-US" sz="3600" dirty="0" smtClean="0"/>
              <a:t>If you have additional questions, please send them to HRCCommunityServices@harborrc.org</a:t>
            </a:r>
            <a:endParaRPr lang="en-US" sz="3600" dirty="0"/>
          </a:p>
          <a:p>
            <a:endParaRPr lang="en-US" sz="3600" dirty="0"/>
          </a:p>
        </p:txBody>
      </p:sp>
    </p:spTree>
    <p:extLst>
      <p:ext uri="{BB962C8B-B14F-4D97-AF65-F5344CB8AC3E}">
        <p14:creationId xmlns:p14="http://schemas.microsoft.com/office/powerpoint/2010/main" val="913866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B04EE1-D6EC-4E9C-B7B3-C57DB479D514}"/>
              </a:ext>
            </a:extLst>
          </p:cNvPr>
          <p:cNvSpPr>
            <a:spLocks noGrp="1"/>
          </p:cNvSpPr>
          <p:nvPr>
            <p:ph type="title"/>
          </p:nvPr>
        </p:nvSpPr>
        <p:spPr/>
        <p:txBody>
          <a:bodyPr/>
          <a:lstStyle/>
          <a:p>
            <a:r>
              <a:rPr lang="en-US" dirty="0"/>
              <a:t>State Budget Ends Alternative Services</a:t>
            </a:r>
          </a:p>
        </p:txBody>
      </p:sp>
      <p:sp>
        <p:nvSpPr>
          <p:cNvPr id="5" name="Content Placeholder 4">
            <a:extLst>
              <a:ext uri="{FF2B5EF4-FFF2-40B4-BE49-F238E27FC236}">
                <a16:creationId xmlns:a16="http://schemas.microsoft.com/office/drawing/2014/main" id="{86B54259-792B-4A51-8B5E-6ED66A2785B5}"/>
              </a:ext>
            </a:extLst>
          </p:cNvPr>
          <p:cNvSpPr>
            <a:spLocks noGrp="1"/>
          </p:cNvSpPr>
          <p:nvPr>
            <p:ph idx="1"/>
          </p:nvPr>
        </p:nvSpPr>
        <p:spPr>
          <a:xfrm>
            <a:off x="5470417" y="1747599"/>
            <a:ext cx="5720351" cy="3744433"/>
          </a:xfrm>
        </p:spPr>
        <p:txBody>
          <a:bodyPr>
            <a:normAutofit/>
          </a:bodyPr>
          <a:lstStyle/>
          <a:p>
            <a:pPr marL="0" indent="0">
              <a:buNone/>
            </a:pPr>
            <a:r>
              <a:rPr lang="en-US" sz="2400" dirty="0"/>
              <a:t>California's 2022 Budget authorized continued provision of Alternative Services until 12/31/22.</a:t>
            </a:r>
          </a:p>
          <a:p>
            <a:pPr marL="0" indent="0">
              <a:buNone/>
            </a:pPr>
            <a:endParaRPr lang="en-US" sz="2400" dirty="0"/>
          </a:p>
        </p:txBody>
      </p:sp>
      <p:pic>
        <p:nvPicPr>
          <p:cNvPr id="8" name="Picture 7">
            <a:extLst>
              <a:ext uri="{FF2B5EF4-FFF2-40B4-BE49-F238E27FC236}">
                <a16:creationId xmlns:a16="http://schemas.microsoft.com/office/drawing/2014/main" id="{A31A4B85-93E3-4554-861F-455609B8812B}"/>
              </a:ext>
            </a:extLst>
          </p:cNvPr>
          <p:cNvPicPr>
            <a:picLocks noChangeAspect="1"/>
          </p:cNvPicPr>
          <p:nvPr/>
        </p:nvPicPr>
        <p:blipFill>
          <a:blip r:embed="rId3"/>
          <a:stretch>
            <a:fillRect/>
          </a:stretch>
        </p:blipFill>
        <p:spPr>
          <a:xfrm>
            <a:off x="886851" y="3116754"/>
            <a:ext cx="3329365" cy="2011860"/>
          </a:xfrm>
          <a:prstGeom prst="rect">
            <a:avLst/>
          </a:prstGeom>
        </p:spPr>
      </p:pic>
      <p:sp>
        <p:nvSpPr>
          <p:cNvPr id="2" name="Slide Number Placeholder 1"/>
          <p:cNvSpPr>
            <a:spLocks noGrp="1"/>
          </p:cNvSpPr>
          <p:nvPr>
            <p:ph type="sldNum" sz="quarter" idx="12"/>
          </p:nvPr>
        </p:nvSpPr>
        <p:spPr/>
        <p:txBody>
          <a:bodyPr/>
          <a:lstStyle/>
          <a:p>
            <a:fld id="{84883921-5C93-4434-BAB9-926C1C29A4A6}" type="slidenum">
              <a:rPr lang="en-US" smtClean="0"/>
              <a:t>2</a:t>
            </a:fld>
            <a:endParaRPr lang="en-US"/>
          </a:p>
        </p:txBody>
      </p:sp>
    </p:spTree>
    <p:extLst>
      <p:ext uri="{BB962C8B-B14F-4D97-AF65-F5344CB8AC3E}">
        <p14:creationId xmlns:p14="http://schemas.microsoft.com/office/powerpoint/2010/main" val="6906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89" y="662937"/>
            <a:ext cx="7969779" cy="553998"/>
          </a:xfrm>
        </p:spPr>
        <p:txBody>
          <a:bodyPr>
            <a:normAutofit fontScale="90000"/>
          </a:bodyPr>
          <a:lstStyle/>
          <a:p>
            <a:r>
              <a:rPr lang="en-US" dirty="0" smtClean="0"/>
              <a:t>Alternative Non-Residential Services</a:t>
            </a:r>
            <a:endParaRPr lang="en-US" sz="3200" dirty="0"/>
          </a:p>
        </p:txBody>
      </p:sp>
      <p:sp>
        <p:nvSpPr>
          <p:cNvPr id="3" name="Content Placeholder 2"/>
          <p:cNvSpPr>
            <a:spLocks noGrp="1"/>
          </p:cNvSpPr>
          <p:nvPr>
            <p:ph idx="1"/>
          </p:nvPr>
        </p:nvSpPr>
        <p:spPr>
          <a:xfrm>
            <a:off x="940473" y="2295649"/>
            <a:ext cx="9598810" cy="4880919"/>
          </a:xfrm>
        </p:spPr>
        <p:txBody>
          <a:bodyPr>
            <a:normAutofit/>
          </a:bodyPr>
          <a:lstStyle/>
          <a:p>
            <a:r>
              <a:rPr lang="en-US" sz="2000" b="1" u="none" dirty="0">
                <a:solidFill>
                  <a:schemeClr val="tx2"/>
                </a:solidFill>
              </a:rPr>
              <a:t>Traditional services </a:t>
            </a:r>
            <a:r>
              <a:rPr lang="en-US" sz="2000" u="none" dirty="0">
                <a:solidFill>
                  <a:schemeClr val="tx2"/>
                </a:solidFill>
              </a:rPr>
              <a:t>are defined as an individual receiving the service and support in the </a:t>
            </a:r>
            <a:r>
              <a:rPr lang="en-US" sz="2000" b="1" u="none" dirty="0">
                <a:solidFill>
                  <a:schemeClr val="tx2"/>
                </a:solidFill>
              </a:rPr>
              <a:t>same frequency and duration </a:t>
            </a:r>
            <a:r>
              <a:rPr lang="en-US" sz="2000" u="none" dirty="0">
                <a:solidFill>
                  <a:schemeClr val="tx2"/>
                </a:solidFill>
              </a:rPr>
              <a:t>as prior to the pandemic. Traditional services can be delivered through a combination of different service modalities, not only through on-site services.</a:t>
            </a:r>
          </a:p>
          <a:p>
            <a:endParaRPr lang="en-US" sz="2000" u="none" dirty="0">
              <a:solidFill>
                <a:schemeClr val="tx2"/>
              </a:solidFill>
            </a:endParaRPr>
          </a:p>
          <a:p>
            <a:r>
              <a:rPr lang="en-US" sz="2000" b="1" u="none" dirty="0">
                <a:solidFill>
                  <a:schemeClr val="tx2"/>
                </a:solidFill>
              </a:rPr>
              <a:t>Alternatives services </a:t>
            </a:r>
            <a:r>
              <a:rPr lang="en-US" sz="2000" u="none" dirty="0">
                <a:solidFill>
                  <a:schemeClr val="tx2"/>
                </a:solidFill>
              </a:rPr>
              <a:t>are defined as a </a:t>
            </a:r>
            <a:r>
              <a:rPr lang="en-US" sz="2000" b="1" u="none" dirty="0">
                <a:solidFill>
                  <a:schemeClr val="tx2"/>
                </a:solidFill>
              </a:rPr>
              <a:t>change in the frequency and duration </a:t>
            </a:r>
            <a:r>
              <a:rPr lang="en-US" sz="2000" u="none" dirty="0">
                <a:solidFill>
                  <a:schemeClr val="tx2"/>
                </a:solidFill>
              </a:rPr>
              <a:t>of the service that the client was being provided prior to the pandemic. Alternative Services can be provided through different service modalities including on-site services. Can include different supports/services to respond to any new needs. </a:t>
            </a:r>
            <a:endParaRPr lang="en-US" sz="2000" u="none" dirty="0" smtClean="0">
              <a:solidFill>
                <a:schemeClr val="tx2"/>
              </a:solidFill>
            </a:endParaRPr>
          </a:p>
          <a:p>
            <a:endParaRPr lang="en-US" sz="2000" u="none" dirty="0">
              <a:solidFill>
                <a:schemeClr val="tx2"/>
              </a:solidFill>
            </a:endParaRPr>
          </a:p>
          <a:p>
            <a:endParaRPr lang="en-US" u="none" dirty="0" smtClean="0">
              <a:solidFill>
                <a:schemeClr val="tx2"/>
              </a:solidFill>
            </a:endParaRPr>
          </a:p>
          <a:p>
            <a:pPr marL="285750" indent="-285750">
              <a:buFont typeface="Arial" panose="020B0604020202020204" pitchFamily="34" charset="0"/>
              <a:buChar char="•"/>
            </a:pPr>
            <a:endParaRPr lang="en-US" u="none" dirty="0" smtClean="0">
              <a:solidFill>
                <a:schemeClr val="tx2"/>
              </a:solidFill>
            </a:endParaRPr>
          </a:p>
        </p:txBody>
      </p:sp>
      <p:sp>
        <p:nvSpPr>
          <p:cNvPr id="5" name="Slide Number Placeholder 4"/>
          <p:cNvSpPr>
            <a:spLocks noGrp="1"/>
          </p:cNvSpPr>
          <p:nvPr>
            <p:ph type="sldNum" sz="quarter" idx="12"/>
          </p:nvPr>
        </p:nvSpPr>
        <p:spPr/>
        <p:txBody>
          <a:bodyPr/>
          <a:lstStyle/>
          <a:p>
            <a:fld id="{84883921-5C93-4434-BAB9-926C1C29A4A6}" type="slidenum">
              <a:rPr lang="en-US" smtClean="0"/>
              <a:t>3</a:t>
            </a:fld>
            <a:endParaRPr lang="en-US"/>
          </a:p>
        </p:txBody>
      </p:sp>
    </p:spTree>
    <p:extLst>
      <p:ext uri="{BB962C8B-B14F-4D97-AF65-F5344CB8AC3E}">
        <p14:creationId xmlns:p14="http://schemas.microsoft.com/office/powerpoint/2010/main" val="866141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89" y="662937"/>
            <a:ext cx="7969779" cy="553998"/>
          </a:xfrm>
        </p:spPr>
        <p:txBody>
          <a:bodyPr>
            <a:normAutofit fontScale="90000"/>
          </a:bodyPr>
          <a:lstStyle/>
          <a:p>
            <a:r>
              <a:rPr lang="en-US" dirty="0" smtClean="0"/>
              <a:t>Alternative Non-Residential Services</a:t>
            </a:r>
            <a:endParaRPr lang="en-US" sz="3200" dirty="0"/>
          </a:p>
        </p:txBody>
      </p:sp>
      <p:sp>
        <p:nvSpPr>
          <p:cNvPr id="3" name="Content Placeholder 2"/>
          <p:cNvSpPr>
            <a:spLocks noGrp="1"/>
          </p:cNvSpPr>
          <p:nvPr>
            <p:ph idx="1"/>
          </p:nvPr>
        </p:nvSpPr>
        <p:spPr>
          <a:xfrm>
            <a:off x="753730" y="2173943"/>
            <a:ext cx="9598810" cy="4684057"/>
          </a:xfrm>
        </p:spPr>
        <p:txBody>
          <a:bodyPr>
            <a:normAutofit fontScale="92500" lnSpcReduction="20000"/>
          </a:bodyPr>
          <a:lstStyle/>
          <a:p>
            <a:r>
              <a:rPr lang="en-US" sz="2200" u="none" dirty="0">
                <a:solidFill>
                  <a:schemeClr val="tx2"/>
                </a:solidFill>
              </a:rPr>
              <a:t>ASDM Monthly Rate</a:t>
            </a:r>
          </a:p>
          <a:p>
            <a:pPr marL="0" indent="0">
              <a:buNone/>
            </a:pPr>
            <a:r>
              <a:rPr lang="en-US" sz="2200" u="none" dirty="0" smtClean="0">
                <a:solidFill>
                  <a:schemeClr val="tx2"/>
                </a:solidFill>
              </a:rPr>
              <a:t>	Subcode </a:t>
            </a:r>
            <a:r>
              <a:rPr lang="en-US" sz="2200" u="none" dirty="0">
                <a:solidFill>
                  <a:schemeClr val="tx2"/>
                </a:solidFill>
              </a:rPr>
              <a:t>A@____</a:t>
            </a:r>
            <a:endParaRPr lang="en-US" sz="2200" dirty="0">
              <a:solidFill>
                <a:schemeClr val="tx2"/>
              </a:solidFill>
            </a:endParaRPr>
          </a:p>
          <a:p>
            <a:pPr marL="342900" indent="-342900">
              <a:buFont typeface="Arial" panose="020B0604020202020204" pitchFamily="34" charset="0"/>
              <a:buChar char="•"/>
            </a:pPr>
            <a:endParaRPr lang="en-US" sz="2200" u="none" dirty="0" smtClean="0">
              <a:solidFill>
                <a:schemeClr val="tx2"/>
              </a:solidFill>
            </a:endParaRPr>
          </a:p>
          <a:p>
            <a:r>
              <a:rPr lang="en-US" sz="2200" u="none" dirty="0" smtClean="0">
                <a:solidFill>
                  <a:schemeClr val="tx2"/>
                </a:solidFill>
              </a:rPr>
              <a:t>Clients may change from Alternative Services to Traditional. If change happens mid-month, providers will bill using the Alternative Services Monthly Rate</a:t>
            </a:r>
          </a:p>
          <a:p>
            <a:pPr marL="342900" indent="-342900">
              <a:buFont typeface="Arial" panose="020B0604020202020204" pitchFamily="34" charset="0"/>
              <a:buChar char="•"/>
            </a:pPr>
            <a:endParaRPr lang="en-US" sz="2200" u="none" dirty="0">
              <a:solidFill>
                <a:schemeClr val="tx2"/>
              </a:solidFill>
            </a:endParaRPr>
          </a:p>
          <a:p>
            <a:r>
              <a:rPr lang="en-US" sz="2200" u="none" dirty="0" smtClean="0">
                <a:solidFill>
                  <a:schemeClr val="tx2"/>
                </a:solidFill>
              </a:rPr>
              <a:t>If a client wants a combination of Traditional and Alternative Services, provider should bill using the Alternative Services Rate</a:t>
            </a:r>
          </a:p>
          <a:p>
            <a:pPr marL="342900" indent="-342900">
              <a:buFont typeface="Arial" panose="020B0604020202020204" pitchFamily="34" charset="0"/>
              <a:buChar char="•"/>
            </a:pPr>
            <a:endParaRPr lang="en-US" sz="2200" u="none" dirty="0">
              <a:solidFill>
                <a:schemeClr val="tx2"/>
              </a:solidFill>
            </a:endParaRPr>
          </a:p>
          <a:p>
            <a:r>
              <a:rPr lang="en-US" sz="2200" u="none" dirty="0">
                <a:solidFill>
                  <a:schemeClr val="tx2"/>
                </a:solidFill>
              </a:rPr>
              <a:t>Duplicate Authorizations for Alternative vs Traditional </a:t>
            </a:r>
            <a:r>
              <a:rPr lang="en-US" sz="2200" u="none" dirty="0" smtClean="0">
                <a:solidFill>
                  <a:schemeClr val="tx2"/>
                </a:solidFill>
              </a:rPr>
              <a:t>Services</a:t>
            </a:r>
          </a:p>
          <a:p>
            <a:pPr marL="342900" indent="-342900">
              <a:buFont typeface="Arial" panose="020B0604020202020204" pitchFamily="34" charset="0"/>
              <a:buChar char="•"/>
            </a:pPr>
            <a:endParaRPr lang="en-US" sz="2200" u="none" dirty="0" smtClean="0">
              <a:solidFill>
                <a:schemeClr val="tx2"/>
              </a:solidFill>
            </a:endParaRPr>
          </a:p>
          <a:p>
            <a:r>
              <a:rPr lang="en-US" sz="2200" u="none" dirty="0" smtClean="0">
                <a:solidFill>
                  <a:schemeClr val="tx2"/>
                </a:solidFill>
              </a:rPr>
              <a:t>Providers </a:t>
            </a:r>
            <a:r>
              <a:rPr lang="en-US" sz="2200" u="none" dirty="0">
                <a:solidFill>
                  <a:schemeClr val="tx2"/>
                </a:solidFill>
              </a:rPr>
              <a:t>can only bill using one authorization per client per month</a:t>
            </a:r>
          </a:p>
          <a:p>
            <a:endParaRPr lang="en-US" sz="2000" u="none" dirty="0">
              <a:solidFill>
                <a:schemeClr val="tx2"/>
              </a:solidFill>
            </a:endParaRPr>
          </a:p>
        </p:txBody>
      </p:sp>
      <p:sp>
        <p:nvSpPr>
          <p:cNvPr id="5" name="Slide Number Placeholder 4"/>
          <p:cNvSpPr>
            <a:spLocks noGrp="1"/>
          </p:cNvSpPr>
          <p:nvPr>
            <p:ph type="sldNum" sz="quarter" idx="12"/>
          </p:nvPr>
        </p:nvSpPr>
        <p:spPr/>
        <p:txBody>
          <a:bodyPr/>
          <a:lstStyle/>
          <a:p>
            <a:fld id="{84883921-5C93-4434-BAB9-926C1C29A4A6}" type="slidenum">
              <a:rPr lang="en-US" smtClean="0"/>
              <a:t>4</a:t>
            </a:fld>
            <a:endParaRPr lang="en-US"/>
          </a:p>
        </p:txBody>
      </p:sp>
    </p:spTree>
    <p:extLst>
      <p:ext uri="{BB962C8B-B14F-4D97-AF65-F5344CB8AC3E}">
        <p14:creationId xmlns:p14="http://schemas.microsoft.com/office/powerpoint/2010/main" val="281723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Study Implementation Acceleration</a:t>
            </a:r>
            <a:endParaRPr lang="en-US" dirty="0"/>
          </a:p>
        </p:txBody>
      </p:sp>
      <p:sp>
        <p:nvSpPr>
          <p:cNvPr id="3" name="Content Placeholder 2"/>
          <p:cNvSpPr>
            <a:spLocks noGrp="1"/>
          </p:cNvSpPr>
          <p:nvPr>
            <p:ph idx="1"/>
          </p:nvPr>
        </p:nvSpPr>
        <p:spPr/>
        <p:txBody>
          <a:bodyPr/>
          <a:lstStyle/>
          <a:p>
            <a:r>
              <a:rPr lang="en-US" sz="2000" dirty="0"/>
              <a:t>25% of difference between March 31, 2022 rate and applicable rate model/”benchmark rate”.  April 1, 2022 – DONE</a:t>
            </a:r>
            <a:r>
              <a:rPr lang="en-US" sz="2000" dirty="0" smtClean="0"/>
              <a:t>!</a:t>
            </a:r>
          </a:p>
          <a:p>
            <a:endParaRPr lang="en-US" sz="2000" dirty="0"/>
          </a:p>
          <a:p>
            <a:r>
              <a:rPr lang="en-US" sz="2000" dirty="0"/>
              <a:t>50% of difference between March 31, 2022 rate and applicable rate model/”benchmark rate”.  January 1, 2023 </a:t>
            </a:r>
            <a:endParaRPr lang="en-US" sz="2000" dirty="0" smtClean="0"/>
          </a:p>
          <a:p>
            <a:endParaRPr lang="en-US" sz="2000" dirty="0"/>
          </a:p>
          <a:p>
            <a:r>
              <a:rPr lang="en-US" sz="2000" dirty="0"/>
              <a:t>Full implementation of rate models with 2 payment components: 90% of rate model/”benchmark rate”, quality incentive program up to 10% - July 1, 2024</a:t>
            </a:r>
          </a:p>
          <a:p>
            <a:endParaRPr lang="en-US" dirty="0"/>
          </a:p>
        </p:txBody>
      </p:sp>
      <p:sp>
        <p:nvSpPr>
          <p:cNvPr id="4" name="Slide Number Placeholder 3"/>
          <p:cNvSpPr>
            <a:spLocks noGrp="1"/>
          </p:cNvSpPr>
          <p:nvPr>
            <p:ph type="sldNum" sz="quarter" idx="12"/>
          </p:nvPr>
        </p:nvSpPr>
        <p:spPr/>
        <p:txBody>
          <a:bodyPr/>
          <a:lstStyle/>
          <a:p>
            <a:fld id="{84883921-5C93-4434-BAB9-926C1C29A4A6}" type="slidenum">
              <a:rPr lang="en-US" smtClean="0"/>
              <a:t>5</a:t>
            </a:fld>
            <a:endParaRPr lang="en-US"/>
          </a:p>
        </p:txBody>
      </p:sp>
    </p:spTree>
    <p:extLst>
      <p:ext uri="{BB962C8B-B14F-4D97-AF65-F5344CB8AC3E}">
        <p14:creationId xmlns:p14="http://schemas.microsoft.com/office/powerpoint/2010/main" val="2887090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Study Implementation</a:t>
            </a:r>
            <a:endParaRPr lang="en-US" dirty="0"/>
          </a:p>
        </p:txBody>
      </p:sp>
      <p:sp>
        <p:nvSpPr>
          <p:cNvPr id="3" name="Content Placeholder 2"/>
          <p:cNvSpPr>
            <a:spLocks noGrp="1"/>
          </p:cNvSpPr>
          <p:nvPr>
            <p:ph idx="1"/>
          </p:nvPr>
        </p:nvSpPr>
        <p:spPr>
          <a:xfrm>
            <a:off x="135005" y="2265940"/>
            <a:ext cx="10515600" cy="4729554"/>
          </a:xfrm>
        </p:spPr>
        <p:txBody>
          <a:bodyPr>
            <a:normAutofit fontScale="77500" lnSpcReduction="20000"/>
          </a:bodyPr>
          <a:lstStyle/>
          <a:p>
            <a:r>
              <a:rPr lang="en-US" sz="2200" dirty="0"/>
              <a:t>Rate Study Adjustments effective April 1, 2022</a:t>
            </a:r>
          </a:p>
          <a:p>
            <a:pPr lvl="1">
              <a:buFont typeface="Wingdings" panose="05000000000000000000" pitchFamily="2" charset="2"/>
              <a:buChar char="Ø"/>
            </a:pPr>
            <a:r>
              <a:rPr lang="en-US" sz="1900" dirty="0"/>
              <a:t>HRC Rate Letter</a:t>
            </a:r>
          </a:p>
          <a:p>
            <a:pPr lvl="1">
              <a:buFont typeface="Wingdings" panose="05000000000000000000" pitchFamily="2" charset="2"/>
              <a:buChar char="Ø"/>
            </a:pPr>
            <a:r>
              <a:rPr lang="en-US" sz="1900" dirty="0"/>
              <a:t>Vendor Excel </a:t>
            </a:r>
            <a:r>
              <a:rPr lang="en-US" sz="1900" dirty="0" smtClean="0"/>
              <a:t>File</a:t>
            </a:r>
          </a:p>
          <a:p>
            <a:pPr lvl="1">
              <a:buFont typeface="Wingdings" panose="05000000000000000000" pitchFamily="2" charset="2"/>
              <a:buChar char="Ø"/>
            </a:pPr>
            <a:endParaRPr lang="en-US" sz="1900" dirty="0"/>
          </a:p>
          <a:p>
            <a:r>
              <a:rPr lang="en-US" sz="2200" dirty="0" smtClean="0"/>
              <a:t>Alternative </a:t>
            </a:r>
            <a:r>
              <a:rPr lang="en-US" sz="2200" dirty="0"/>
              <a:t>Services Nonresidential Monthly Rates are not subject to the rate adjustment. </a:t>
            </a:r>
            <a:endParaRPr lang="en-US" sz="2200" dirty="0" smtClean="0"/>
          </a:p>
          <a:p>
            <a:endParaRPr lang="en-US" sz="2200" dirty="0" smtClean="0"/>
          </a:p>
          <a:p>
            <a:r>
              <a:rPr lang="en-US" sz="2200" dirty="0" smtClean="0"/>
              <a:t>Service Codes:</a:t>
            </a:r>
          </a:p>
          <a:p>
            <a:pPr marL="457200" lvl="1" indent="0">
              <a:buNone/>
            </a:pPr>
            <a:r>
              <a:rPr lang="en-US" sz="1900" dirty="0" smtClean="0"/>
              <a:t>055		505		805</a:t>
            </a:r>
          </a:p>
          <a:p>
            <a:pPr marL="457200" lvl="1" indent="0">
              <a:buNone/>
            </a:pPr>
            <a:r>
              <a:rPr lang="en-US" sz="1900" dirty="0" smtClean="0"/>
              <a:t>110		510		950</a:t>
            </a:r>
          </a:p>
          <a:p>
            <a:pPr marL="457200" lvl="1" indent="0">
              <a:buNone/>
            </a:pPr>
            <a:r>
              <a:rPr lang="en-US" sz="1900" dirty="0" smtClean="0"/>
              <a:t>111		515		952</a:t>
            </a:r>
          </a:p>
          <a:p>
            <a:pPr marL="457200" lvl="1" indent="0">
              <a:buNone/>
            </a:pPr>
            <a:r>
              <a:rPr lang="en-US" sz="1900" dirty="0" smtClean="0"/>
              <a:t>116		520		954</a:t>
            </a:r>
            <a:endParaRPr lang="en-US" sz="1900" dirty="0"/>
          </a:p>
          <a:p>
            <a:pPr marL="457200" lvl="1" indent="0">
              <a:buNone/>
            </a:pPr>
            <a:endParaRPr lang="en-US" sz="1900" dirty="0" smtClean="0"/>
          </a:p>
          <a:p>
            <a:r>
              <a:rPr lang="en-US" sz="2200" dirty="0"/>
              <a:t>Email questions to: </a:t>
            </a:r>
            <a:r>
              <a:rPr lang="en-US" sz="2200" dirty="0" smtClean="0">
                <a:hlinkClick r:id="rId2"/>
              </a:rPr>
              <a:t>ratesquestions@harborrc.org</a:t>
            </a:r>
            <a:endParaRPr lang="en-US" sz="2200" dirty="0" smtClean="0"/>
          </a:p>
          <a:p>
            <a:pPr marL="457200" lvl="1" indent="0">
              <a:buNone/>
            </a:pPr>
            <a:r>
              <a:rPr lang="en-US" sz="1900" dirty="0" smtClean="0"/>
              <a:t>Please include your vendor number and service code</a:t>
            </a:r>
          </a:p>
          <a:p>
            <a:endParaRPr lang="en-US" dirty="0"/>
          </a:p>
          <a:p>
            <a:endParaRPr lang="en-US" dirty="0"/>
          </a:p>
        </p:txBody>
      </p:sp>
      <p:sp>
        <p:nvSpPr>
          <p:cNvPr id="4" name="Slide Number Placeholder 3"/>
          <p:cNvSpPr>
            <a:spLocks noGrp="1"/>
          </p:cNvSpPr>
          <p:nvPr>
            <p:ph type="sldNum" sz="quarter" idx="12"/>
          </p:nvPr>
        </p:nvSpPr>
        <p:spPr/>
        <p:txBody>
          <a:bodyPr/>
          <a:lstStyle/>
          <a:p>
            <a:fld id="{84883921-5C93-4434-BAB9-926C1C29A4A6}" type="slidenum">
              <a:rPr lang="en-US" smtClean="0"/>
              <a:t>6</a:t>
            </a:fld>
            <a:endParaRPr lang="en-US"/>
          </a:p>
        </p:txBody>
      </p:sp>
    </p:spTree>
    <p:extLst>
      <p:ext uri="{BB962C8B-B14F-4D97-AF65-F5344CB8AC3E}">
        <p14:creationId xmlns:p14="http://schemas.microsoft.com/office/powerpoint/2010/main" val="827602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Services Authorizations</a:t>
            </a:r>
            <a:endParaRPr lang="en-US" dirty="0"/>
          </a:p>
        </p:txBody>
      </p:sp>
      <p:sp>
        <p:nvSpPr>
          <p:cNvPr id="3" name="Content Placeholder 2"/>
          <p:cNvSpPr>
            <a:spLocks noGrp="1"/>
          </p:cNvSpPr>
          <p:nvPr>
            <p:ph idx="1"/>
          </p:nvPr>
        </p:nvSpPr>
        <p:spPr/>
        <p:txBody>
          <a:bodyPr/>
          <a:lstStyle/>
          <a:p>
            <a:r>
              <a:rPr lang="en-US" b="1" dirty="0" smtClean="0"/>
              <a:t>Alternative Services Authorizations must end by December 31, 2022</a:t>
            </a:r>
          </a:p>
          <a:p>
            <a:endParaRPr lang="en-US" dirty="0" smtClean="0"/>
          </a:p>
          <a:p>
            <a:r>
              <a:rPr lang="en-US" dirty="0" smtClean="0"/>
              <a:t>Starting October 1, 2022, new Alternative Services authorizations will end on 12/31/2022 and a corresponding Traditional Services authorization will be created.</a:t>
            </a:r>
          </a:p>
          <a:p>
            <a:endParaRPr lang="en-US" dirty="0"/>
          </a:p>
          <a:p>
            <a:r>
              <a:rPr lang="en-US" dirty="0" smtClean="0"/>
              <a:t>At a later date, existing Alternative Services authorizations with end dates after 12/31/2022 will be terminated and corresponding Traditional Services authorization will be created.</a:t>
            </a:r>
            <a:endParaRPr lang="en-US" dirty="0"/>
          </a:p>
        </p:txBody>
      </p:sp>
      <p:sp>
        <p:nvSpPr>
          <p:cNvPr id="4" name="Slide Number Placeholder 3"/>
          <p:cNvSpPr>
            <a:spLocks noGrp="1"/>
          </p:cNvSpPr>
          <p:nvPr>
            <p:ph type="sldNum" sz="quarter" idx="12"/>
          </p:nvPr>
        </p:nvSpPr>
        <p:spPr/>
        <p:txBody>
          <a:bodyPr/>
          <a:lstStyle/>
          <a:p>
            <a:fld id="{84883921-5C93-4434-BAB9-926C1C29A4A6}" type="slidenum">
              <a:rPr lang="en-US" smtClean="0"/>
              <a:t>7</a:t>
            </a:fld>
            <a:endParaRPr lang="en-US"/>
          </a:p>
        </p:txBody>
      </p:sp>
    </p:spTree>
    <p:extLst>
      <p:ext uri="{BB962C8B-B14F-4D97-AF65-F5344CB8AC3E}">
        <p14:creationId xmlns:p14="http://schemas.microsoft.com/office/powerpoint/2010/main" val="724726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Prorated Billing</a:t>
            </a:r>
            <a:endParaRPr lang="en-US" dirty="0"/>
          </a:p>
        </p:txBody>
      </p:sp>
      <p:sp>
        <p:nvSpPr>
          <p:cNvPr id="3" name="Content Placeholder 2"/>
          <p:cNvSpPr>
            <a:spLocks noGrp="1"/>
          </p:cNvSpPr>
          <p:nvPr>
            <p:ph idx="1"/>
          </p:nvPr>
        </p:nvSpPr>
        <p:spPr/>
        <p:txBody>
          <a:bodyPr/>
          <a:lstStyle/>
          <a:p>
            <a:r>
              <a:rPr lang="en-US" dirty="0"/>
              <a:t>If an individual cannot participate for a full session, please consider prorated billing. For example, if a full session is normally 4 hours and the individual participates on Zoom for 2 hours, you can bill 0.5 sessions.</a:t>
            </a:r>
          </a:p>
          <a:p>
            <a:endParaRPr lang="en-US" dirty="0"/>
          </a:p>
        </p:txBody>
      </p:sp>
      <p:sp>
        <p:nvSpPr>
          <p:cNvPr id="4" name="Slide Number Placeholder 3"/>
          <p:cNvSpPr>
            <a:spLocks noGrp="1"/>
          </p:cNvSpPr>
          <p:nvPr>
            <p:ph type="sldNum" sz="quarter" idx="12"/>
          </p:nvPr>
        </p:nvSpPr>
        <p:spPr/>
        <p:txBody>
          <a:bodyPr/>
          <a:lstStyle/>
          <a:p>
            <a:fld id="{84883921-5C93-4434-BAB9-926C1C29A4A6}" type="slidenum">
              <a:rPr lang="en-US" smtClean="0"/>
              <a:t>8</a:t>
            </a:fld>
            <a:endParaRPr lang="en-US"/>
          </a:p>
        </p:txBody>
      </p:sp>
    </p:spTree>
    <p:extLst>
      <p:ext uri="{BB962C8B-B14F-4D97-AF65-F5344CB8AC3E}">
        <p14:creationId xmlns:p14="http://schemas.microsoft.com/office/powerpoint/2010/main" val="284563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2C40-C046-4D28-AABF-60AE369BCD26}"/>
              </a:ext>
            </a:extLst>
          </p:cNvPr>
          <p:cNvSpPr>
            <a:spLocks noGrp="1"/>
          </p:cNvSpPr>
          <p:nvPr>
            <p:ph type="title"/>
          </p:nvPr>
        </p:nvSpPr>
        <p:spPr/>
        <p:txBody>
          <a:bodyPr/>
          <a:lstStyle/>
          <a:p>
            <a:r>
              <a:rPr lang="en-US" dirty="0"/>
              <a:t>Regional Center Vendors Offering Alternative Services</a:t>
            </a:r>
          </a:p>
        </p:txBody>
      </p:sp>
      <p:sp>
        <p:nvSpPr>
          <p:cNvPr id="3" name="Content Placeholder 2">
            <a:extLst>
              <a:ext uri="{FF2B5EF4-FFF2-40B4-BE49-F238E27FC236}">
                <a16:creationId xmlns:a16="http://schemas.microsoft.com/office/drawing/2014/main" id="{CC62BC1F-C3AE-4C6F-ACE0-52A141E6E2F6}"/>
              </a:ext>
            </a:extLst>
          </p:cNvPr>
          <p:cNvSpPr>
            <a:spLocks noGrp="1"/>
          </p:cNvSpPr>
          <p:nvPr>
            <p:ph idx="1"/>
          </p:nvPr>
        </p:nvSpPr>
        <p:spPr>
          <a:xfrm>
            <a:off x="5254074" y="576198"/>
            <a:ext cx="5190066" cy="5847370"/>
          </a:xfrm>
        </p:spPr>
        <p:txBody>
          <a:bodyPr>
            <a:noAutofit/>
          </a:bodyPr>
          <a:lstStyle/>
          <a:p>
            <a:r>
              <a:rPr lang="en-US" dirty="0" smtClean="0"/>
              <a:t>HRC Community </a:t>
            </a:r>
            <a:r>
              <a:rPr lang="en-US" dirty="0"/>
              <a:t>Services Department </a:t>
            </a:r>
            <a:r>
              <a:rPr lang="en-US" dirty="0" smtClean="0"/>
              <a:t>will be sending out a Re-Engagement Plan after this presentation to service providers on their plans for resuming Traditional Services, including service delivery modalities, and the barriers to resuming Traditional Services, including staffing vacancies, client choice, etc.</a:t>
            </a:r>
          </a:p>
          <a:p>
            <a:r>
              <a:rPr lang="en-US" dirty="0" smtClean="0"/>
              <a:t>HRC is also interested in knowing if a provider does not intend to return to offering services as they were pre-pandemic.</a:t>
            </a:r>
          </a:p>
          <a:p>
            <a:r>
              <a:rPr lang="en-US" dirty="0" smtClean="0"/>
              <a:t>HRC is expressing the need for programs to staff up effective 11/1/2022.  This will allow for more cohesive planning amongst the day programs, transportation agencies, and Case Management for those clients that will be resuming Traditional Services in-person and on-site.</a:t>
            </a:r>
            <a:endParaRPr lang="en-US" dirty="0"/>
          </a:p>
        </p:txBody>
      </p:sp>
      <p:pic>
        <p:nvPicPr>
          <p:cNvPr id="5" name="Picture 4">
            <a:extLst>
              <a:ext uri="{FF2B5EF4-FFF2-40B4-BE49-F238E27FC236}">
                <a16:creationId xmlns:a16="http://schemas.microsoft.com/office/drawing/2014/main" id="{1C79A15D-03FC-42DD-9C01-845791149D42}"/>
              </a:ext>
            </a:extLst>
          </p:cNvPr>
          <p:cNvPicPr>
            <a:picLocks noChangeAspect="1"/>
          </p:cNvPicPr>
          <p:nvPr/>
        </p:nvPicPr>
        <p:blipFill>
          <a:blip r:embed="rId3"/>
          <a:stretch>
            <a:fillRect/>
          </a:stretch>
        </p:blipFill>
        <p:spPr>
          <a:xfrm>
            <a:off x="772170" y="3144202"/>
            <a:ext cx="3308206" cy="2199957"/>
          </a:xfrm>
          <a:prstGeom prst="rect">
            <a:avLst/>
          </a:prstGeom>
        </p:spPr>
      </p:pic>
      <p:sp>
        <p:nvSpPr>
          <p:cNvPr id="6" name="Slide Number Placeholder 5"/>
          <p:cNvSpPr>
            <a:spLocks noGrp="1"/>
          </p:cNvSpPr>
          <p:nvPr>
            <p:ph type="sldNum" sz="quarter" idx="12"/>
          </p:nvPr>
        </p:nvSpPr>
        <p:spPr/>
        <p:txBody>
          <a:bodyPr/>
          <a:lstStyle/>
          <a:p>
            <a:fld id="{84883921-5C93-4434-BAB9-926C1C29A4A6}" type="slidenum">
              <a:rPr lang="en-US" smtClean="0"/>
              <a:t>9</a:t>
            </a:fld>
            <a:endParaRPr lang="en-US"/>
          </a:p>
        </p:txBody>
      </p:sp>
    </p:spTree>
    <p:extLst>
      <p:ext uri="{BB962C8B-B14F-4D97-AF65-F5344CB8AC3E}">
        <p14:creationId xmlns:p14="http://schemas.microsoft.com/office/powerpoint/2010/main" val="1287788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482</TotalTime>
  <Words>717</Words>
  <Application>Microsoft Office PowerPoint</Application>
  <PresentationFormat>Widescreen</PresentationFormat>
  <Paragraphs>96</Paragraphs>
  <Slides>14</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2" baseType="lpstr">
      <vt:lpstr>Arial</vt:lpstr>
      <vt:lpstr>Calibri</vt:lpstr>
      <vt:lpstr>Century Gothic</vt:lpstr>
      <vt:lpstr>Wingdings</vt:lpstr>
      <vt:lpstr>Wingdings 3</vt:lpstr>
      <vt:lpstr>Ion Boardroom</vt:lpstr>
      <vt:lpstr>Document</vt:lpstr>
      <vt:lpstr>Acrobat Document</vt:lpstr>
      <vt:lpstr>A Warm Transition from Alternative Services   </vt:lpstr>
      <vt:lpstr>State Budget Ends Alternative Services</vt:lpstr>
      <vt:lpstr>Alternative Non-Residential Services</vt:lpstr>
      <vt:lpstr>Alternative Non-Residential Services</vt:lpstr>
      <vt:lpstr>Rate Study Implementation Acceleration</vt:lpstr>
      <vt:lpstr>Rate Study Implementation</vt:lpstr>
      <vt:lpstr>Alternative Services Authorizations</vt:lpstr>
      <vt:lpstr>Prorated Billing</vt:lpstr>
      <vt:lpstr>Regional Center Vendors Offering Alternative Services</vt:lpstr>
      <vt:lpstr>PowerPoint Presentation</vt:lpstr>
      <vt:lpstr>PowerPoint Presentation</vt:lpstr>
      <vt:lpstr>COVID Precautions—Testing</vt:lpstr>
      <vt:lpstr>COVID Precautions—PPE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Non-Residential Services</dc:title>
  <dc:creator>Judy Wada</dc:creator>
  <cp:lastModifiedBy>Brenda Bane</cp:lastModifiedBy>
  <cp:revision>24</cp:revision>
  <cp:lastPrinted>2022-09-13T22:33:11Z</cp:lastPrinted>
  <dcterms:created xsi:type="dcterms:W3CDTF">2022-09-07T00:51:58Z</dcterms:created>
  <dcterms:modified xsi:type="dcterms:W3CDTF">2022-09-14T17:22:58Z</dcterms:modified>
</cp:coreProperties>
</file>