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59" r:id="rId7"/>
    <p:sldId id="261" r:id="rId8"/>
    <p:sldId id="292" r:id="rId9"/>
    <p:sldId id="262" r:id="rId10"/>
    <p:sldId id="288" r:id="rId11"/>
    <p:sldId id="289" r:id="rId12"/>
    <p:sldId id="290" r:id="rId13"/>
    <p:sldId id="263" r:id="rId14"/>
    <p:sldId id="291" r:id="rId15"/>
    <p:sldId id="278" r:id="rId16"/>
    <p:sldId id="264" r:id="rId17"/>
    <p:sldId id="276" r:id="rId18"/>
    <p:sldId id="265" r:id="rId19"/>
    <p:sldId id="277" r:id="rId20"/>
    <p:sldId id="266" r:id="rId21"/>
    <p:sldId id="267" r:id="rId22"/>
    <p:sldId id="268" r:id="rId23"/>
    <p:sldId id="269" r:id="rId24"/>
    <p:sldId id="270" r:id="rId25"/>
    <p:sldId id="283" r:id="rId26"/>
    <p:sldId id="284" r:id="rId27"/>
    <p:sldId id="287" r:id="rId28"/>
    <p:sldId id="286" r:id="rId29"/>
    <p:sldId id="271" r:id="rId30"/>
    <p:sldId id="275" r:id="rId31"/>
    <p:sldId id="27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5" autoAdjust="0"/>
    <p:restoredTop sz="95519" autoAdjust="0"/>
  </p:normalViewPr>
  <p:slideViewPr>
    <p:cSldViewPr snapToGrid="0">
      <p:cViewPr varScale="1">
        <p:scale>
          <a:sx n="88" d="100"/>
          <a:sy n="88" d="100"/>
        </p:scale>
        <p:origin x="115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5E69AB3-5E36-FE4E-8EBE-DCBEE418E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45720"/>
            <a:ext cx="12399716" cy="697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583" y="188537"/>
            <a:ext cx="6215210" cy="13123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49" y="2564090"/>
            <a:ext cx="9582149" cy="35563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A3F9C-608A-7644-ACBD-76652033D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6035040"/>
            <a:ext cx="1709628" cy="67056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879045" y="339626"/>
            <a:ext cx="1357705" cy="1139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01AB-E6BB-2146-A5AC-3906A1741E9D}" type="slidenum">
              <a:rPr lang="en-US" smtClean="0"/>
              <a:pPr/>
              <a:t>‹#›</a:t>
            </a:fld>
            <a:r>
              <a:rPr lang="en-US"/>
              <a:t> | Date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E6815-B677-C442-A1C1-0C2A63F836F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2257" y="-9757"/>
            <a:ext cx="138869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7A26B-5783-5440-8F08-CDED14785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6035040"/>
            <a:ext cx="1709628" cy="67056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95091" y="1662235"/>
            <a:ext cx="1666875" cy="196261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772435" y="3278845"/>
            <a:ext cx="1604115" cy="2037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785189" y="3190533"/>
            <a:ext cx="1524000" cy="19431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404206" y="1513044"/>
            <a:ext cx="1452749" cy="20715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9231" y="3773423"/>
            <a:ext cx="2755374" cy="7233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8208723" y="5463858"/>
            <a:ext cx="1776042" cy="9064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941135" y="3762321"/>
            <a:ext cx="2653632" cy="7995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861966" y="4645301"/>
            <a:ext cx="2505571" cy="7937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152699" y="182626"/>
            <a:ext cx="8832210" cy="1083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029958" y="1743861"/>
            <a:ext cx="1666875" cy="1962617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068113" y="2548794"/>
            <a:ext cx="1666875" cy="196261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10129838" y="4297363"/>
            <a:ext cx="842962" cy="450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11477625" y="5316538"/>
            <a:ext cx="1449388" cy="1054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1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2AD5418-757E-C34D-9893-C59D81661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19" t="610" r="2639" b="610"/>
          <a:stretch/>
        </p:blipFill>
        <p:spPr>
          <a:xfrm>
            <a:off x="-38100" y="-3"/>
            <a:ext cx="13936980" cy="7238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397661"/>
            <a:ext cx="96393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14500" y="2946400"/>
            <a:ext cx="11925300" cy="330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Service Provider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131327"/>
          </a:xfrm>
        </p:spPr>
        <p:txBody>
          <a:bodyPr/>
          <a:lstStyle/>
          <a:p>
            <a:r>
              <a:rPr lang="en-US" dirty="0" smtClean="0"/>
              <a:t>December 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ASDM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9880551" cy="354171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Alternatives services </a:t>
            </a:r>
            <a:r>
              <a:rPr lang="en-US" sz="2400" dirty="0">
                <a:solidFill>
                  <a:schemeClr val="tx2"/>
                </a:solidFill>
              </a:rPr>
              <a:t>are defined as a </a:t>
            </a:r>
            <a:r>
              <a:rPr lang="en-US" sz="2400" b="1" dirty="0">
                <a:solidFill>
                  <a:schemeClr val="tx2"/>
                </a:solidFill>
              </a:rPr>
              <a:t>change in the frequency and duration </a:t>
            </a:r>
            <a:r>
              <a:rPr lang="en-US" sz="2400" dirty="0">
                <a:solidFill>
                  <a:schemeClr val="tx2"/>
                </a:solidFill>
              </a:rPr>
              <a:t>of the service that the client was being provided prior to the pandemic. Alternative Services can be provided through different service modalities including on-site services. Can include different supports/services to respond to any new needs. </a:t>
            </a:r>
          </a:p>
        </p:txBody>
      </p:sp>
    </p:spTree>
    <p:extLst>
      <p:ext uri="{BB962C8B-B14F-4D97-AF65-F5344CB8AC3E}">
        <p14:creationId xmlns:p14="http://schemas.microsoft.com/office/powerpoint/2010/main" val="316962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0142"/>
            <a:ext cx="9905999" cy="490629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ASDM Monthly Rate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chemeClr val="tx2"/>
                </a:solidFill>
              </a:rPr>
              <a:t>Subcode</a:t>
            </a:r>
            <a:r>
              <a:rPr lang="en-US" sz="2000" dirty="0">
                <a:solidFill>
                  <a:schemeClr val="tx2"/>
                </a:solidFill>
              </a:rPr>
              <a:t> A@____</a:t>
            </a:r>
          </a:p>
          <a:p>
            <a:pPr marL="342900" indent="-342900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Clients may change from Alternative Services to Traditional. If change happens mid-month, providers will bill using the new Alternative Services Monthly Rate</a:t>
            </a:r>
          </a:p>
          <a:p>
            <a:pPr marL="342900" indent="-342900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If a client wants a combination of Traditional and Alternative Services, provider should bill using the Alternative Services Rate</a:t>
            </a:r>
          </a:p>
          <a:p>
            <a:pPr marL="342900" indent="-342900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Providers can only bill using one authorization per client per month</a:t>
            </a:r>
          </a:p>
        </p:txBody>
      </p:sp>
    </p:spTree>
    <p:extLst>
      <p:ext uri="{BB962C8B-B14F-4D97-AF65-F5344CB8AC3E}">
        <p14:creationId xmlns:p14="http://schemas.microsoft.com/office/powerpoint/2010/main" val="195825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Services Authorizations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Alternative Services Authorizations must end by December 31, 2022</a:t>
            </a:r>
          </a:p>
          <a:p>
            <a:endParaRPr lang="en-US" dirty="0"/>
          </a:p>
          <a:p>
            <a:r>
              <a:rPr lang="en-US" dirty="0"/>
              <a:t>Starting October 1, 2022, new Alternative Services authorizations will end on 12/31/2022 and a corresponding Traditional Services authorization will be created.</a:t>
            </a:r>
          </a:p>
          <a:p>
            <a:endParaRPr lang="en-US" dirty="0"/>
          </a:p>
          <a:p>
            <a:r>
              <a:rPr lang="en-US" dirty="0"/>
              <a:t>At a later date, existing Alternative Services authorizations with end dates after 12/31/2022 will be terminated and corresponding Traditional Services authorization will be created.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5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Remote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Heather Diaz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9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Allows for continued access of services</a:t>
            </a:r>
          </a:p>
          <a:p>
            <a:r>
              <a:rPr lang="en-US" dirty="0" smtClean="0"/>
              <a:t>Individuals can choose remote delivery of services (telephone, video)</a:t>
            </a:r>
          </a:p>
          <a:p>
            <a:r>
              <a:rPr lang="en-US" dirty="0" smtClean="0"/>
              <a:t>Day Programs, Look-a-like day programs and Independent Living Services</a:t>
            </a:r>
          </a:p>
          <a:p>
            <a:r>
              <a:rPr lang="en-US" dirty="0" smtClean="0"/>
              <a:t>Providers must notify HRC Service Coordinator of the person’s preference and document in ISP</a:t>
            </a:r>
          </a:p>
          <a:p>
            <a:r>
              <a:rPr lang="en-US" dirty="0" smtClean="0"/>
              <a:t>HRC Service Coordinator will confirm the person’s preference within 90 days of notification</a:t>
            </a:r>
          </a:p>
          <a:p>
            <a:r>
              <a:rPr lang="en-US" dirty="0" smtClean="0"/>
              <a:t>Services are to be the same as what is described in the program design</a:t>
            </a:r>
          </a:p>
          <a:p>
            <a:r>
              <a:rPr lang="en-US" smtClean="0"/>
              <a:t>Remote </a:t>
            </a:r>
            <a:r>
              <a:rPr lang="en-US" dirty="0" smtClean="0"/>
              <a:t>Services may be offered through </a:t>
            </a:r>
            <a:r>
              <a:rPr lang="en-US" smtClean="0"/>
              <a:t>December </a:t>
            </a:r>
            <a:r>
              <a:rPr lang="en-US" smtClean="0"/>
              <a:t>31, 2023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Tailored Day services (</a:t>
            </a:r>
            <a:r>
              <a:rPr lang="en-US" dirty="0" err="1"/>
              <a:t>tds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Elizabeth Garcia Moya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53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Tailored Day services (</a:t>
            </a:r>
            <a:r>
              <a:rPr lang="en-US" dirty="0" err="1" smtClean="0"/>
              <a:t>tds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TDS presentation is posted on our HRC website under the Service Provider section </a:t>
            </a:r>
          </a:p>
          <a:p>
            <a:r>
              <a:rPr lang="en-US" dirty="0"/>
              <a:t>Tailored Day Services are designed to:</a:t>
            </a:r>
          </a:p>
          <a:p>
            <a:pPr lvl="1"/>
            <a:r>
              <a:rPr lang="en-US" sz="2400" dirty="0"/>
              <a:t>Create or support competitive integrated employment, volunteer activities, and paid internships</a:t>
            </a:r>
          </a:p>
          <a:p>
            <a:pPr lvl="1"/>
            <a:r>
              <a:rPr lang="en-US" sz="2400" dirty="0"/>
              <a:t>Assist in the pursuit of post-secondary education</a:t>
            </a:r>
          </a:p>
          <a:p>
            <a:pPr lvl="1"/>
            <a:r>
              <a:rPr lang="en-US" sz="2400" dirty="0"/>
              <a:t>Provide opportunities for increased integration and inclusion within the community</a:t>
            </a:r>
          </a:p>
          <a:p>
            <a:r>
              <a:rPr lang="en-US" dirty="0"/>
              <a:t>Services are to be provided in a 1:1 staffing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Tailored Day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service providers that are already vendor with HRC, it will require a program design addendum. </a:t>
            </a:r>
          </a:p>
          <a:p>
            <a:r>
              <a:rPr lang="en-US" dirty="0" smtClean="0"/>
              <a:t>HRC has developed writing guidelines for the TDS program design addendum.</a:t>
            </a:r>
          </a:p>
          <a:p>
            <a:r>
              <a:rPr lang="en-US" dirty="0" smtClean="0"/>
              <a:t>If you’re an existing day service or employment provider and are interested in providing Tailored Day Services, please email Provider Relations Specialist, Brenda Bane at </a:t>
            </a:r>
            <a:r>
              <a:rPr lang="en-US" u="sng" dirty="0" smtClean="0"/>
              <a:t>Brenda.Bane@harborrc.org</a:t>
            </a:r>
            <a:r>
              <a:rPr lang="en-US" dirty="0" smtClean="0"/>
              <a:t> so you can be provided with a copy of the writing guidelines.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phase of the rate implementation process will be happening as of 01/01/2023 for eligible service providers. </a:t>
            </a:r>
            <a:endParaRPr lang="en-US" dirty="0"/>
          </a:p>
          <a:p>
            <a:pPr lvl="0"/>
            <a:r>
              <a:rPr lang="en-US" dirty="0"/>
              <a:t>50% of difference between March 31,2022 rate and applicable rate model/“benchmark rate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Service Providers will be receiving a letter from HRC with their new rate. </a:t>
            </a:r>
          </a:p>
          <a:p>
            <a:r>
              <a:rPr lang="en-US" dirty="0" smtClean="0"/>
              <a:t>Please submit rate questions to </a:t>
            </a:r>
            <a:r>
              <a:rPr lang="en-US" u="sng" dirty="0" smtClean="0"/>
              <a:t>ratesquestions@harborrc.org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Incentive Program (QIP)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DDS released a Workforce Survey that had to be completed by eligible service providers by June 30</a:t>
            </a:r>
            <a:r>
              <a:rPr lang="en-US" baseline="30000" dirty="0" smtClean="0"/>
              <a:t>th</a:t>
            </a:r>
            <a:r>
              <a:rPr lang="en-US" dirty="0" smtClean="0"/>
              <a:t>, 2022. </a:t>
            </a:r>
          </a:p>
          <a:p>
            <a:r>
              <a:rPr lang="en-US" dirty="0" smtClean="0"/>
              <a:t>For service providers that completed the survey may be eligible for a one-time incentive payment of $8,000. </a:t>
            </a:r>
          </a:p>
          <a:p>
            <a:r>
              <a:rPr lang="en-US" dirty="0" smtClean="0"/>
              <a:t>DDS is in the process of validating the surveys and is notifying regional center in batches with the names of the providers that are eligible for the one-time incentive. </a:t>
            </a:r>
          </a:p>
        </p:txBody>
      </p:sp>
    </p:spTree>
    <p:extLst>
      <p:ext uri="{BB962C8B-B14F-4D97-AF65-F5344CB8AC3E}">
        <p14:creationId xmlns:p14="http://schemas.microsoft.com/office/powerpoint/2010/main" val="36668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11" y="1"/>
            <a:ext cx="9907100" cy="806824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06" y="672352"/>
            <a:ext cx="8788304" cy="6429488"/>
          </a:xfrm>
        </p:spPr>
        <p:txBody>
          <a:bodyPr>
            <a:noAutofit/>
          </a:bodyPr>
          <a:lstStyle/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Welcome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SPAC Sub Committee Updates – Angie R  and Team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Harbor Family Resource Center Updates – Maria Elena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Vendor Job Fair at HRC – Mercedes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Torrance Business Fair – Lindsey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Transportation / Day Program Services – Brenda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Alternative Services Delivery Model (ASDM) – Heather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Remote Services – Heather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Tailored Day Services (TDS) – Elizabeth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Rates – Elizabeth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Home and Community Based Services (HCBS) – Elizabeth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Hospital Discharge Planning – Lisa and Princess 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Topics for ongoing trainings for 2023 – Heather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Our Voices Matter – Diane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SPAC meeting schedule for 2023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/>
              <a:t> </a:t>
            </a:r>
            <a:r>
              <a:rPr lang="en-US" sz="1800" smtClean="0"/>
              <a:t>Mobile </a:t>
            </a:r>
            <a:r>
              <a:rPr lang="en-US" sz="1800" dirty="0" smtClean="0"/>
              <a:t>Dental Clinic</a:t>
            </a:r>
          </a:p>
          <a:p>
            <a:pPr marL="400050" lvl="0" indent="-400050">
              <a:spcBef>
                <a:spcPts val="0"/>
              </a:spcBef>
              <a:buFont typeface="+mj-lt"/>
              <a:buAutoNum type="romanUcPeriod"/>
            </a:pPr>
            <a:r>
              <a:rPr lang="en-US" sz="1800" dirty="0" smtClean="0"/>
              <a:t> Questions/ Comments Next meeting February 7th</a:t>
            </a:r>
          </a:p>
        </p:txBody>
      </p:sp>
    </p:spTree>
    <p:extLst>
      <p:ext uri="{BB962C8B-B14F-4D97-AF65-F5344CB8AC3E}">
        <p14:creationId xmlns:p14="http://schemas.microsoft.com/office/powerpoint/2010/main" val="7502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and COMMUNITY BASED SERVICES (HCSB)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DDS issued guidance to regional for Non-Compliant Service Providers</a:t>
            </a:r>
          </a:p>
          <a:p>
            <a:r>
              <a:rPr lang="en-US" dirty="0" smtClean="0"/>
              <a:t>HCBS training and support for service providers </a:t>
            </a:r>
          </a:p>
          <a:p>
            <a:pPr lvl="1"/>
            <a:r>
              <a:rPr lang="en-US" dirty="0" smtClean="0"/>
              <a:t>IntellectAbility</a:t>
            </a:r>
            <a:r>
              <a:rPr lang="en-US" dirty="0"/>
              <a:t>-</a:t>
            </a:r>
            <a:r>
              <a:rPr lang="en-US" dirty="0" smtClean="0"/>
              <a:t>Person-Centered Thinking </a:t>
            </a:r>
          </a:p>
          <a:p>
            <a:pPr lvl="1"/>
            <a:r>
              <a:rPr lang="en-US" dirty="0" smtClean="0"/>
              <a:t>ALO Consultants-training, Remediation Clinics, &amp; 1:1 Consultants </a:t>
            </a:r>
          </a:p>
          <a:p>
            <a:r>
              <a:rPr lang="en-US" dirty="0" smtClean="0"/>
              <a:t>Meeting HCBS Compliance by March 17, 2023</a:t>
            </a:r>
          </a:p>
          <a:p>
            <a:pPr lvl="1"/>
            <a:r>
              <a:rPr lang="en-US" dirty="0" smtClean="0"/>
              <a:t>Remediation Plans</a:t>
            </a:r>
          </a:p>
          <a:p>
            <a:pPr lvl="1"/>
            <a:r>
              <a:rPr lang="en-US" dirty="0" smtClean="0"/>
              <a:t>Validation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Hospital Discharge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Lisa Hobart, RN and Princess </a:t>
            </a:r>
            <a:r>
              <a:rPr lang="en-US" sz="2000" dirty="0" err="1" smtClean="0"/>
              <a:t>Njuguna</a:t>
            </a:r>
            <a:r>
              <a:rPr lang="en-US" sz="2000" dirty="0" smtClean="0"/>
              <a:t>, RN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0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75129"/>
            <a:ext cx="9905999" cy="16219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Hospitalization and discharge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When The Person from Your Home Has Been Hospitalized</a:t>
            </a:r>
            <a:r>
              <a:rPr lang="en-US" sz="3100" dirty="0" smtClean="0"/>
              <a:t>:</a:t>
            </a:r>
            <a:br>
              <a:rPr lang="en-US" sz="31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Plan for the end at the </a:t>
            </a:r>
            <a:r>
              <a:rPr lang="en-US" b="1" dirty="0" smtClean="0"/>
              <a:t>beginning</a:t>
            </a:r>
          </a:p>
          <a:p>
            <a:pPr lvl="1"/>
            <a:r>
              <a:rPr lang="en-US" sz="1900" dirty="0" smtClean="0"/>
              <a:t>Medications </a:t>
            </a:r>
            <a:r>
              <a:rPr lang="en-US" sz="1900" dirty="0"/>
              <a:t>at Admission and at </a:t>
            </a:r>
            <a:r>
              <a:rPr lang="en-US" sz="1900" dirty="0" smtClean="0"/>
              <a:t>Discharge</a:t>
            </a:r>
          </a:p>
          <a:p>
            <a:pPr lvl="1"/>
            <a:r>
              <a:rPr lang="en-US" sz="1900" dirty="0" smtClean="0"/>
              <a:t>Monitor </a:t>
            </a:r>
            <a:r>
              <a:rPr lang="en-US" sz="1900" dirty="0"/>
              <a:t>Progress and Anticipate </a:t>
            </a:r>
            <a:r>
              <a:rPr lang="en-US" sz="1900" dirty="0" smtClean="0"/>
              <a:t>Transition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critical importance of holding Discharge Planning </a:t>
            </a:r>
            <a:r>
              <a:rPr lang="en-US" b="1" dirty="0" smtClean="0"/>
              <a:t>Meetings</a:t>
            </a:r>
          </a:p>
          <a:p>
            <a:pPr lvl="1"/>
            <a:r>
              <a:rPr lang="en-US" sz="1900" dirty="0" smtClean="0"/>
              <a:t>Insuring </a:t>
            </a:r>
            <a:r>
              <a:rPr lang="en-US" sz="1900" dirty="0"/>
              <a:t>Safe Returns </a:t>
            </a:r>
            <a:r>
              <a:rPr lang="en-US" sz="1900" dirty="0" smtClean="0"/>
              <a:t>Home</a:t>
            </a:r>
          </a:p>
          <a:p>
            <a:pPr lvl="1"/>
            <a:r>
              <a:rPr lang="en-US" sz="1900" dirty="0" smtClean="0"/>
              <a:t>Don’t </a:t>
            </a:r>
            <a:r>
              <a:rPr lang="en-US" sz="1900" dirty="0"/>
              <a:t>be Bullied – We got your </a:t>
            </a:r>
            <a:r>
              <a:rPr lang="en-US" sz="1900" dirty="0" smtClean="0"/>
              <a:t>back</a:t>
            </a:r>
          </a:p>
          <a:p>
            <a:pPr lvl="1"/>
            <a:r>
              <a:rPr lang="en-US" sz="1900" dirty="0" smtClean="0"/>
              <a:t>Preventing Re-Hospitalization</a:t>
            </a:r>
          </a:p>
          <a:p>
            <a:pPr lvl="1"/>
            <a:r>
              <a:rPr lang="en-US" sz="1900" dirty="0" smtClean="0"/>
              <a:t>Changes </a:t>
            </a:r>
            <a:r>
              <a:rPr lang="en-US" sz="1900" dirty="0"/>
              <a:t>in condition – New care requirements or </a:t>
            </a:r>
            <a:r>
              <a:rPr lang="en-US" sz="1900" dirty="0" smtClean="0"/>
              <a:t>DME</a:t>
            </a:r>
          </a:p>
          <a:p>
            <a:pPr lvl="1"/>
            <a:r>
              <a:rPr lang="en-US" sz="1900" dirty="0" smtClean="0"/>
              <a:t>Facility </a:t>
            </a:r>
            <a:r>
              <a:rPr lang="en-US" sz="1900" dirty="0"/>
              <a:t>and Staff Requirements – RHCPs and Licensing Requirements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Topics for ongoing trainings for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Heather Diaz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voices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Diane </a:t>
            </a:r>
            <a:r>
              <a:rPr lang="en-US" sz="2000" dirty="0" err="1" smtClean="0"/>
              <a:t>Sanka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3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D32B-C8FE-F24C-99BB-B63D49F0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115" y="339743"/>
            <a:ext cx="6709697" cy="15704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Our Voices Matter</a:t>
            </a:r>
            <a:r>
              <a:rPr lang="en-US" sz="4900" dirty="0">
                <a:solidFill>
                  <a:srgbClr val="002060"/>
                </a:solidFill>
              </a:rPr>
              <a:t/>
            </a:r>
            <a:br>
              <a:rPr lang="en-US" sz="49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ADS ADVISORY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9A7F-96CF-0C41-A2F4-7FAC8468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007" y="3119120"/>
            <a:ext cx="9744711" cy="25908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										</a:t>
            </a:r>
            <a:r>
              <a:rPr lang="en-US" sz="6400" dirty="0">
                <a:solidFill>
                  <a:srgbClr val="002060"/>
                </a:solidFill>
              </a:rPr>
              <a:t>												</a:t>
            </a:r>
            <a:r>
              <a:rPr lang="en-US" sz="6400" dirty="0" smtClean="0">
                <a:solidFill>
                  <a:srgbClr val="002060"/>
                </a:solidFill>
              </a:rPr>
              <a:t>	</a:t>
            </a:r>
            <a:r>
              <a:rPr lang="en-US" sz="7400" dirty="0" smtClean="0">
                <a:solidFill>
                  <a:srgbClr val="002060"/>
                </a:solidFill>
              </a:rPr>
              <a:t>Established</a:t>
            </a:r>
            <a:r>
              <a:rPr lang="en-US" sz="7400" dirty="0">
                <a:solidFill>
                  <a:srgbClr val="002060"/>
                </a:solidFill>
              </a:rPr>
              <a:t>: March 17, </a:t>
            </a:r>
            <a:r>
              <a:rPr lang="en-US" sz="7400" dirty="0" smtClean="0">
                <a:solidFill>
                  <a:srgbClr val="002060"/>
                </a:solidFill>
              </a:rPr>
              <a:t>2022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400" dirty="0" smtClean="0">
                <a:solidFill>
                  <a:srgbClr val="002060"/>
                </a:solidFill>
              </a:rPr>
              <a:t>An advisory committee by and for the people who use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400" dirty="0" err="1" smtClean="0">
                <a:solidFill>
                  <a:srgbClr val="002060"/>
                </a:solidFill>
              </a:rPr>
              <a:t>Easterseals</a:t>
            </a:r>
            <a:r>
              <a:rPr lang="en-US" sz="7400" dirty="0" smtClean="0">
                <a:solidFill>
                  <a:srgbClr val="002060"/>
                </a:solidFill>
              </a:rPr>
              <a:t> Adult Day Services.</a:t>
            </a:r>
            <a:endParaRPr lang="en-US" sz="7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400" dirty="0" smtClean="0">
                <a:solidFill>
                  <a:srgbClr val="002060"/>
                </a:solidFill>
              </a:rPr>
              <a:t>		</a:t>
            </a:r>
            <a:endParaRPr lang="en-US" sz="6400" dirty="0">
              <a:solidFill>
                <a:srgbClr val="002060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/>
        </p:blipFill>
        <p:spPr>
          <a:xfrm>
            <a:off x="9655525" y="537834"/>
            <a:ext cx="2536475" cy="21294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094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b="5857"/>
          <a:stretch>
            <a:fillRect/>
          </a:stretch>
        </p:blipFill>
        <p:spPr>
          <a:xfrm>
            <a:off x="6098721" y="3826093"/>
            <a:ext cx="1468823" cy="1729426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70"/>
          <a:stretch>
            <a:fillRect/>
          </a:stretch>
        </p:blipFill>
        <p:spPr>
          <a:xfrm>
            <a:off x="9733473" y="3915804"/>
            <a:ext cx="1341810" cy="170449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10784"/>
          <a:stretch>
            <a:fillRect/>
          </a:stretch>
        </p:blipFill>
        <p:spPr>
          <a:xfrm>
            <a:off x="9722699" y="1212465"/>
            <a:ext cx="1363359" cy="1738284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r="14943"/>
          <a:stretch>
            <a:fillRect/>
          </a:stretch>
        </p:blipFill>
        <p:spPr>
          <a:xfrm>
            <a:off x="2592027" y="3826093"/>
            <a:ext cx="1340765" cy="1712087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737434" y="5531724"/>
            <a:ext cx="3049950" cy="723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002060"/>
                </a:solidFill>
              </a:rPr>
              <a:t>Preeti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Subramaniam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Member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175136" y="5628455"/>
            <a:ext cx="3315991" cy="799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2060"/>
                </a:solidFill>
              </a:rPr>
              <a:t>Jeffrey “Jeff” </a:t>
            </a:r>
            <a:r>
              <a:rPr lang="en-US" sz="1600" dirty="0" smtClean="0">
                <a:solidFill>
                  <a:srgbClr val="002060"/>
                </a:solidFill>
              </a:rPr>
              <a:t>Kessler 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Member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9077562" y="5628455"/>
            <a:ext cx="2653632" cy="9698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2060"/>
                </a:solidFill>
              </a:rPr>
              <a:t>Alfred </a:t>
            </a:r>
            <a:r>
              <a:rPr lang="en-US" sz="1600" dirty="0" smtClean="0">
                <a:solidFill>
                  <a:srgbClr val="002060"/>
                </a:solidFill>
              </a:rPr>
              <a:t>Babayan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Member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919622" y="2969510"/>
            <a:ext cx="2969514" cy="793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2060"/>
                </a:solidFill>
                <a:ea typeface="Roboto"/>
              </a:rPr>
              <a:t>Priscilla </a:t>
            </a:r>
            <a:r>
              <a:rPr lang="en-US" sz="1600" dirty="0" smtClean="0">
                <a:solidFill>
                  <a:srgbClr val="002060"/>
                </a:solidFill>
                <a:ea typeface="Roboto"/>
              </a:rPr>
              <a:t>Gonzales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Committee Speaker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47365" y="295895"/>
            <a:ext cx="6547450" cy="6969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Committee Members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7022" b="7022"/>
          <a:stretch/>
        </p:blipFill>
        <p:spPr>
          <a:xfrm>
            <a:off x="6102006" y="1229361"/>
            <a:ext cx="1385899" cy="1704492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2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5817"/>
          <a:stretch>
            <a:fillRect/>
          </a:stretch>
        </p:blipFill>
        <p:spPr>
          <a:xfrm>
            <a:off x="2527338" y="1229361"/>
            <a:ext cx="1448614" cy="170563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635860" y="2987485"/>
            <a:ext cx="2287253" cy="765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Valerie Ortiz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Vice-President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2156857" y="2958787"/>
            <a:ext cx="2107494" cy="843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Betty </a:t>
            </a:r>
            <a:r>
              <a:rPr lang="en-US" sz="1600" dirty="0" err="1" smtClean="0">
                <a:solidFill>
                  <a:srgbClr val="002060"/>
                </a:solidFill>
              </a:rPr>
              <a:t>Partida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President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Why OVM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HAVE a VOICE</a:t>
            </a:r>
          </a:p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WANT and NEED to be heard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HAVE goals and dreams we want to accomplish</a:t>
            </a:r>
          </a:p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KNOW ourselves best</a:t>
            </a:r>
          </a:p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have LIVED experiences</a:t>
            </a:r>
            <a:endParaRPr lang="en-US" sz="2000" b="1" dirty="0">
              <a:solidFill>
                <a:srgbClr val="002060"/>
              </a:solidFill>
              <a:ea typeface="Roboto"/>
            </a:endParaRPr>
          </a:p>
          <a:p>
            <a:r>
              <a:rPr lang="en-US" sz="2000" dirty="0">
                <a:solidFill>
                  <a:srgbClr val="002060"/>
                </a:solidFill>
                <a:ea typeface="Roboto"/>
              </a:rPr>
              <a:t>We have RIGHTS </a:t>
            </a:r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5673"/>
          <a:stretch>
            <a:fillRect/>
          </a:stretch>
        </p:blipFill>
        <p:spPr>
          <a:xfrm>
            <a:off x="8078875" y="1909189"/>
            <a:ext cx="4113125" cy="3891536"/>
          </a:xfrm>
        </p:spPr>
      </p:pic>
    </p:spTree>
    <p:extLst>
      <p:ext uri="{BB962C8B-B14F-4D97-AF65-F5344CB8AC3E}">
        <p14:creationId xmlns:p14="http://schemas.microsoft.com/office/powerpoint/2010/main" val="3523697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377024"/>
            <a:ext cx="7219950" cy="8088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2022 Accomplishments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32204" y="1419680"/>
            <a:ext cx="11576050" cy="54014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Advise on </a:t>
            </a:r>
            <a:r>
              <a:rPr lang="en-US" sz="2000" dirty="0">
                <a:solidFill>
                  <a:srgbClr val="002060"/>
                </a:solidFill>
              </a:rPr>
              <a:t>new service </a:t>
            </a:r>
            <a:r>
              <a:rPr lang="en-US" sz="2000" dirty="0" smtClean="0">
                <a:solidFill>
                  <a:srgbClr val="002060"/>
                </a:solidFill>
              </a:rPr>
              <a:t>forms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and process, including use of Plain </a:t>
            </a:r>
            <a:r>
              <a:rPr lang="en-US" sz="2000" dirty="0">
                <a:solidFill>
                  <a:srgbClr val="002060"/>
                </a:solidFill>
              </a:rPr>
              <a:t>Language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</a:rPr>
              <a:t>Advise on designing and delivering associate trainings</a:t>
            </a:r>
          </a:p>
          <a:p>
            <a:pPr marL="285750" indent="-285750">
              <a:lnSpc>
                <a:spcPct val="11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Develop “Your Meeting, Your Rights” presentation to educate our peers about </a:t>
            </a:r>
            <a:r>
              <a:rPr lang="en-US" sz="2000" dirty="0">
                <a:solidFill>
                  <a:srgbClr val="002060"/>
                </a:solidFill>
              </a:rPr>
              <a:t>their rights during ISP </a:t>
            </a:r>
            <a:r>
              <a:rPr lang="en-US" sz="2000" dirty="0" smtClean="0">
                <a:solidFill>
                  <a:srgbClr val="002060"/>
                </a:solidFill>
              </a:rPr>
              <a:t>meetings. Support our peers in speaking up when necessary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Created </a:t>
            </a:r>
            <a:r>
              <a:rPr lang="en-US" sz="2000" dirty="0">
                <a:solidFill>
                  <a:srgbClr val="002060"/>
                </a:solidFill>
              </a:rPr>
              <a:t>“We Are Divine” a peer to peer group for people who use services to have a safe place to talk about topics that others think are “taboo” for people with </a:t>
            </a:r>
            <a:r>
              <a:rPr lang="en-US" sz="2000" dirty="0" smtClean="0">
                <a:solidFill>
                  <a:srgbClr val="002060"/>
                </a:solidFill>
              </a:rPr>
              <a:t>disabilities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Supported Plain Language and Disabled Women of Color NADSA </a:t>
            </a:r>
            <a:r>
              <a:rPr lang="en-US" sz="2000" dirty="0">
                <a:solidFill>
                  <a:srgbClr val="002060"/>
                </a:solidFill>
              </a:rPr>
              <a:t>presentations</a:t>
            </a: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</a:rPr>
              <a:t>Currently organizing a presentation for </a:t>
            </a:r>
            <a:r>
              <a:rPr lang="en-US" sz="2000" dirty="0" smtClean="0">
                <a:solidFill>
                  <a:srgbClr val="002060"/>
                </a:solidFill>
              </a:rPr>
              <a:t>our peers </a:t>
            </a:r>
            <a:r>
              <a:rPr lang="en-US" sz="2000" dirty="0">
                <a:solidFill>
                  <a:srgbClr val="002060"/>
                </a:solidFill>
              </a:rPr>
              <a:t>with Disability Rights California</a:t>
            </a: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</a:rPr>
              <a:t>And more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645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provider advisory committee MEETING SCHEDULE for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February 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June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December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i="1" dirty="0"/>
              <a:t>Meetings are at 10:00 </a:t>
            </a:r>
            <a:r>
              <a:rPr lang="en-US" b="1" i="1" dirty="0" smtClean="0"/>
              <a:t>a.m. held </a:t>
            </a:r>
            <a:r>
              <a:rPr lang="en-US" b="1" i="1" dirty="0"/>
              <a:t>on the 1st Tuesday of every 2 months.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72842"/>
          </a:xfrm>
        </p:spPr>
        <p:txBody>
          <a:bodyPr/>
          <a:lstStyle/>
          <a:p>
            <a:pPr algn="ctr"/>
            <a:r>
              <a:rPr lang="en-US" dirty="0"/>
              <a:t>SPAC Sub Committee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/>
          </a:p>
          <a:p>
            <a:pPr lvl="3">
              <a:spcBef>
                <a:spcPts val="0"/>
              </a:spcBef>
            </a:pPr>
            <a:r>
              <a:rPr lang="en-US" sz="2000" dirty="0"/>
              <a:t>Early Start –Sharon Oh</a:t>
            </a:r>
          </a:p>
          <a:p>
            <a:pPr lvl="3">
              <a:spcBef>
                <a:spcPts val="0"/>
              </a:spcBef>
            </a:pPr>
            <a:r>
              <a:rPr lang="en-US" sz="2000" dirty="0"/>
              <a:t>Residential Services –Darlene Williams</a:t>
            </a:r>
          </a:p>
          <a:p>
            <a:pPr lvl="3">
              <a:spcBef>
                <a:spcPts val="0"/>
              </a:spcBef>
            </a:pPr>
            <a:r>
              <a:rPr lang="en-US" sz="2000" dirty="0"/>
              <a:t>Day Program – Diane </a:t>
            </a:r>
            <a:r>
              <a:rPr lang="en-US" sz="2000" dirty="0" err="1"/>
              <a:t>Sanka</a:t>
            </a:r>
            <a:endParaRPr lang="en-US" sz="2000" dirty="0"/>
          </a:p>
          <a:p>
            <a:pPr lvl="3">
              <a:spcBef>
                <a:spcPts val="0"/>
              </a:spcBef>
            </a:pPr>
            <a:r>
              <a:rPr lang="en-US" sz="2000" dirty="0"/>
              <a:t>Employment Services – Lindsey Stone</a:t>
            </a:r>
          </a:p>
          <a:p>
            <a:pPr lvl="3">
              <a:spcBef>
                <a:spcPts val="0"/>
              </a:spcBef>
            </a:pPr>
            <a:r>
              <a:rPr lang="en-US" sz="2000" dirty="0"/>
              <a:t>Supported Living Services – Robert Turner</a:t>
            </a:r>
          </a:p>
          <a:p>
            <a:pPr lvl="3">
              <a:spcBef>
                <a:spcPts val="0"/>
              </a:spcBef>
            </a:pPr>
            <a:r>
              <a:rPr lang="en-US" sz="2000" dirty="0"/>
              <a:t>Support Services - Paul Quiroz</a:t>
            </a:r>
          </a:p>
          <a:p>
            <a:pPr lvl="3">
              <a:spcBef>
                <a:spcPts val="0"/>
              </a:spcBef>
            </a:pPr>
            <a:r>
              <a:rPr lang="en-US" sz="2000" dirty="0"/>
              <a:t>Transportation – </a:t>
            </a:r>
            <a:r>
              <a:rPr lang="en-US" sz="2000" dirty="0" err="1"/>
              <a:t>Baldo</a:t>
            </a:r>
            <a:r>
              <a:rPr lang="en-US" sz="2000" dirty="0"/>
              <a:t> </a:t>
            </a:r>
            <a:r>
              <a:rPr lang="en-US" sz="2000" dirty="0" err="1"/>
              <a:t>Paseta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5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0942" y="843065"/>
            <a:ext cx="10321081" cy="5050454"/>
            <a:chOff x="1610942" y="843065"/>
            <a:chExt cx="10321081" cy="5050454"/>
          </a:xfrm>
        </p:grpSpPr>
        <p:sp>
          <p:nvSpPr>
            <p:cNvPr id="5" name="Rounded Rectangle 4"/>
            <p:cNvSpPr/>
            <p:nvPr/>
          </p:nvSpPr>
          <p:spPr>
            <a:xfrm>
              <a:off x="1610942" y="843065"/>
              <a:ext cx="10321081" cy="5050454"/>
            </a:xfrm>
            <a:prstGeom prst="roundRect">
              <a:avLst>
                <a:gd name="adj" fmla="val 2215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36" y="1060584"/>
              <a:ext cx="2188067" cy="196948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188826" y="2095066"/>
              <a:ext cx="7570298" cy="93500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partnership with UCLA School of Dentistry, 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HRC is providing a </a:t>
              </a:r>
              <a:r>
                <a:rPr lang="en-US" sz="2400" b="1" i="1" dirty="0" smtClean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Mobile </a:t>
              </a:r>
              <a:r>
                <a:rPr lang="en-US" sz="2400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Dental Clinic for adult clients.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143197" y="1060584"/>
              <a:ext cx="7615927" cy="942470"/>
            </a:xfrm>
            <a:prstGeom prst="rect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F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Special Care </a:t>
              </a:r>
              <a:r>
                <a:rPr lang="en-US" sz="4000" b="1" dirty="0" smtClean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F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Dental </a:t>
              </a:r>
              <a:r>
                <a:rPr lang="en-US" sz="4000" b="1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F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Services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506899" y="2999878"/>
              <a:ext cx="6252225" cy="289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srgbClr val="FFFF0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Whom should you refer?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Those without access to dental care or a dentist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Those who do not tolerate exams and cleaning well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Those who haven’t been to a dentist for a long time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NOTE: Individuals must have dental care insurance coverage and transportation to the mobile clinic site.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783036" y="3247591"/>
              <a:ext cx="3506140" cy="239821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more information or to refer, please email: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b="1" i="1" u="sng" dirty="0">
                  <a:solidFill>
                    <a:schemeClr val="bg1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Laurelena.Reyes@harborrc.org</a:t>
              </a:r>
              <a:endParaRPr lang="en-US" sz="105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700" b="1" i="1" dirty="0" smtClean="0">
                <a:solidFill>
                  <a:srgbClr val="FFFFFF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</a:t>
              </a:r>
              <a:r>
                <a:rPr lang="en-US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your email subject line, </a:t>
              </a:r>
              <a:endParaRPr lang="en-US" b="1" i="1" dirty="0" smtClean="0">
                <a:solidFill>
                  <a:srgbClr val="FFFFFF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please </a:t>
              </a:r>
              <a:r>
                <a:rPr lang="en-US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i="1" dirty="0">
                  <a:solidFill>
                    <a:srgbClr val="FFFFFF"/>
                  </a:solidFill>
                  <a:effectLst>
                    <a:outerShdw blurRad="50800" dist="38100" dir="5400000" algn="t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UCLA Dental Clinic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558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NEXT MEETING FEBRUARY 7,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HARBOR FAMILY </a:t>
            </a:r>
            <a:r>
              <a:rPr lang="en-US" dirty="0" err="1" smtClean="0"/>
              <a:t>ReSOURCe</a:t>
            </a:r>
            <a:r>
              <a:rPr lang="en-US" dirty="0" smtClean="0"/>
              <a:t> CENTER 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833" y="2249487"/>
            <a:ext cx="3195021" cy="1300537"/>
          </a:xfrm>
        </p:spPr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000" dirty="0" smtClean="0"/>
              <a:t>Maria Elena Walsh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34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Torrance business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Lindsey Stone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84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PROVIDER Job Fair at HRC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739" y="2249487"/>
            <a:ext cx="4732672" cy="13328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Brenda Bane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5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Transportation / day program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Brenda Bane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9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Collaborative Meetings Between Day Programs and Transportation Agencies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Roundtrip </a:t>
            </a:r>
            <a:r>
              <a:rPr lang="en-US" dirty="0"/>
              <a:t>and Day Programs – December 1, 2022 at 10am</a:t>
            </a:r>
          </a:p>
          <a:p>
            <a:r>
              <a:rPr lang="en-US" dirty="0"/>
              <a:t>Reliable and Day Programs – December 6, 2022 at 2pm</a:t>
            </a:r>
          </a:p>
          <a:p>
            <a:r>
              <a:rPr lang="en-US" dirty="0"/>
              <a:t>Ideal and Day Programs – December 7, 2022 at 10am</a:t>
            </a:r>
          </a:p>
          <a:p>
            <a:r>
              <a:rPr lang="en-US" dirty="0"/>
              <a:t>Comfort and Day Programs – December 9, 2022 at 11am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0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Alternative services delivery model (</a:t>
            </a:r>
            <a:r>
              <a:rPr lang="en-US" dirty="0" err="1" smtClean="0"/>
              <a:t>asdm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Heather Diaz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6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509</TotalTime>
  <Words>1307</Words>
  <Application>Microsoft Office PowerPoint</Application>
  <PresentationFormat>Widescreen</PresentationFormat>
  <Paragraphs>178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Roboto</vt:lpstr>
      <vt:lpstr>Symbol</vt:lpstr>
      <vt:lpstr>Times New Roman</vt:lpstr>
      <vt:lpstr>Trebuchet MS</vt:lpstr>
      <vt:lpstr>Tw Cen MT</vt:lpstr>
      <vt:lpstr>Circuit</vt:lpstr>
      <vt:lpstr>Service Provider Advisory Committee</vt:lpstr>
      <vt:lpstr>Agenda</vt:lpstr>
      <vt:lpstr>SPAC Sub Committee Updates</vt:lpstr>
      <vt:lpstr>HARBOR FAMILY ReSOURCe CENTER UPDATES </vt:lpstr>
      <vt:lpstr>Torrance business fair</vt:lpstr>
      <vt:lpstr>Service PROVIDER Job Fair at HRC</vt:lpstr>
      <vt:lpstr>Transportation / day program services</vt:lpstr>
      <vt:lpstr>Collaborative Meetings Between Day Programs and Transportation Agencies </vt:lpstr>
      <vt:lpstr>Alternative services delivery model (asdm)</vt:lpstr>
      <vt:lpstr>ASDM</vt:lpstr>
      <vt:lpstr>ASDM</vt:lpstr>
      <vt:lpstr>Alternative Services Authorizations</vt:lpstr>
      <vt:lpstr>Remote services</vt:lpstr>
      <vt:lpstr>Remote Services </vt:lpstr>
      <vt:lpstr>Tailored Day services (tds)</vt:lpstr>
      <vt:lpstr>Tailored Day services (tds)</vt:lpstr>
      <vt:lpstr>Tailored Day Services </vt:lpstr>
      <vt:lpstr>Rates</vt:lpstr>
      <vt:lpstr>Quality Incentive Program (QIP)</vt:lpstr>
      <vt:lpstr>Home and COMMUNITY BASED SERVICES (HCSB) </vt:lpstr>
      <vt:lpstr>Hospital Discharge planning</vt:lpstr>
      <vt:lpstr>Hospitalization and discharge planning  When The Person from Your Home Has Been Hospitalized:  </vt:lpstr>
      <vt:lpstr>Topics for ongoing trainings for 2023</vt:lpstr>
      <vt:lpstr>Our voices matter</vt:lpstr>
      <vt:lpstr>Our Voices Matter ADS ADVISORY COMMITTEE</vt:lpstr>
      <vt:lpstr>Committee Members</vt:lpstr>
      <vt:lpstr>Why OVM is Important</vt:lpstr>
      <vt:lpstr> 2022 Accomplishments</vt:lpstr>
      <vt:lpstr>Service provider advisory committee MEETING SCHEDULE for 2023</vt:lpstr>
      <vt:lpstr>PowerPoint Presentation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 MeETING December 6, 2022</dc:title>
  <dc:creator>Leticia Mendoza</dc:creator>
  <cp:lastModifiedBy>Leticia Mendoza</cp:lastModifiedBy>
  <cp:revision>57</cp:revision>
  <dcterms:created xsi:type="dcterms:W3CDTF">2022-11-30T18:57:53Z</dcterms:created>
  <dcterms:modified xsi:type="dcterms:W3CDTF">2022-12-06T21:28:47Z</dcterms:modified>
</cp:coreProperties>
</file>