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6" r:id="rId2"/>
    <p:sldId id="257" r:id="rId3"/>
    <p:sldId id="302" r:id="rId4"/>
    <p:sldId id="259" r:id="rId5"/>
    <p:sldId id="318" r:id="rId6"/>
    <p:sldId id="262" r:id="rId7"/>
    <p:sldId id="320" r:id="rId8"/>
    <p:sldId id="266" r:id="rId9"/>
    <p:sldId id="319" r:id="rId10"/>
    <p:sldId id="314" r:id="rId11"/>
    <p:sldId id="268" r:id="rId12"/>
    <p:sldId id="316" r:id="rId13"/>
    <p:sldId id="270" r:id="rId14"/>
    <p:sldId id="271" r:id="rId15"/>
    <p:sldId id="297" r:id="rId16"/>
    <p:sldId id="274" r:id="rId17"/>
    <p:sldId id="296" r:id="rId18"/>
    <p:sldId id="303" r:id="rId19"/>
    <p:sldId id="307" r:id="rId20"/>
    <p:sldId id="312" r:id="rId21"/>
    <p:sldId id="280" r:id="rId22"/>
    <p:sldId id="281" r:id="rId23"/>
    <p:sldId id="282" r:id="rId24"/>
    <p:sldId id="283" r:id="rId25"/>
    <p:sldId id="313" r:id="rId26"/>
    <p:sldId id="284" r:id="rId27"/>
    <p:sldId id="315" r:id="rId28"/>
    <p:sldId id="285" r:id="rId29"/>
    <p:sldId id="317" r:id="rId30"/>
    <p:sldId id="304" r:id="rId31"/>
    <p:sldId id="287" r:id="rId32"/>
    <p:sldId id="310" r:id="rId33"/>
    <p:sldId id="305" r:id="rId34"/>
    <p:sldId id="291" r:id="rId35"/>
    <p:sldId id="306" r:id="rId36"/>
    <p:sldId id="293" r:id="rId37"/>
    <p:sldId id="294" r:id="rId38"/>
    <p:sldId id="295" r:id="rId39"/>
  </p:sldIdLst>
  <p:sldSz cx="12192000" cy="6858000"/>
  <p:notesSz cx="6950075" cy="923607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F6"/>
    <a:srgbClr val="FAFDF6"/>
    <a:srgbClr val="EEEDF5"/>
    <a:srgbClr val="FEF3F1"/>
    <a:srgbClr val="F5FBFB"/>
    <a:srgbClr val="091337"/>
    <a:srgbClr val="69A2BA"/>
    <a:srgbClr val="56849B"/>
    <a:srgbClr val="16304B"/>
    <a:srgbClr val="09A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20" autoAdjust="0"/>
    <p:restoredTop sz="86125" autoAdjust="0"/>
  </p:normalViewPr>
  <p:slideViewPr>
    <p:cSldViewPr snapToGrid="0">
      <p:cViewPr varScale="1">
        <p:scale>
          <a:sx n="57" d="100"/>
          <a:sy n="57" d="100"/>
        </p:scale>
        <p:origin x="96" y="960"/>
      </p:cViewPr>
      <p:guideLst/>
    </p:cSldViewPr>
  </p:slideViewPr>
  <p:outlineViewPr>
    <p:cViewPr>
      <p:scale>
        <a:sx n="33" d="100"/>
        <a:sy n="33" d="100"/>
      </p:scale>
      <p:origin x="0" y="0"/>
    </p:cViewPr>
  </p:outlineViewPr>
  <p:notesTextViewPr>
    <p:cViewPr>
      <p:scale>
        <a:sx n="70" d="100"/>
        <a:sy n="70" d="100"/>
      </p:scale>
      <p:origin x="0" y="0"/>
    </p:cViewPr>
  </p:notesTextViewPr>
  <p:sorterViewPr>
    <p:cViewPr>
      <p:scale>
        <a:sx n="100" d="100"/>
        <a:sy n="100" d="100"/>
      </p:scale>
      <p:origin x="0" y="-2352"/>
    </p:cViewPr>
  </p:sorterViewPr>
  <p:notesViewPr>
    <p:cSldViewPr snapToGrid="0" showGuides="1">
      <p:cViewPr varScale="1">
        <p:scale>
          <a:sx n="89" d="100"/>
          <a:sy n="89" d="100"/>
        </p:scale>
        <p:origin x="260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58F9A-E73F-CD46-BF4B-B2692F02C7F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BB432B6-59BB-774A-80F8-B35F7A71372B}" type="parTrans" cxnId="{6771251E-B47C-4424-BC64-17FFEAB5B8CA}">
      <dgm:prSet/>
      <dgm:spPr/>
      <dgm:t>
        <a:bodyPr/>
        <a:lstStyle/>
        <a:p>
          <a:endParaRPr lang="en-US"/>
        </a:p>
      </dgm:t>
    </dgm:pt>
    <dgm:pt modelId="{20301E24-C1AD-1143-BADA-4C46E2F9D82B}">
      <dgm:prSet phldrT="[Text]" custT="1"/>
      <dgm:spPr>
        <a:solidFill>
          <a:srgbClr val="C7DCCF"/>
        </a:solidFill>
      </dgm:spPr>
      <dgm:t>
        <a:bodyPr/>
        <a:lstStyle/>
        <a:p>
          <a:r>
            <a:rPr lang="ja-JP" sz="3000" b="0" i="0" u="none" strike="noStrike" cap="none" baseline="0" dirty="0">
              <a:solidFill>
                <a:srgbClr val="243A50"/>
              </a:solidFill>
              <a:effectLst/>
              <a:uFillTx/>
              <a:ea typeface="MS UI Gothic"/>
            </a:rPr>
            <a:t>誰でも働ける！</a:t>
          </a:r>
        </a:p>
      </dgm:t>
    </dgm:pt>
    <dgm:pt modelId="{2C5DC83A-53C5-5546-A17D-354D3833DD8A}" type="sibTrans" cxnId="{6771251E-B47C-4424-BC64-17FFEAB5B8CA}">
      <dgm:prSet/>
      <dgm:spPr/>
      <dgm:t>
        <a:bodyPr/>
        <a:lstStyle/>
        <a:p>
          <a:endParaRPr lang="en-US"/>
        </a:p>
      </dgm:t>
    </dgm:pt>
    <dgm:pt modelId="{05879273-691F-9741-A110-3627D2D322E9}" type="parTrans" cxnId="{9E250D2C-3005-418B-862D-8F138BB227A5}">
      <dgm:prSet/>
      <dgm:spPr/>
      <dgm:t>
        <a:bodyPr/>
        <a:lstStyle/>
        <a:p>
          <a:endParaRPr lang="en-US"/>
        </a:p>
      </dgm:t>
    </dgm:pt>
    <dgm:pt modelId="{F224A708-E83E-BD4F-B4FC-328466915A15}">
      <dgm:prSet phldrT="[Text]" custT="1"/>
      <dgm:spPr>
        <a:solidFill>
          <a:srgbClr val="EFD54E"/>
        </a:solidFill>
      </dgm:spPr>
      <dgm:t>
        <a:bodyPr/>
        <a:lstStyle/>
        <a:p>
          <a:r>
            <a:rPr lang="ja-JP" sz="3000" b="0" i="0" u="none" strike="noStrike" cap="none" baseline="0" dirty="0">
              <a:solidFill>
                <a:srgbClr val="243A50"/>
              </a:solidFill>
              <a:effectLst/>
              <a:uFillTx/>
              <a:ea typeface="MS UI Gothic"/>
            </a:rPr>
            <a:t>仕事の見え方は人それぞれ違う</a:t>
          </a:r>
        </a:p>
      </dgm:t>
    </dgm:pt>
    <dgm:pt modelId="{A077A362-4764-EA45-9CD9-3079D277AD9C}" type="sibTrans" cxnId="{9E250D2C-3005-418B-862D-8F138BB227A5}">
      <dgm:prSet/>
      <dgm:spPr/>
      <dgm:t>
        <a:bodyPr/>
        <a:lstStyle/>
        <a:p>
          <a:endParaRPr lang="en-US"/>
        </a:p>
      </dgm:t>
    </dgm:pt>
    <dgm:pt modelId="{F51C07C3-C6B4-9842-BEFF-2B9DB8A07E1D}" type="parTrans" cxnId="{06442A2A-7D00-47D4-9408-3D37D57B9FC5}">
      <dgm:prSet/>
      <dgm:spPr/>
      <dgm:t>
        <a:bodyPr/>
        <a:lstStyle/>
        <a:p>
          <a:endParaRPr lang="en-US"/>
        </a:p>
      </dgm:t>
    </dgm:pt>
    <dgm:pt modelId="{05EF544E-80F4-D842-9CD8-B8BF93CDE4CA}">
      <dgm:prSet phldrT="[Text]" custT="1"/>
      <dgm:spPr>
        <a:solidFill>
          <a:srgbClr val="FF946B"/>
        </a:solidFill>
      </dgm:spPr>
      <dgm:t>
        <a:bodyPr/>
        <a:lstStyle/>
        <a:p>
          <a:r>
            <a:rPr lang="ja-JP" sz="3000" b="0" i="0" u="none" strike="noStrike" cap="none" baseline="0" dirty="0">
              <a:solidFill>
                <a:srgbClr val="243A50"/>
              </a:solidFill>
              <a:effectLst/>
              <a:uFillTx/>
              <a:ea typeface="MS UI Gothic"/>
            </a:rPr>
            <a:t>雇用は家族のやりたいことに根ざしたものでなければなりません</a:t>
          </a:r>
        </a:p>
      </dgm:t>
    </dgm:pt>
    <dgm:pt modelId="{3682359F-3EA4-B243-A246-19D1E8046DD7}" type="sibTrans" cxnId="{06442A2A-7D00-47D4-9408-3D37D57B9FC5}">
      <dgm:prSet/>
      <dgm:spPr/>
      <dgm:t>
        <a:bodyPr/>
        <a:lstStyle/>
        <a:p>
          <a:endParaRPr lang="en-US"/>
        </a:p>
      </dgm:t>
    </dgm:pt>
    <dgm:pt modelId="{51324855-DD46-4A4F-9EBD-C4273DED2978}" type="pres">
      <dgm:prSet presAssocID="{36D58F9A-E73F-CD46-BF4B-B2692F02C7FF}" presName="diagram" presStyleCnt="0">
        <dgm:presLayoutVars>
          <dgm:dir/>
          <dgm:resizeHandles val="exact"/>
        </dgm:presLayoutVars>
      </dgm:prSet>
      <dgm:spPr/>
      <dgm:t>
        <a:bodyPr/>
        <a:lstStyle/>
        <a:p>
          <a:endParaRPr lang="en-US"/>
        </a:p>
      </dgm:t>
    </dgm:pt>
    <dgm:pt modelId="{5F50E6EF-FBB1-BB45-BCE1-AB55ECE2DE08}" type="pres">
      <dgm:prSet presAssocID="{20301E24-C1AD-1143-BADA-4C46E2F9D82B}" presName="node" presStyleLbl="node1" presStyleIdx="0" presStyleCnt="3" custScaleX="151836">
        <dgm:presLayoutVars>
          <dgm:bulletEnabled val="1"/>
        </dgm:presLayoutVars>
      </dgm:prSet>
      <dgm:spPr/>
      <dgm:t>
        <a:bodyPr/>
        <a:lstStyle/>
        <a:p>
          <a:endParaRPr lang="en-US"/>
        </a:p>
      </dgm:t>
    </dgm:pt>
    <dgm:pt modelId="{11879C06-D464-5C4C-A93B-15806EE3174E}" type="pres">
      <dgm:prSet presAssocID="{2C5DC83A-53C5-5546-A17D-354D3833DD8A}" presName="sibTrans" presStyleCnt="0"/>
      <dgm:spPr/>
    </dgm:pt>
    <dgm:pt modelId="{43697143-A735-3546-BCDC-9A1111661CE6}" type="pres">
      <dgm:prSet presAssocID="{F224A708-E83E-BD4F-B4FC-328466915A15}" presName="node" presStyleLbl="node1" presStyleIdx="1" presStyleCnt="3" custScaleX="151836">
        <dgm:presLayoutVars>
          <dgm:bulletEnabled val="1"/>
        </dgm:presLayoutVars>
      </dgm:prSet>
      <dgm:spPr/>
      <dgm:t>
        <a:bodyPr/>
        <a:lstStyle/>
        <a:p>
          <a:endParaRPr lang="en-US"/>
        </a:p>
      </dgm:t>
    </dgm:pt>
    <dgm:pt modelId="{6C52CD49-D13F-AC42-920A-54B9CB53455E}" type="pres">
      <dgm:prSet presAssocID="{A077A362-4764-EA45-9CD9-3079D277AD9C}" presName="sibTrans" presStyleCnt="0"/>
      <dgm:spPr/>
    </dgm:pt>
    <dgm:pt modelId="{852A1ED9-E830-AE42-B8BF-A1FDFA057C6A}" type="pres">
      <dgm:prSet presAssocID="{05EF544E-80F4-D842-9CD8-B8BF93CDE4CA}" presName="node" presStyleLbl="node1" presStyleIdx="2" presStyleCnt="3" custScaleX="151836">
        <dgm:presLayoutVars>
          <dgm:bulletEnabled val="1"/>
        </dgm:presLayoutVars>
      </dgm:prSet>
      <dgm:spPr/>
      <dgm:t>
        <a:bodyPr/>
        <a:lstStyle/>
        <a:p>
          <a:endParaRPr lang="en-US"/>
        </a:p>
      </dgm:t>
    </dgm:pt>
  </dgm:ptLst>
  <dgm:cxnLst>
    <dgm:cxn modelId="{6771251E-B47C-4424-BC64-17FFEAB5B8CA}" srcId="{36D58F9A-E73F-CD46-BF4B-B2692F02C7FF}" destId="{20301E24-C1AD-1143-BADA-4C46E2F9D82B}" srcOrd="0" destOrd="0" parTransId="{FBB432B6-59BB-774A-80F8-B35F7A71372B}" sibTransId="{2C5DC83A-53C5-5546-A17D-354D3833DD8A}"/>
    <dgm:cxn modelId="{9E250D2C-3005-418B-862D-8F138BB227A5}" srcId="{36D58F9A-E73F-CD46-BF4B-B2692F02C7FF}" destId="{F224A708-E83E-BD4F-B4FC-328466915A15}" srcOrd="1" destOrd="0" parTransId="{05879273-691F-9741-A110-3627D2D322E9}" sibTransId="{A077A362-4764-EA45-9CD9-3079D277AD9C}"/>
    <dgm:cxn modelId="{6EA85231-DE21-46A5-9C56-2D4B83CAF833}" type="presOf" srcId="{20301E24-C1AD-1143-BADA-4C46E2F9D82B}" destId="{5F50E6EF-FBB1-BB45-BCE1-AB55ECE2DE08}" srcOrd="0" destOrd="0" presId="urn:microsoft.com/office/officeart/2005/8/layout/default"/>
    <dgm:cxn modelId="{DF3D2617-9B3A-45F7-9CE2-36A0505C7921}" type="presOf" srcId="{05EF544E-80F4-D842-9CD8-B8BF93CDE4CA}" destId="{852A1ED9-E830-AE42-B8BF-A1FDFA057C6A}" srcOrd="0" destOrd="0" presId="urn:microsoft.com/office/officeart/2005/8/layout/default"/>
    <dgm:cxn modelId="{114110FE-B061-4E7F-A3C9-2A8BADC455B0}" type="presOf" srcId="{F224A708-E83E-BD4F-B4FC-328466915A15}" destId="{43697143-A735-3546-BCDC-9A1111661CE6}" srcOrd="0" destOrd="0" presId="urn:microsoft.com/office/officeart/2005/8/layout/default"/>
    <dgm:cxn modelId="{6A09FDA5-BD43-44D0-8CBD-B5D48018781E}" type="presOf" srcId="{36D58F9A-E73F-CD46-BF4B-B2692F02C7FF}" destId="{51324855-DD46-4A4F-9EBD-C4273DED2978}" srcOrd="0" destOrd="0" presId="urn:microsoft.com/office/officeart/2005/8/layout/default"/>
    <dgm:cxn modelId="{06442A2A-7D00-47D4-9408-3D37D57B9FC5}" srcId="{36D58F9A-E73F-CD46-BF4B-B2692F02C7FF}" destId="{05EF544E-80F4-D842-9CD8-B8BF93CDE4CA}" srcOrd="2" destOrd="0" parTransId="{F51C07C3-C6B4-9842-BEFF-2B9DB8A07E1D}" sibTransId="{3682359F-3EA4-B243-A246-19D1E8046DD7}"/>
    <dgm:cxn modelId="{13B9B53F-04CA-4576-B017-45B589D1E978}" type="presParOf" srcId="{51324855-DD46-4A4F-9EBD-C4273DED2978}" destId="{5F50E6EF-FBB1-BB45-BCE1-AB55ECE2DE08}" srcOrd="0" destOrd="0" presId="urn:microsoft.com/office/officeart/2005/8/layout/default"/>
    <dgm:cxn modelId="{3E164633-2064-42A1-AB22-5D5D6A1C395A}" type="presParOf" srcId="{51324855-DD46-4A4F-9EBD-C4273DED2978}" destId="{11879C06-D464-5C4C-A93B-15806EE3174E}" srcOrd="1" destOrd="0" presId="urn:microsoft.com/office/officeart/2005/8/layout/default"/>
    <dgm:cxn modelId="{DB0482BF-D7CB-4046-AE79-8557DE30FEDF}" type="presParOf" srcId="{51324855-DD46-4A4F-9EBD-C4273DED2978}" destId="{43697143-A735-3546-BCDC-9A1111661CE6}" srcOrd="2" destOrd="0" presId="urn:microsoft.com/office/officeart/2005/8/layout/default"/>
    <dgm:cxn modelId="{5EDF2CF6-43A5-4D79-8767-137B51C79DD6}" type="presParOf" srcId="{51324855-DD46-4A4F-9EBD-C4273DED2978}" destId="{6C52CD49-D13F-AC42-920A-54B9CB53455E}" srcOrd="3" destOrd="0" presId="urn:microsoft.com/office/officeart/2005/8/layout/default"/>
    <dgm:cxn modelId="{4DCB7CF2-0C5B-45E2-8B22-2FBCE48B80A9}" type="presParOf" srcId="{51324855-DD46-4A4F-9EBD-C4273DED2978}" destId="{852A1ED9-E830-AE42-B8BF-A1FDFA057C6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E6EF-FBB1-BB45-BCE1-AB55ECE2DE08}">
      <dsp:nvSpPr>
        <dsp:cNvPr id="0" name=""/>
        <dsp:cNvSpPr/>
      </dsp:nvSpPr>
      <dsp:spPr>
        <a:xfrm>
          <a:off x="7338" y="67106"/>
          <a:ext cx="5083074" cy="2008643"/>
        </a:xfrm>
        <a:prstGeom prst="rect">
          <a:avLst/>
        </a:prstGeom>
        <a:solidFill>
          <a:srgbClr val="C7DC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ja-JP" altLang="en-US" sz="3000" b="0" i="0" u="none" strike="noStrike" kern="1200" cap="none" baseline="0" dirty="0">
              <a:solidFill>
                <a:srgbClr val="243A50"/>
              </a:solidFill>
              <a:effectLst/>
              <a:uFillTx/>
              <a:ea typeface="MS UI Gothic"/>
            </a:rPr>
            <a:t>誰でも働ける！</a:t>
          </a:r>
        </a:p>
      </dsp:txBody>
      <dsp:txXfrm>
        <a:off x="7338" y="67106"/>
        <a:ext cx="5083074" cy="2008643"/>
      </dsp:txXfrm>
    </dsp:sp>
    <dsp:sp modelId="{43697143-A735-3546-BCDC-9A1111661CE6}">
      <dsp:nvSpPr>
        <dsp:cNvPr id="0" name=""/>
        <dsp:cNvSpPr/>
      </dsp:nvSpPr>
      <dsp:spPr>
        <a:xfrm>
          <a:off x="5425186" y="67106"/>
          <a:ext cx="5083074" cy="2008643"/>
        </a:xfrm>
        <a:prstGeom prst="rect">
          <a:avLst/>
        </a:prstGeom>
        <a:solidFill>
          <a:srgbClr val="EFD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ja-JP" altLang="en-US" sz="3000" b="0" i="0" u="none" strike="noStrike" kern="1200" cap="none" baseline="0" dirty="0">
              <a:solidFill>
                <a:srgbClr val="243A50"/>
              </a:solidFill>
              <a:effectLst/>
              <a:uFillTx/>
              <a:ea typeface="MS UI Gothic"/>
            </a:rPr>
            <a:t>仕事の見え方は人それぞれ違う</a:t>
          </a:r>
        </a:p>
      </dsp:txBody>
      <dsp:txXfrm>
        <a:off x="5425186" y="67106"/>
        <a:ext cx="5083074" cy="2008643"/>
      </dsp:txXfrm>
    </dsp:sp>
    <dsp:sp modelId="{852A1ED9-E830-AE42-B8BF-A1FDFA057C6A}">
      <dsp:nvSpPr>
        <dsp:cNvPr id="0" name=""/>
        <dsp:cNvSpPr/>
      </dsp:nvSpPr>
      <dsp:spPr>
        <a:xfrm>
          <a:off x="2716262" y="2410524"/>
          <a:ext cx="5083074" cy="2008643"/>
        </a:xfrm>
        <a:prstGeom prst="rect">
          <a:avLst/>
        </a:prstGeom>
        <a:solidFill>
          <a:srgbClr val="FF94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ja-JP" altLang="en-US" sz="3000" b="0" i="0" u="none" strike="noStrike" kern="1200" cap="none" baseline="0" dirty="0">
              <a:solidFill>
                <a:srgbClr val="243A50"/>
              </a:solidFill>
              <a:effectLst/>
              <a:uFillTx/>
              <a:ea typeface="MS UI Gothic"/>
            </a:rPr>
            <a:t>雇用は家族のやりたいことに根ざしたものでなければなりません</a:t>
          </a:r>
        </a:p>
      </dsp:txBody>
      <dsp:txXfrm>
        <a:off x="2716262" y="2410524"/>
        <a:ext cx="5083074" cy="2008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r>
              <a:rPr lang="en-US" sz="1000">
                <a:latin typeface="Arial" panose="020B0604020202020204" pitchFamily="34" charset="0"/>
                <a:cs typeface="Arial" panose="020B0604020202020204" pitchFamily="34" charset="0"/>
              </a:rPr>
              <a:t>Imagine the Possibilities: </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A Path to Employment Success</a:t>
            </a: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6AC269-D81C-4339-90D6-59659E7E121B}" type="slidenum">
              <a:rPr lang="en-US" sz="1000"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08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C7D2A63-6E54-4C42-8FC1-BD46066D9D98}" type="datetimeFigureOut">
              <a:rPr lang="en-US" smtClean="0"/>
              <a:t>1/16/2024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B1B2391-1F68-034A-821C-1FD10A16A45E}" type="slidenum">
              <a:rPr lang="en-US" smtClean="0"/>
              <a:t>‹#›</a:t>
            </a:fld>
            <a:endParaRPr lang="en-US"/>
          </a:p>
        </p:txBody>
      </p:sp>
    </p:spTree>
    <p:extLst>
      <p:ext uri="{BB962C8B-B14F-4D97-AF65-F5344CB8AC3E}">
        <p14:creationId xmlns:p14="http://schemas.microsoft.com/office/powerpoint/2010/main" val="286401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3</a:t>
            </a:fld>
            <a:endParaRPr lang="en-US"/>
          </a:p>
        </p:txBody>
      </p:sp>
    </p:spTree>
    <p:extLst>
      <p:ext uri="{BB962C8B-B14F-4D97-AF65-F5344CB8AC3E}">
        <p14:creationId xmlns:p14="http://schemas.microsoft.com/office/powerpoint/2010/main" val="172399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7</a:t>
            </a:fld>
            <a:endParaRPr lang="en-US"/>
          </a:p>
        </p:txBody>
      </p:sp>
    </p:spTree>
    <p:extLst>
      <p:ext uri="{BB962C8B-B14F-4D97-AF65-F5344CB8AC3E}">
        <p14:creationId xmlns:p14="http://schemas.microsoft.com/office/powerpoint/2010/main" val="305407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sz="1800" b="0" i="0" u="none" strike="noStrike" cap="none" baseline="0">
                <a:solidFill>
                  <a:srgbClr val="000000"/>
                </a:solidFill>
                <a:effectLst/>
                <a:uFillTx/>
                <a:ea typeface="MS UI Gothic"/>
              </a:rPr>
              <a:t>Judith </a:t>
            </a:r>
          </a:p>
        </p:txBody>
      </p:sp>
      <p:sp>
        <p:nvSpPr>
          <p:cNvPr id="4" name="Slide Number Placeholder 3"/>
          <p:cNvSpPr>
            <a:spLocks noGrp="1"/>
          </p:cNvSpPr>
          <p:nvPr>
            <p:ph type="sldNum" sz="quarter" idx="5"/>
          </p:nvPr>
        </p:nvSpPr>
        <p:spPr/>
        <p:txBody>
          <a:bodyPr/>
          <a:lstStyle/>
          <a:p>
            <a:fld id="{3B1B2391-1F68-034A-821C-1FD10A16A45E}" type="slidenum">
              <a:rPr lang="en-US" smtClean="0"/>
              <a:t>12</a:t>
            </a:fld>
            <a:endParaRPr lang="en-US"/>
          </a:p>
        </p:txBody>
      </p:sp>
    </p:spTree>
    <p:extLst>
      <p:ext uri="{BB962C8B-B14F-4D97-AF65-F5344CB8AC3E}">
        <p14:creationId xmlns:p14="http://schemas.microsoft.com/office/powerpoint/2010/main" val="128839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18</a:t>
            </a:fld>
            <a:endParaRPr lang="en-US"/>
          </a:p>
        </p:txBody>
      </p:sp>
    </p:spTree>
    <p:extLst>
      <p:ext uri="{BB962C8B-B14F-4D97-AF65-F5344CB8AC3E}">
        <p14:creationId xmlns:p14="http://schemas.microsoft.com/office/powerpoint/2010/main" val="112915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32</a:t>
            </a:fld>
            <a:endParaRPr lang="en-US"/>
          </a:p>
        </p:txBody>
      </p:sp>
    </p:spTree>
    <p:extLst>
      <p:ext uri="{BB962C8B-B14F-4D97-AF65-F5344CB8AC3E}">
        <p14:creationId xmlns:p14="http://schemas.microsoft.com/office/powerpoint/2010/main" val="99665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895599"/>
            <a:ext cx="8667750" cy="1395413"/>
          </a:xfrm>
        </p:spPr>
        <p:txBody>
          <a:bodyPr anchor="b">
            <a:normAutofit/>
          </a:bodyPr>
          <a:lstStyle>
            <a:lvl1pPr algn="l">
              <a:defRPr sz="4800">
                <a:solidFill>
                  <a:srgbClr val="017076"/>
                </a:solidFill>
              </a:defRPr>
            </a:lvl1pPr>
          </a:lstStyle>
          <a:p>
            <a:r>
              <a:rPr lang="en-US"/>
              <a:t>Click to edit Master title style</a:t>
            </a:r>
          </a:p>
        </p:txBody>
      </p:sp>
      <p:sp>
        <p:nvSpPr>
          <p:cNvPr id="3" name="Subtitle 2"/>
          <p:cNvSpPr>
            <a:spLocks noGrp="1"/>
          </p:cNvSpPr>
          <p:nvPr>
            <p:ph type="subTitle" idx="1"/>
          </p:nvPr>
        </p:nvSpPr>
        <p:spPr>
          <a:xfrm>
            <a:off x="857250" y="4383088"/>
            <a:ext cx="8667750" cy="1065212"/>
          </a:xfrm>
        </p:spPr>
        <p:txBody>
          <a:bodyPr/>
          <a:lstStyle>
            <a:lvl1pPr marL="0" indent="0" algn="l">
              <a:buNone/>
              <a:defRPr sz="2400">
                <a:solidFill>
                  <a:srgbClr val="243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122AED1A-5F51-C641-A549-9C8CF3A91F4B}"/>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51C3A5-4582-A144-969E-77DBE8A76F1F}"/>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D8F600-EBC3-D64D-ADFE-9E6A9767240B}"/>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4610E2-A714-F442-9DE0-399BD632D9CB}"/>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E76A5C-86E7-5B43-BE69-2AC8BD0888D6}"/>
              </a:ext>
            </a:extLst>
          </p:cNvPr>
          <p:cNvSpPr/>
          <p:nvPr userDrawn="1"/>
        </p:nvSpPr>
        <p:spPr>
          <a:xfrm rot="16200000" flipV="1">
            <a:off x="5168266" y="3175"/>
            <a:ext cx="45719" cy="8667749"/>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84D144B9-A573-9347-9D2C-F6FC6C91F129}"/>
              </a:ext>
            </a:extLst>
          </p:cNvPr>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t>‹#›</a:t>
            </a:fld>
            <a:endParaRPr lang="en-US"/>
          </a:p>
        </p:txBody>
      </p:sp>
    </p:spTree>
    <p:extLst>
      <p:ext uri="{BB962C8B-B14F-4D97-AF65-F5344CB8AC3E}">
        <p14:creationId xmlns:p14="http://schemas.microsoft.com/office/powerpoint/2010/main" val="33186204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17076"/>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cxnSp>
        <p:nvCxnSpPr>
          <p:cNvPr id="18" name="Straight Connector 17">
            <a:extLst>
              <a:ext uri="{FF2B5EF4-FFF2-40B4-BE49-F238E27FC236}">
                <a16:creationId xmlns:a16="http://schemas.microsoft.com/office/drawing/2014/main" id="{6E7E3C16-8EF8-7B49-9817-03F46A9847BB}"/>
              </a:ext>
            </a:extLst>
          </p:cNvPr>
          <p:cNvCxnSpPr/>
          <p:nvPr userDrawn="1"/>
        </p:nvCxnSpPr>
        <p:spPr>
          <a:xfrm flipH="1">
            <a:off x="6076903" y="1690688"/>
            <a:ext cx="10052" cy="4486275"/>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823438-7560-6441-A5F5-418BE275739D}"/>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5B66AA-EDA4-3848-8983-1B7E6878D853}"/>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EF73C5-1159-9843-BE89-47630C28B7FF}"/>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D6765A-D869-4343-B5FC-80E867C33AB1}"/>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6989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F0B52-B97C-3048-A5DB-4E010739C64A}"/>
              </a:ext>
            </a:extLst>
          </p:cNvPr>
          <p:cNvSpPr/>
          <p:nvPr userDrawn="1"/>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t>‹#›</a:t>
            </a:fld>
            <a:endParaRPr lang="en-US"/>
          </a:p>
        </p:txBody>
      </p:sp>
      <p:sp>
        <p:nvSpPr>
          <p:cNvPr id="7" name="Rectangle 6">
            <a:extLst>
              <a:ext uri="{FF2B5EF4-FFF2-40B4-BE49-F238E27FC236}">
                <a16:creationId xmlns:a16="http://schemas.microsoft.com/office/drawing/2014/main" id="{6551F518-329A-DB48-8079-19883FB16010}"/>
              </a:ext>
            </a:extLst>
          </p:cNvPr>
          <p:cNvSpPr/>
          <p:nvPr userDrawn="1"/>
        </p:nvSpPr>
        <p:spPr>
          <a:xfrm rot="10800000">
            <a:off x="0" y="-1545"/>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FBA36A-6286-8E4C-8820-179316FA9FD4}"/>
              </a:ext>
            </a:extLst>
          </p:cNvPr>
          <p:cNvSpPr/>
          <p:nvPr userDrawn="1"/>
        </p:nvSpPr>
        <p:spPr>
          <a:xfrm>
            <a:off x="7829594" y="-2901"/>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249BC3-E9BE-AB47-82DA-55EA2C2A2FB3}"/>
              </a:ext>
            </a:extLst>
          </p:cNvPr>
          <p:cNvSpPr/>
          <p:nvPr userDrawn="1"/>
        </p:nvSpPr>
        <p:spPr>
          <a:xfrm rot="10800000">
            <a:off x="4241016" y="-2903"/>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EF8824-1B12-9642-B1A5-FD268990A06F}"/>
              </a:ext>
            </a:extLst>
          </p:cNvPr>
          <p:cNvSpPr/>
          <p:nvPr userDrawn="1"/>
        </p:nvSpPr>
        <p:spPr>
          <a:xfrm>
            <a:off x="10235624" y="-2903"/>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7947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t>‹#›</a:t>
            </a:fld>
            <a:endParaRPr lang="en-US"/>
          </a:p>
        </p:txBody>
      </p:sp>
    </p:spTree>
    <p:extLst>
      <p:ext uri="{BB962C8B-B14F-4D97-AF65-F5344CB8AC3E}">
        <p14:creationId xmlns:p14="http://schemas.microsoft.com/office/powerpoint/2010/main" val="37145839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17076"/>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243A50"/>
                </a:solidFill>
              </a:defRPr>
            </a:lvl1pPr>
            <a:lvl2pPr>
              <a:defRPr sz="2800">
                <a:solidFill>
                  <a:srgbClr val="243A50"/>
                </a:solidFill>
              </a:defRPr>
            </a:lvl2pPr>
            <a:lvl3pPr>
              <a:defRPr sz="2400">
                <a:solidFill>
                  <a:srgbClr val="243A50"/>
                </a:solidFill>
              </a:defRPr>
            </a:lvl3pPr>
            <a:lvl4pPr>
              <a:defRPr sz="2000">
                <a:solidFill>
                  <a:srgbClr val="243A50"/>
                </a:solidFill>
              </a:defRPr>
            </a:lvl4pPr>
            <a:lvl5pPr>
              <a:defRPr sz="2000">
                <a:solidFill>
                  <a:srgbClr val="243A5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243A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BA106755-32A5-0B4A-B338-FD8A6E91FC23}"/>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2924A2-F776-E943-8261-B1F636F83895}"/>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FAF178-0E9A-274C-9D81-3DE40CF50D8F}"/>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218140-F0E8-894A-9CBD-5B8DEF8DEC39}"/>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9555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17076"/>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243A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8315EE2C-9710-6641-82FA-49A09F433D06}"/>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59538E-178D-3743-A34E-EA2D2A70EA8B}"/>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89FEBF-A801-2D48-B0C8-F12DC13D5BD6}"/>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DB03F8-2F52-2248-A1A6-9EA442D83918}"/>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8399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7" name="Rectangle 6">
            <a:extLst>
              <a:ext uri="{FF2B5EF4-FFF2-40B4-BE49-F238E27FC236}">
                <a16:creationId xmlns:a16="http://schemas.microsoft.com/office/drawing/2014/main" id="{8ECB1B11-9E28-4C4C-851D-DA3922407F84}"/>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B71087-2231-EE4F-BCB8-EC61EDBC71D3}"/>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E3B849-499B-C642-B6D7-18C970296B10}"/>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48E9AD-E60D-9940-81BB-94D335F08F8B}"/>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400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DB3666-FE48-E14A-86FE-8D09D3D7DD3E}"/>
              </a:ext>
            </a:extLst>
          </p:cNvPr>
          <p:cNvSpPr/>
          <p:nvPr userDrawn="1"/>
        </p:nvSpPr>
        <p:spPr>
          <a:xfrm>
            <a:off x="0" y="0"/>
            <a:ext cx="12192000" cy="6858000"/>
          </a:xfrm>
          <a:prstGeom prst="rect">
            <a:avLst/>
          </a:prstGeom>
          <a:solidFill>
            <a:srgbClr val="EFD54E">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3A50"/>
              </a:solidFill>
            </a:endParaRPr>
          </a:p>
        </p:txBody>
      </p:sp>
      <p:sp>
        <p:nvSpPr>
          <p:cNvPr id="2" name="Title 1"/>
          <p:cNvSpPr>
            <a:spLocks noGrp="1"/>
          </p:cNvSpPr>
          <p:nvPr>
            <p:ph type="title"/>
          </p:nvPr>
        </p:nvSpPr>
        <p:spPr/>
        <p:txBody>
          <a:bodyPr/>
          <a:lstStyle>
            <a:lvl1pPr>
              <a:defRPr>
                <a:solidFill>
                  <a:srgbClr val="01707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rgbClr val="243A50"/>
                </a:solidFill>
              </a:defRPr>
            </a:lvl1pPr>
          </a:lstStyle>
          <a:p>
            <a:fld id="{D1DDEDF4-883C-4159-966D-7CEF8ED53DD3}" type="slidenum">
              <a:rPr lang="en-US" smtClean="0"/>
              <a:t>‹#›</a:t>
            </a:fld>
            <a:endParaRPr lang="en-US"/>
          </a:p>
        </p:txBody>
      </p:sp>
      <p:pic>
        <p:nvPicPr>
          <p:cNvPr id="8" name="Picture 7">
            <a:extLst>
              <a:ext uri="{FF2B5EF4-FFF2-40B4-BE49-F238E27FC236}">
                <a16:creationId xmlns:a16="http://schemas.microsoft.com/office/drawing/2014/main" id="{6E29789A-8B07-7D48-837C-E1D1692068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4578" y="6266103"/>
            <a:ext cx="858444" cy="410922"/>
          </a:xfrm>
          <a:prstGeom prst="rect">
            <a:avLst/>
          </a:prstGeom>
        </p:spPr>
      </p:pic>
      <p:pic>
        <p:nvPicPr>
          <p:cNvPr id="9" name="Picture 8">
            <a:extLst>
              <a:ext uri="{FF2B5EF4-FFF2-40B4-BE49-F238E27FC236}">
                <a16:creationId xmlns:a16="http://schemas.microsoft.com/office/drawing/2014/main" id="{7BD18F9B-10C0-D340-B75C-CA49317509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3524" y="6245783"/>
            <a:ext cx="733836" cy="479240"/>
          </a:xfrm>
          <a:prstGeom prst="rect">
            <a:avLst/>
          </a:prstGeom>
        </p:spPr>
      </p:pic>
    </p:spTree>
    <p:extLst>
      <p:ext uri="{BB962C8B-B14F-4D97-AF65-F5344CB8AC3E}">
        <p14:creationId xmlns:p14="http://schemas.microsoft.com/office/powerpoint/2010/main" val="24482131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11" name="Rectangle 10">
            <a:extLst>
              <a:ext uri="{FF2B5EF4-FFF2-40B4-BE49-F238E27FC236}">
                <a16:creationId xmlns:a16="http://schemas.microsoft.com/office/drawing/2014/main" id="{173D2446-1E83-7D4A-9061-EBD8D0EC1717}"/>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8D94"/>
              </a:solidFill>
            </a:endParaRPr>
          </a:p>
        </p:txBody>
      </p:sp>
      <p:sp>
        <p:nvSpPr>
          <p:cNvPr id="12" name="Rectangle 11">
            <a:extLst>
              <a:ext uri="{FF2B5EF4-FFF2-40B4-BE49-F238E27FC236}">
                <a16:creationId xmlns:a16="http://schemas.microsoft.com/office/drawing/2014/main" id="{47621404-531C-2247-975C-715932478D63}"/>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499C09-8414-DD4F-A1F3-20F8C0B4705D}"/>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231E35-8D30-1949-940A-ECF9FD1D028B}"/>
              </a:ext>
            </a:extLst>
          </p:cNvPr>
          <p:cNvSpPr/>
          <p:nvPr userDrawn="1"/>
        </p:nvSpPr>
        <p:spPr>
          <a:xfrm rot="16200000">
            <a:off x="-332147" y="332145"/>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424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F63F83-FEDE-2B41-9577-3FF36C61F4D6}"/>
              </a:ext>
            </a:extLst>
          </p:cNvPr>
          <p:cNvSpPr/>
          <p:nvPr userDrawn="1"/>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570592"/>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647339"/>
            <a:ext cx="10515600" cy="1500186"/>
          </a:xfrm>
        </p:spPr>
        <p:txBody>
          <a:bodyPr/>
          <a:lstStyle>
            <a:lvl1pPr marL="0" indent="0">
              <a:buNone/>
              <a:defRPr sz="2400">
                <a:solidFill>
                  <a:srgbClr val="EFD5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t>‹#›</a:t>
            </a:fld>
            <a:endParaRPr lang="en-US"/>
          </a:p>
        </p:txBody>
      </p:sp>
      <p:sp>
        <p:nvSpPr>
          <p:cNvPr id="9" name="Rectangle 8">
            <a:extLst>
              <a:ext uri="{FF2B5EF4-FFF2-40B4-BE49-F238E27FC236}">
                <a16:creationId xmlns:a16="http://schemas.microsoft.com/office/drawing/2014/main" id="{10E8E225-A9DE-D946-8826-9CB7A562794A}"/>
              </a:ext>
            </a:extLst>
          </p:cNvPr>
          <p:cNvSpPr/>
          <p:nvPr userDrawn="1"/>
        </p:nvSpPr>
        <p:spPr>
          <a:xfrm rot="16200000" flipV="1">
            <a:off x="6061945" y="-750337"/>
            <a:ext cx="45719" cy="10537994"/>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A789E-3CB8-404D-9E36-CC5AD10B7050}"/>
              </a:ext>
            </a:extLst>
          </p:cNvPr>
          <p:cNvSpPr/>
          <p:nvPr userDrawn="1"/>
        </p:nvSpPr>
        <p:spPr>
          <a:xfrm rot="10800000">
            <a:off x="0" y="1357"/>
            <a:ext cx="4241018" cy="642109"/>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E4B389-9A2F-0342-AE48-38AD84FA85E1}"/>
              </a:ext>
            </a:extLst>
          </p:cNvPr>
          <p:cNvSpPr/>
          <p:nvPr userDrawn="1"/>
        </p:nvSpPr>
        <p:spPr>
          <a:xfrm>
            <a:off x="7829594" y="2"/>
            <a:ext cx="2432924" cy="649240"/>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A22B6E-1BB9-C449-9D9F-3B224A1DE97C}"/>
              </a:ext>
            </a:extLst>
          </p:cNvPr>
          <p:cNvSpPr/>
          <p:nvPr userDrawn="1"/>
        </p:nvSpPr>
        <p:spPr>
          <a:xfrm rot="10800000">
            <a:off x="4241015" y="-1"/>
            <a:ext cx="3588577" cy="649245"/>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E4D9DC-290B-504B-A401-A3521FA70469}"/>
              </a:ext>
            </a:extLst>
          </p:cNvPr>
          <p:cNvSpPr/>
          <p:nvPr userDrawn="1"/>
        </p:nvSpPr>
        <p:spPr>
          <a:xfrm>
            <a:off x="10235624" y="0"/>
            <a:ext cx="1956376" cy="649250"/>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5908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42E24686-3DF5-D645-97F1-DFB9574085E8}"/>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9B75A3-6832-2941-843C-2B8CFCCF85DE}"/>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F1394-1161-F542-8E8A-76DBF3661C4E}"/>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4035ED-E658-8D4C-B86F-1805CF13E8E3}"/>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CFA0C11-3CA6-6C4B-8F64-8761279FAAC3}"/>
              </a:ext>
            </a:extLst>
          </p:cNvPr>
          <p:cNvCxnSpPr/>
          <p:nvPr userDrawn="1"/>
        </p:nvCxnSpPr>
        <p:spPr>
          <a:xfrm flipH="1">
            <a:off x="6098168" y="1814992"/>
            <a:ext cx="0" cy="4351338"/>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906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42E24686-3DF5-D645-97F1-DFB9574085E8}"/>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9B75A3-6832-2941-843C-2B8CFCCF85DE}"/>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F1394-1161-F542-8E8A-76DBF3661C4E}"/>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4035ED-E658-8D4C-B86F-1805CF13E8E3}"/>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807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cxnSp>
        <p:nvCxnSpPr>
          <p:cNvPr id="16" name="Straight Connector 15">
            <a:extLst>
              <a:ext uri="{FF2B5EF4-FFF2-40B4-BE49-F238E27FC236}">
                <a16:creationId xmlns:a16="http://schemas.microsoft.com/office/drawing/2014/main" id="{E158B97D-9D07-454F-A1E3-28D35C64891F}"/>
              </a:ext>
            </a:extLst>
          </p:cNvPr>
          <p:cNvCxnSpPr/>
          <p:nvPr userDrawn="1"/>
        </p:nvCxnSpPr>
        <p:spPr>
          <a:xfrm flipH="1">
            <a:off x="6098168" y="1814992"/>
            <a:ext cx="0" cy="4351338"/>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0119A8-E6F0-A849-92FA-FE2C0B6840B7}"/>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F9F6C9-0477-644E-BB7B-645194B573E7}"/>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8C9CF5-DCDD-5544-94B2-F7C8AE60691C}"/>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E6CF7A-1FAC-2A4B-A81E-9619BAB012A6}"/>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218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17076"/>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sp>
        <p:nvSpPr>
          <p:cNvPr id="14" name="Rectangle 13">
            <a:extLst>
              <a:ext uri="{FF2B5EF4-FFF2-40B4-BE49-F238E27FC236}">
                <a16:creationId xmlns:a16="http://schemas.microsoft.com/office/drawing/2014/main" id="{386266A8-E3C7-7E49-B494-F1AD84FF951A}"/>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9FA378-7239-534B-80DF-B70358811CB1}"/>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DD08DB-CFEE-1243-8B27-0A902536212F}"/>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BC0038-E2A8-D746-9FC2-B3108EE792A8}"/>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23EBE8C-4BD0-CB44-A40A-8D6077D88CE5}"/>
              </a:ext>
            </a:extLst>
          </p:cNvPr>
          <p:cNvCxnSpPr/>
          <p:nvPr userDrawn="1"/>
        </p:nvCxnSpPr>
        <p:spPr>
          <a:xfrm flipH="1">
            <a:off x="6076903" y="1690688"/>
            <a:ext cx="10052" cy="4486275"/>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0155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t>‹#›</a:t>
            </a:fld>
            <a:endParaRPr lang="en-US"/>
          </a:p>
        </p:txBody>
      </p:sp>
      <p:pic>
        <p:nvPicPr>
          <p:cNvPr id="10" name="Picture 9">
            <a:extLst>
              <a:ext uri="{FF2B5EF4-FFF2-40B4-BE49-F238E27FC236}">
                <a16:creationId xmlns:a16="http://schemas.microsoft.com/office/drawing/2014/main" id="{5F503097-40E2-1B4D-B972-99BC28B248B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4578" y="6266103"/>
            <a:ext cx="858444" cy="410922"/>
          </a:xfrm>
          <a:prstGeom prst="rect">
            <a:avLst/>
          </a:prstGeom>
        </p:spPr>
      </p:pic>
      <p:pic>
        <p:nvPicPr>
          <p:cNvPr id="12" name="Picture 11">
            <a:extLst>
              <a:ext uri="{FF2B5EF4-FFF2-40B4-BE49-F238E27FC236}">
                <a16:creationId xmlns:a16="http://schemas.microsoft.com/office/drawing/2014/main" id="{2B382312-C7C2-9F49-8A75-FCC9B622472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93524" y="6245783"/>
            <a:ext cx="733836" cy="479240"/>
          </a:xfrm>
          <a:prstGeom prst="rect">
            <a:avLst/>
          </a:prstGeom>
        </p:spPr>
      </p:pic>
    </p:spTree>
    <p:extLst>
      <p:ext uri="{BB962C8B-B14F-4D97-AF65-F5344CB8AC3E}">
        <p14:creationId xmlns:p14="http://schemas.microsoft.com/office/powerpoint/2010/main" val="328917458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8" r:id="rId4"/>
    <p:sldLayoutId id="2147483651" r:id="rId5"/>
    <p:sldLayoutId id="2147483652" r:id="rId6"/>
    <p:sldLayoutId id="2147483662" r:id="rId7"/>
    <p:sldLayoutId id="2147483659" r:id="rId8"/>
    <p:sldLayoutId id="2147483653" r:id="rId9"/>
    <p:sldLayoutId id="2147483660" r:id="rId10"/>
    <p:sldLayoutId id="2147483654" r:id="rId11"/>
    <p:sldLayoutId id="2147483655" r:id="rId12"/>
    <p:sldLayoutId id="2147483656" r:id="rId13"/>
    <p:sldLayoutId id="2147483657" r:id="rId14"/>
  </p:sldLayoutIdLst>
  <p:transition/>
  <p:hf hdr="0" ftr="0" dt="0"/>
  <p:txStyles>
    <p:titleStyle>
      <a:lvl1pPr algn="l" defTabSz="914400" rtl="0" eaLnBrk="1" latinLnBrk="0" hangingPunct="1">
        <a:lnSpc>
          <a:spcPct val="90000"/>
        </a:lnSpc>
        <a:spcBef>
          <a:spcPct val="0"/>
        </a:spcBef>
        <a:buNone/>
        <a:defRPr sz="4400" kern="1200">
          <a:solidFill>
            <a:srgbClr val="0170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di.uky.edu/employment-checklist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db101.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mailto:Omar.Gomez@harborrc.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C8A1BA-9B20-8D47-A483-674672E1784E}"/>
              </a:ext>
            </a:extLst>
          </p:cNvPr>
          <p:cNvSpPr>
            <a:spLocks noGrp="1"/>
          </p:cNvSpPr>
          <p:nvPr>
            <p:ph type="sldNum" sz="quarter" idx="4"/>
          </p:nvPr>
        </p:nvSpPr>
        <p:spPr/>
        <p:txBody>
          <a:bodyPr/>
          <a:lstStyle/>
          <a:p>
            <a:fld id="{D1DDEDF4-883C-4159-966D-7CEF8ED53DD3}" type="slidenum">
              <a:rPr lang="en-US" smtClean="0"/>
              <a:t>1</a:t>
            </a:fld>
            <a:endParaRPr lang="en-US"/>
          </a:p>
        </p:txBody>
      </p:sp>
      <p:sp>
        <p:nvSpPr>
          <p:cNvPr id="2" name="Title 1"/>
          <p:cNvSpPr>
            <a:spLocks noGrp="1"/>
          </p:cNvSpPr>
          <p:nvPr>
            <p:ph type="ctrTitle"/>
          </p:nvPr>
        </p:nvSpPr>
        <p:spPr/>
        <p:txBody>
          <a:bodyPr>
            <a:noAutofit/>
          </a:bodyPr>
          <a:lstStyle/>
          <a:p>
            <a:r>
              <a:rPr lang="ja-JP" sz="4000" b="1" i="0" u="none" strike="noStrike" cap="none" baseline="0" dirty="0">
                <a:solidFill>
                  <a:srgbClr val="017076"/>
                </a:solidFill>
                <a:effectLst/>
                <a:uFillTx/>
                <a:ea typeface="MS UI Gothic"/>
              </a:rPr>
              <a:t>可能性を想像してみてください </a:t>
            </a:r>
            <a:r>
              <a:rPr sz="4000" dirty="0"/>
              <a:t/>
            </a:r>
            <a:br>
              <a:rPr sz="4000" dirty="0"/>
            </a:br>
            <a:r>
              <a:rPr lang="ja-JP" sz="4000" b="0" i="0" u="none" strike="noStrike" cap="none" baseline="0" dirty="0">
                <a:solidFill>
                  <a:srgbClr val="017076"/>
                </a:solidFill>
                <a:effectLst/>
                <a:uFillTx/>
                <a:ea typeface="MS UI Gothic"/>
              </a:rPr>
              <a:t>就職成功への道</a:t>
            </a:r>
          </a:p>
        </p:txBody>
      </p:sp>
      <p:sp>
        <p:nvSpPr>
          <p:cNvPr id="3" name="Subtitle 2"/>
          <p:cNvSpPr>
            <a:spLocks noGrp="1"/>
          </p:cNvSpPr>
          <p:nvPr>
            <p:ph type="subTitle" idx="1"/>
          </p:nvPr>
        </p:nvSpPr>
        <p:spPr/>
        <p:txBody>
          <a:bodyPr>
            <a:normAutofit/>
          </a:bodyPr>
          <a:lstStyle/>
          <a:p>
            <a:endParaRPr lang="en-US" dirty="0"/>
          </a:p>
          <a:p>
            <a:r>
              <a:rPr lang="ja-JP" sz="2400" b="0" i="0" u="none" strike="noStrike" cap="none" baseline="0" dirty="0">
                <a:solidFill>
                  <a:srgbClr val="243A50"/>
                </a:solidFill>
                <a:effectLst/>
                <a:uFillTx/>
                <a:ea typeface="MS UI Gothic"/>
              </a:rPr>
              <a:t>Sean Roy - TransCen</a:t>
            </a:r>
          </a:p>
        </p:txBody>
      </p:sp>
      <p:pic>
        <p:nvPicPr>
          <p:cNvPr id="7" name="Picture 6" descr="Young Asian male on a wheelchair looking at a tablet. ">
            <a:extLst>
              <a:ext uri="{FF2B5EF4-FFF2-40B4-BE49-F238E27FC236}">
                <a16:creationId xmlns:a16="http://schemas.microsoft.com/office/drawing/2014/main" id="{89BAD679-DF84-8244-9BDC-FBEB42FA0AD1}"/>
              </a:ext>
            </a:extLst>
          </p:cNvPr>
          <p:cNvPicPr>
            <a:picLocks noChangeAspect="1"/>
          </p:cNvPicPr>
          <p:nvPr/>
        </p:nvPicPr>
        <p:blipFill>
          <a:blip r:embed="rId2">
            <a:extLst>
              <a:ext uri="{28A0092B-C50C-407E-A947-70E740481C1C}">
                <a14:useLocalDpi xmlns:a14="http://schemas.microsoft.com/office/drawing/2010/main" val="0"/>
              </a:ext>
            </a:extLst>
          </a:blip>
          <a:srcRect l="3065"/>
          <a:stretch>
            <a:fillRect/>
          </a:stretch>
        </p:blipFill>
        <p:spPr>
          <a:xfrm>
            <a:off x="857250" y="148855"/>
            <a:ext cx="3890332" cy="2654667"/>
          </a:xfrm>
          <a:prstGeom prst="rect">
            <a:avLst/>
          </a:prstGeom>
        </p:spPr>
      </p:pic>
      <p:pic>
        <p:nvPicPr>
          <p:cNvPr id="8" name="Picture 7" descr="Young boy with his mom, dad, and brother " title="Young boy with family ">
            <a:extLst>
              <a:ext uri="{FF2B5EF4-FFF2-40B4-BE49-F238E27FC236}">
                <a16:creationId xmlns:a16="http://schemas.microsoft.com/office/drawing/2014/main" id="{1EC01544-DD50-1849-87B2-2FC6A8107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19" y="148856"/>
            <a:ext cx="3985327" cy="2654667"/>
          </a:xfrm>
          <a:prstGeom prst="rect">
            <a:avLst/>
          </a:prstGeom>
        </p:spPr>
      </p:pic>
    </p:spTree>
    <p:extLst>
      <p:ext uri="{BB962C8B-B14F-4D97-AF65-F5344CB8AC3E}">
        <p14:creationId xmlns:p14="http://schemas.microsoft.com/office/powerpoint/2010/main" val="18473789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DFB035-2142-E74F-B3C4-2EBB39776A26}"/>
              </a:ext>
            </a:extLst>
          </p:cNvPr>
          <p:cNvSpPr>
            <a:spLocks noGrp="1"/>
          </p:cNvSpPr>
          <p:nvPr>
            <p:ph type="sldNum" sz="quarter" idx="12"/>
          </p:nvPr>
        </p:nvSpPr>
        <p:spPr/>
        <p:txBody>
          <a:bodyPr/>
          <a:lstStyle/>
          <a:p>
            <a:fld id="{D1DDEDF4-883C-4159-966D-7CEF8ED53DD3}" type="slidenum">
              <a:rPr lang="en-US" smtClean="0"/>
              <a:t>10</a:t>
            </a:fld>
            <a:endParaRPr lang="en-US"/>
          </a:p>
        </p:txBody>
      </p:sp>
      <p:sp>
        <p:nvSpPr>
          <p:cNvPr id="2" name="Title 1">
            <a:extLst>
              <a:ext uri="{FF2B5EF4-FFF2-40B4-BE49-F238E27FC236}">
                <a16:creationId xmlns:a16="http://schemas.microsoft.com/office/drawing/2014/main" id="{5910761A-C9D8-7242-B4D7-ECAB45CEED1A}"/>
              </a:ext>
            </a:extLst>
          </p:cNvPr>
          <p:cNvSpPr>
            <a:spLocks noGrp="1"/>
          </p:cNvSpPr>
          <p:nvPr>
            <p:ph type="title"/>
          </p:nvPr>
        </p:nvSpPr>
        <p:spPr>
          <a:xfrm>
            <a:off x="838200" y="365125"/>
            <a:ext cx="5291667" cy="1325563"/>
          </a:xfrm>
        </p:spPr>
        <p:txBody>
          <a:bodyPr/>
          <a:lstStyle/>
          <a:p>
            <a:pPr algn="ctr"/>
            <a:r>
              <a:rPr lang="ja-JP" sz="4400" b="0" i="0" u="none" strike="noStrike" cap="none" baseline="0" dirty="0">
                <a:solidFill>
                  <a:srgbClr val="017076"/>
                </a:solidFill>
                <a:effectLst/>
                <a:uFillTx/>
                <a:ea typeface="MS UI Gothic"/>
              </a:rPr>
              <a:t>新しい現実</a:t>
            </a:r>
          </a:p>
        </p:txBody>
      </p:sp>
      <p:sp>
        <p:nvSpPr>
          <p:cNvPr id="3" name="Content Placeholder 2">
            <a:extLst>
              <a:ext uri="{FF2B5EF4-FFF2-40B4-BE49-F238E27FC236}">
                <a16:creationId xmlns:a16="http://schemas.microsoft.com/office/drawing/2014/main" id="{EE83E1FA-50CB-374C-9EA5-B56FEE6C56A7}"/>
              </a:ext>
            </a:extLst>
          </p:cNvPr>
          <p:cNvSpPr>
            <a:spLocks noGrp="1"/>
          </p:cNvSpPr>
          <p:nvPr>
            <p:ph sz="half" idx="1"/>
          </p:nvPr>
        </p:nvSpPr>
        <p:spPr>
          <a:xfrm>
            <a:off x="595423" y="1690688"/>
            <a:ext cx="6083673" cy="4486275"/>
          </a:xfrm>
        </p:spPr>
        <p:txBody>
          <a:bodyPr>
            <a:normAutofit/>
          </a:bodyPr>
          <a:lstStyle/>
          <a:p>
            <a:pPr>
              <a:lnSpc>
                <a:spcPct val="110000"/>
              </a:lnSpc>
            </a:pPr>
            <a:r>
              <a:rPr lang="ja-JP" sz="2800" b="0" i="0" u="none" strike="noStrike" cap="none" baseline="0" dirty="0">
                <a:solidFill>
                  <a:srgbClr val="243A50"/>
                </a:solidFill>
                <a:effectLst/>
                <a:uFillTx/>
                <a:ea typeface="MS UI Gothic"/>
              </a:rPr>
              <a:t>健康と安全へのさらなる配慮 </a:t>
            </a:r>
          </a:p>
          <a:p>
            <a:pPr>
              <a:lnSpc>
                <a:spcPct val="110000"/>
              </a:lnSpc>
            </a:pPr>
            <a:r>
              <a:rPr lang="ja-JP" sz="2800" b="0" i="0" u="none" strike="noStrike" cap="none" baseline="0" dirty="0">
                <a:solidFill>
                  <a:srgbClr val="243A50"/>
                </a:solidFill>
                <a:effectLst/>
                <a:uFillTx/>
                <a:ea typeface="MS UI Gothic"/>
              </a:rPr>
              <a:t>コンピューターやデバイスの前で過ごす時間が増える</a:t>
            </a:r>
          </a:p>
          <a:p>
            <a:pPr>
              <a:lnSpc>
                <a:spcPct val="110000"/>
              </a:lnSpc>
            </a:pPr>
            <a:r>
              <a:rPr lang="ja-JP" sz="2800" b="0" i="0" u="none" strike="noStrike" cap="none" baseline="0" dirty="0">
                <a:solidFill>
                  <a:srgbClr val="243A50"/>
                </a:solidFill>
                <a:effectLst/>
                <a:uFillTx/>
                <a:ea typeface="MS UI Gothic"/>
              </a:rPr>
              <a:t>一定期間サポートへのアクセスが制限され</a:t>
            </a:r>
            <a:r>
              <a:rPr lang="ja-JP" altLang="en-US" dirty="0">
                <a:ea typeface="MS UI Gothic"/>
              </a:rPr>
              <a:t>るのか</a:t>
            </a:r>
            <a:r>
              <a:rPr lang="ja-JP" sz="2800" b="0" i="0" u="none" strike="noStrike" cap="none" baseline="0" dirty="0">
                <a:solidFill>
                  <a:srgbClr val="243A50"/>
                </a:solidFill>
                <a:effectLst/>
                <a:uFillTx/>
                <a:ea typeface="MS UI Gothic"/>
              </a:rPr>
              <a:t>? </a:t>
            </a:r>
            <a:r>
              <a:rPr lang="ja-JP" b="0" i="0" u="none" strike="noStrike" cap="none" baseline="0" dirty="0">
                <a:effectLst/>
                <a:uFillTx/>
              </a:rPr>
              <a:t> </a:t>
            </a:r>
          </a:p>
          <a:p>
            <a:pPr marL="0" indent="0">
              <a:lnSpc>
                <a:spcPct val="110000"/>
              </a:lnSpc>
              <a:buNone/>
            </a:pPr>
            <a:endParaRPr lang="en-US" dirty="0"/>
          </a:p>
          <a:p>
            <a:pPr marL="0" indent="0" algn="ctr">
              <a:lnSpc>
                <a:spcPct val="110000"/>
              </a:lnSpc>
              <a:buNone/>
            </a:pPr>
            <a:r>
              <a:rPr lang="ja-JP" sz="3000" b="1" i="0" u="none" strike="noStrike" cap="none" baseline="0" dirty="0">
                <a:solidFill>
                  <a:srgbClr val="883D38"/>
                </a:solidFill>
                <a:effectLst/>
                <a:uFillTx/>
                <a:ea typeface="MS UI Gothic"/>
              </a:rPr>
              <a:t>特定の雇用分野は回復し、従業員が必要となるでしょう。</a:t>
            </a:r>
          </a:p>
          <a:p>
            <a:pPr marL="0" indent="0" algn="ctr">
              <a:lnSpc>
                <a:spcPct val="110000"/>
              </a:lnSpc>
              <a:buNone/>
            </a:pPr>
            <a:endParaRPr lang="en-US" b="1" dirty="0">
              <a:solidFill>
                <a:srgbClr val="883D38"/>
              </a:solidFill>
            </a:endParaRPr>
          </a:p>
          <a:p>
            <a:pPr>
              <a:lnSpc>
                <a:spcPct val="110000"/>
              </a:lnSpc>
            </a:pPr>
            <a:endParaRPr lang="en-US" dirty="0"/>
          </a:p>
        </p:txBody>
      </p:sp>
      <p:pic>
        <p:nvPicPr>
          <p:cNvPr id="9" name="Content Placeholder 8" descr="Cartoon drawing of a man at a fork in the road. Arrow going right says &quot;change.&quot; Arrow going left says &quot;old ways.&quot; ">
            <a:extLst>
              <a:ext uri="{FF2B5EF4-FFF2-40B4-BE49-F238E27FC236}">
                <a16:creationId xmlns:a16="http://schemas.microsoft.com/office/drawing/2014/main" id="{D2B163EB-5425-1A4B-B185-094C447100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1228" r="23579"/>
          <a:stretch>
            <a:fillRect/>
          </a:stretch>
        </p:blipFill>
        <p:spPr>
          <a:xfrm>
            <a:off x="7368208" y="0"/>
            <a:ext cx="4823792" cy="6754623"/>
          </a:xfrm>
        </p:spPr>
      </p:pic>
      <p:sp>
        <p:nvSpPr>
          <p:cNvPr id="4" name="TextBox 3">
            <a:extLst>
              <a:ext uri="{FF2B5EF4-FFF2-40B4-BE49-F238E27FC236}">
                <a16:creationId xmlns:a16="http://schemas.microsoft.com/office/drawing/2014/main" id="{DAAF55F0-5D12-00F6-405E-A2C40BE20C06}"/>
              </a:ext>
            </a:extLst>
          </p:cNvPr>
          <p:cNvSpPr txBox="1"/>
          <p:nvPr/>
        </p:nvSpPr>
        <p:spPr>
          <a:xfrm>
            <a:off x="8931349" y="595422"/>
            <a:ext cx="1839431" cy="584775"/>
          </a:xfrm>
          <a:prstGeom prst="rect">
            <a:avLst/>
          </a:prstGeom>
          <a:solidFill>
            <a:srgbClr val="09A696"/>
          </a:solidFill>
        </p:spPr>
        <p:txBody>
          <a:bodyPr wrap="square" rtlCol="0">
            <a:spAutoFit/>
          </a:bodyPr>
          <a:lstStyle/>
          <a:p>
            <a:pPr algn="ctr"/>
            <a:r>
              <a:rPr lang="ja-JP" altLang="en-US" sz="3200" dirty="0">
                <a:solidFill>
                  <a:schemeClr val="bg1"/>
                </a:solidFill>
              </a:rPr>
              <a:t>変更する</a:t>
            </a:r>
            <a:endParaRPr lang="en-US" sz="3200" dirty="0">
              <a:solidFill>
                <a:schemeClr val="bg1"/>
              </a:solidFill>
            </a:endParaRPr>
          </a:p>
        </p:txBody>
      </p:sp>
      <p:sp>
        <p:nvSpPr>
          <p:cNvPr id="6" name="TextBox 5">
            <a:extLst>
              <a:ext uri="{FF2B5EF4-FFF2-40B4-BE49-F238E27FC236}">
                <a16:creationId xmlns:a16="http://schemas.microsoft.com/office/drawing/2014/main" id="{B24B88EC-F667-C5DA-57C2-FE4F8B9BAEDD}"/>
              </a:ext>
            </a:extLst>
          </p:cNvPr>
          <p:cNvSpPr txBox="1"/>
          <p:nvPr/>
        </p:nvSpPr>
        <p:spPr>
          <a:xfrm>
            <a:off x="8796127" y="1924493"/>
            <a:ext cx="2109873" cy="584775"/>
          </a:xfrm>
          <a:prstGeom prst="rect">
            <a:avLst/>
          </a:prstGeom>
          <a:solidFill>
            <a:srgbClr val="16304B"/>
          </a:solidFill>
        </p:spPr>
        <p:txBody>
          <a:bodyPr wrap="none" rtlCol="0">
            <a:spAutoFit/>
          </a:bodyPr>
          <a:lstStyle/>
          <a:p>
            <a:r>
              <a:rPr lang="ja-JP" altLang="en-US" sz="3200" dirty="0">
                <a:solidFill>
                  <a:schemeClr val="bg1"/>
                </a:solidFill>
              </a:rPr>
              <a:t>古いやり方</a:t>
            </a:r>
            <a:endParaRPr lang="en-US" sz="3200" dirty="0">
              <a:solidFill>
                <a:schemeClr val="bg1"/>
              </a:solidFill>
            </a:endParaRPr>
          </a:p>
        </p:txBody>
      </p:sp>
    </p:spTree>
    <p:extLst>
      <p:ext uri="{BB962C8B-B14F-4D97-AF65-F5344CB8AC3E}">
        <p14:creationId xmlns:p14="http://schemas.microsoft.com/office/powerpoint/2010/main" val="23835637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2B08F-3832-D342-B385-7F3924FAE3C7}"/>
              </a:ext>
            </a:extLst>
          </p:cNvPr>
          <p:cNvSpPr>
            <a:spLocks noGrp="1"/>
          </p:cNvSpPr>
          <p:nvPr>
            <p:ph type="sldNum" sz="quarter" idx="12"/>
          </p:nvPr>
        </p:nvSpPr>
        <p:spPr/>
        <p:txBody>
          <a:bodyPr/>
          <a:lstStyle/>
          <a:p>
            <a:fld id="{D1DDEDF4-883C-4159-966D-7CEF8ED53DD3}" type="slidenum">
              <a:rPr lang="en-US" smtClean="0"/>
              <a:t>11</a:t>
            </a:fld>
            <a:endParaRPr lang="en-US"/>
          </a:p>
        </p:txBody>
      </p:sp>
      <p:sp>
        <p:nvSpPr>
          <p:cNvPr id="4" name="Title 3"/>
          <p:cNvSpPr>
            <a:spLocks noGrp="1"/>
          </p:cNvSpPr>
          <p:nvPr>
            <p:ph type="title"/>
          </p:nvPr>
        </p:nvSpPr>
        <p:spPr/>
        <p:txBody>
          <a:bodyPr/>
          <a:lstStyle/>
          <a:p>
            <a:r>
              <a:rPr lang="ja-JP" sz="6000" b="0" i="0" u="none" strike="noStrike" cap="none" baseline="0" dirty="0">
                <a:solidFill>
                  <a:srgbClr val="FFFFFF"/>
                </a:solidFill>
                <a:effectLst/>
                <a:uFillTx/>
                <a:ea typeface="MS UI Gothic"/>
              </a:rPr>
              <a:t>家族を新しい視点で見る</a:t>
            </a:r>
          </a:p>
        </p:txBody>
      </p:sp>
    </p:spTree>
    <p:extLst>
      <p:ext uri="{BB962C8B-B14F-4D97-AF65-F5344CB8AC3E}">
        <p14:creationId xmlns:p14="http://schemas.microsoft.com/office/powerpoint/2010/main" val="308483100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E204A2-2F6F-304B-AE14-F01E866FBB52}"/>
              </a:ext>
            </a:extLst>
          </p:cNvPr>
          <p:cNvSpPr>
            <a:spLocks noGrp="1"/>
          </p:cNvSpPr>
          <p:nvPr>
            <p:ph type="sldNum" sz="quarter" idx="12"/>
          </p:nvPr>
        </p:nvSpPr>
        <p:spPr/>
        <p:txBody>
          <a:bodyPr/>
          <a:lstStyle/>
          <a:p>
            <a:fld id="{D1DDEDF4-883C-4159-966D-7CEF8ED53DD3}" type="slidenum">
              <a:rPr lang="en-US" smtClean="0"/>
              <a:t>12</a:t>
            </a:fld>
            <a:endParaRPr lang="en-US"/>
          </a:p>
        </p:txBody>
      </p:sp>
      <p:sp>
        <p:nvSpPr>
          <p:cNvPr id="2" name="Title 1">
            <a:extLst>
              <a:ext uri="{FF2B5EF4-FFF2-40B4-BE49-F238E27FC236}">
                <a16:creationId xmlns:a16="http://schemas.microsoft.com/office/drawing/2014/main" id="{3E8471E8-E5DE-FC48-B6D3-CEE468D3434D}"/>
              </a:ext>
            </a:extLst>
          </p:cNvPr>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期待をどのように定義すればよいでしょうか? </a:t>
            </a:r>
            <a:r>
              <a:rPr lang="ja-JP" b="0" i="0" u="none" strike="noStrike" cap="none" baseline="0" dirty="0">
                <a:effectLst/>
                <a:uFillTx/>
              </a:rPr>
              <a:t> </a:t>
            </a:r>
          </a:p>
        </p:txBody>
      </p:sp>
      <p:sp>
        <p:nvSpPr>
          <p:cNvPr id="3" name="Content Placeholder 2">
            <a:extLst>
              <a:ext uri="{FF2B5EF4-FFF2-40B4-BE49-F238E27FC236}">
                <a16:creationId xmlns:a16="http://schemas.microsoft.com/office/drawing/2014/main" id="{4EDC040E-7C61-5148-9836-E2BE3CD7EAC0}"/>
              </a:ext>
            </a:extLst>
          </p:cNvPr>
          <p:cNvSpPr>
            <a:spLocks noGrp="1"/>
          </p:cNvSpPr>
          <p:nvPr>
            <p:ph sz="half" idx="1"/>
          </p:nvPr>
        </p:nvSpPr>
        <p:spPr>
          <a:xfrm>
            <a:off x="838199" y="1825625"/>
            <a:ext cx="4926495" cy="4351338"/>
          </a:xfrm>
        </p:spPr>
        <p:txBody>
          <a:bodyPr>
            <a:normAutofit/>
          </a:bodyPr>
          <a:lstStyle/>
          <a:p>
            <a:pPr marL="0" indent="0" algn="ctr">
              <a:lnSpc>
                <a:spcPct val="100000"/>
              </a:lnSpc>
              <a:buNone/>
            </a:pPr>
            <a:r>
              <a:rPr lang="ja-JP" sz="3200" b="1" i="0" u="none" strike="noStrike" cap="none" baseline="0" dirty="0">
                <a:solidFill>
                  <a:srgbClr val="883D38"/>
                </a:solidFill>
                <a:effectLst/>
                <a:uFillTx/>
                <a:ea typeface="MS UI Gothic"/>
              </a:rPr>
              <a:t>「期待」 </a:t>
            </a:r>
          </a:p>
          <a:p>
            <a:pPr marL="0" indent="0" algn="ctr">
              <a:lnSpc>
                <a:spcPct val="100000"/>
              </a:lnSpc>
              <a:buNone/>
            </a:pPr>
            <a:r>
              <a:rPr lang="ja-JP" sz="3200" b="0" i="0" u="none" strike="noStrike" cap="none" baseline="0" dirty="0">
                <a:solidFill>
                  <a:srgbClr val="243A50"/>
                </a:solidFill>
                <a:effectLst/>
                <a:uFillTx/>
                <a:ea typeface="MS UI Gothic"/>
              </a:rPr>
              <a:t>誰かが何かを達成するだろう、あるいは達成するはずだという信念。何かが将来起こる、または起こる可能性が高いこと。</a:t>
            </a:r>
          </a:p>
        </p:txBody>
      </p:sp>
      <p:sp>
        <p:nvSpPr>
          <p:cNvPr id="5" name="Content Placeholder 4">
            <a:extLst>
              <a:ext uri="{FF2B5EF4-FFF2-40B4-BE49-F238E27FC236}">
                <a16:creationId xmlns:a16="http://schemas.microsoft.com/office/drawing/2014/main" id="{1CD640EB-94D6-874B-AA7E-DB5A569ADEFF}"/>
              </a:ext>
            </a:extLst>
          </p:cNvPr>
          <p:cNvSpPr>
            <a:spLocks noGrp="1"/>
          </p:cNvSpPr>
          <p:nvPr>
            <p:ph sz="half" idx="2"/>
          </p:nvPr>
        </p:nvSpPr>
        <p:spPr>
          <a:xfrm>
            <a:off x="6427304" y="1825625"/>
            <a:ext cx="4926496" cy="4351338"/>
          </a:xfrm>
        </p:spPr>
        <p:txBody>
          <a:bodyPr>
            <a:normAutofit/>
          </a:bodyPr>
          <a:lstStyle/>
          <a:p>
            <a:pPr marL="0" indent="0" algn="ctr">
              <a:lnSpc>
                <a:spcPct val="100000"/>
              </a:lnSpc>
              <a:buNone/>
            </a:pPr>
            <a:r>
              <a:rPr lang="ja-JP" sz="3200" b="1" i="0" u="none" strike="noStrike" cap="none" baseline="0" dirty="0">
                <a:solidFill>
                  <a:srgbClr val="883D38"/>
                </a:solidFill>
                <a:effectLst/>
                <a:uFillTx/>
                <a:ea typeface="MS UI Gothic"/>
              </a:rPr>
              <a:t>「高い期待」 </a:t>
            </a:r>
          </a:p>
          <a:p>
            <a:pPr marL="0" indent="0" algn="ctr">
              <a:lnSpc>
                <a:spcPct val="100000"/>
              </a:lnSpc>
              <a:buNone/>
            </a:pPr>
            <a:r>
              <a:rPr lang="ja-JP" sz="3200" b="0" i="0" u="none" strike="noStrike" cap="none" baseline="0" dirty="0">
                <a:solidFill>
                  <a:srgbClr val="243A50"/>
                </a:solidFill>
                <a:effectLst/>
                <a:uFillTx/>
                <a:ea typeface="MS UI Gothic"/>
              </a:rPr>
              <a:t>障害（またはその他の障壁）を持つ人でも、他の人と同じ人生を歩み、同じ人生の選択ができるという信念。</a:t>
            </a:r>
          </a:p>
          <a:p>
            <a:pPr marL="0" indent="0" algn="ctr">
              <a:lnSpc>
                <a:spcPct val="100000"/>
              </a:lnSpc>
              <a:buNone/>
            </a:pPr>
            <a:endParaRPr lang="en-US" sz="3200" dirty="0"/>
          </a:p>
        </p:txBody>
      </p:sp>
    </p:spTree>
    <p:extLst>
      <p:ext uri="{BB962C8B-B14F-4D97-AF65-F5344CB8AC3E}">
        <p14:creationId xmlns:p14="http://schemas.microsoft.com/office/powerpoint/2010/main" val="372845070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4A9DB-C6E5-4B47-BF19-038BECB101D9}"/>
              </a:ext>
            </a:extLst>
          </p:cNvPr>
          <p:cNvSpPr>
            <a:spLocks noGrp="1"/>
          </p:cNvSpPr>
          <p:nvPr>
            <p:ph type="sldNum" sz="quarter" idx="12"/>
          </p:nvPr>
        </p:nvSpPr>
        <p:spPr/>
        <p:txBody>
          <a:bodyPr/>
          <a:lstStyle/>
          <a:p>
            <a:fld id="{D1DDEDF4-883C-4159-966D-7CEF8ED53DD3}" type="slidenum">
              <a:rPr lang="en-US" smtClean="0"/>
              <a:t>13</a:t>
            </a:fld>
            <a:endParaRPr lang="en-US"/>
          </a:p>
        </p:txBody>
      </p:sp>
      <p:sp>
        <p:nvSpPr>
          <p:cNvPr id="2" name="Title 1"/>
          <p:cNvSpPr>
            <a:spLocks noGrp="1"/>
          </p:cNvSpPr>
          <p:nvPr>
            <p:ph type="title"/>
          </p:nvPr>
        </p:nvSpPr>
        <p:spPr>
          <a:xfrm>
            <a:off x="636105" y="365125"/>
            <a:ext cx="10893286" cy="1325563"/>
          </a:xfrm>
        </p:spPr>
        <p:txBody>
          <a:bodyPr/>
          <a:lstStyle/>
          <a:p>
            <a:pPr algn="ctr"/>
            <a:r>
              <a:rPr lang="ja-JP" sz="4400" b="0" i="0" u="none" strike="noStrike" cap="none" baseline="0" dirty="0">
                <a:solidFill>
                  <a:srgbClr val="017076"/>
                </a:solidFill>
                <a:effectLst/>
                <a:uFillTx/>
                <a:ea typeface="MS UI Gothic"/>
              </a:rPr>
              <a:t>期待の低さはどこから来るのでしょうか? </a:t>
            </a:r>
            <a:r>
              <a:rPr lang="ja-JP" b="0" i="0" u="none" strike="noStrike" cap="none" baseline="0" dirty="0">
                <a:effectLst/>
                <a:uFillTx/>
              </a:rPr>
              <a:t> </a:t>
            </a:r>
          </a:p>
        </p:txBody>
      </p:sp>
      <p:sp>
        <p:nvSpPr>
          <p:cNvPr id="3" name="Content Placeholder 2"/>
          <p:cNvSpPr>
            <a:spLocks noGrp="1"/>
          </p:cNvSpPr>
          <p:nvPr>
            <p:ph idx="1"/>
          </p:nvPr>
        </p:nvSpPr>
        <p:spPr/>
        <p:txBody>
          <a:bodyPr/>
          <a:lstStyle/>
          <a:p>
            <a:pPr>
              <a:lnSpc>
                <a:spcPct val="100000"/>
              </a:lnSpc>
            </a:pPr>
            <a:r>
              <a:rPr lang="ja-JP" sz="2800" b="0" i="0" u="none" strike="noStrike" cap="none" baseline="0" dirty="0">
                <a:solidFill>
                  <a:srgbClr val="243A50"/>
                </a:solidFill>
                <a:effectLst/>
                <a:uFillTx/>
                <a:ea typeface="MS UI Gothic"/>
              </a:rPr>
              <a:t>障害の影響に関する社会の認識</a:t>
            </a:r>
          </a:p>
          <a:p>
            <a:pPr>
              <a:lnSpc>
                <a:spcPct val="100000"/>
              </a:lnSpc>
            </a:pPr>
            <a:r>
              <a:rPr lang="ja-JP" sz="2800" b="0" i="0" u="none" strike="noStrike" cap="none" baseline="0" dirty="0">
                <a:solidFill>
                  <a:srgbClr val="243A50"/>
                </a:solidFill>
                <a:effectLst/>
                <a:uFillTx/>
                <a:ea typeface="MS UI Gothic"/>
              </a:rPr>
              <a:t>家族に障害のある人がいることに対する思い</a:t>
            </a:r>
          </a:p>
          <a:p>
            <a:pPr>
              <a:lnSpc>
                <a:spcPct val="100000"/>
              </a:lnSpc>
            </a:pPr>
            <a:r>
              <a:rPr lang="ja-JP" sz="2800" b="0" i="0" u="none" strike="noStrike" cap="none" baseline="0" dirty="0">
                <a:solidFill>
                  <a:srgbClr val="243A50"/>
                </a:solidFill>
                <a:effectLst/>
                <a:uFillTx/>
                <a:ea typeface="MS UI Gothic"/>
              </a:rPr>
              <a:t>私たちが他人から言われたこと</a:t>
            </a:r>
          </a:p>
          <a:p>
            <a:pPr marL="0" indent="0" algn="ctr">
              <a:lnSpc>
                <a:spcPct val="100000"/>
              </a:lnSpc>
              <a:buNone/>
            </a:pPr>
            <a:endParaRPr lang="en-US" dirty="0"/>
          </a:p>
          <a:p>
            <a:pPr marL="0" indent="0" algn="ctr">
              <a:lnSpc>
                <a:spcPct val="100000"/>
              </a:lnSpc>
              <a:buNone/>
            </a:pPr>
            <a:r>
              <a:rPr lang="ja-JP" sz="2800" b="1" i="0" u="none" strike="noStrike" cap="none" baseline="0" dirty="0">
                <a:solidFill>
                  <a:srgbClr val="883D38"/>
                </a:solidFill>
                <a:effectLst/>
                <a:uFillTx/>
                <a:ea typeface="MS UI Gothic"/>
              </a:rPr>
              <a:t>その秘訣は、障害のある人でも素晴らしいことができるということを理解し、家族が自分で人生を切り開く能力に他人の考えを影響させないようにすることです。</a:t>
            </a:r>
          </a:p>
        </p:txBody>
      </p:sp>
    </p:spTree>
    <p:extLst>
      <p:ext uri="{BB962C8B-B14F-4D97-AF65-F5344CB8AC3E}">
        <p14:creationId xmlns:p14="http://schemas.microsoft.com/office/powerpoint/2010/main" val="10621681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79298-641F-FE40-9C19-E6B9D1770180}"/>
              </a:ext>
            </a:extLst>
          </p:cNvPr>
          <p:cNvSpPr>
            <a:spLocks noGrp="1"/>
          </p:cNvSpPr>
          <p:nvPr>
            <p:ph type="sldNum" sz="quarter" idx="12"/>
          </p:nvPr>
        </p:nvSpPr>
        <p:spPr/>
        <p:txBody>
          <a:bodyPr/>
          <a:lstStyle/>
          <a:p>
            <a:fld id="{D1DDEDF4-883C-4159-966D-7CEF8ED53DD3}" type="slidenum">
              <a:rPr lang="en-US" smtClean="0"/>
              <a:t>14</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高い期待を持つことの重要性</a:t>
            </a:r>
          </a:p>
        </p:txBody>
      </p:sp>
      <p:sp>
        <p:nvSpPr>
          <p:cNvPr id="3" name="Content Placeholder 2"/>
          <p:cNvSpPr>
            <a:spLocks noGrp="1"/>
          </p:cNvSpPr>
          <p:nvPr>
            <p:ph idx="1"/>
          </p:nvPr>
        </p:nvSpPr>
        <p:spPr>
          <a:xfrm>
            <a:off x="838199" y="1825625"/>
            <a:ext cx="10515599" cy="4351338"/>
          </a:xfrm>
        </p:spPr>
        <p:txBody>
          <a:bodyPr/>
          <a:lstStyle/>
          <a:p>
            <a:pPr marL="0" indent="0" algn="ctr">
              <a:lnSpc>
                <a:spcPct val="100000"/>
              </a:lnSpc>
              <a:buNone/>
            </a:pPr>
            <a:r>
              <a:rPr lang="ja-JP" sz="2800" b="1" i="0" u="none" strike="noStrike" cap="none" baseline="0" dirty="0">
                <a:solidFill>
                  <a:srgbClr val="883D38"/>
                </a:solidFill>
                <a:effectLst/>
                <a:uFillTx/>
                <a:ea typeface="MS UI Gothic"/>
              </a:rPr>
              <a:t>家族は、障害のある家族を世界がどのように見るかについての基準を設定します。</a:t>
            </a:r>
          </a:p>
          <a:p>
            <a:pPr>
              <a:lnSpc>
                <a:spcPct val="100000"/>
              </a:lnSpc>
            </a:pPr>
            <a:endParaRPr lang="en-US" dirty="0"/>
          </a:p>
          <a:p>
            <a:pPr>
              <a:lnSpc>
                <a:spcPct val="100000"/>
              </a:lnSpc>
            </a:pPr>
            <a:r>
              <a:rPr lang="ja-JP" sz="2800" b="0" i="0" u="none" strike="noStrike" cap="none" baseline="0" dirty="0">
                <a:solidFill>
                  <a:srgbClr val="243A50"/>
                </a:solidFill>
                <a:effectLst/>
                <a:uFillTx/>
                <a:ea typeface="MS UI Gothic"/>
              </a:rPr>
              <a:t>制限的なプログラムや配置を避ける</a:t>
            </a:r>
          </a:p>
          <a:p>
            <a:pPr>
              <a:lnSpc>
                <a:spcPct val="100000"/>
              </a:lnSpc>
            </a:pPr>
            <a:r>
              <a:rPr lang="ja-JP" sz="2800" b="0" i="0" u="none" strike="noStrike" cap="none" baseline="0" dirty="0">
                <a:solidFill>
                  <a:srgbClr val="243A50"/>
                </a:solidFill>
                <a:effectLst/>
                <a:uFillTx/>
                <a:ea typeface="MS UI Gothic"/>
              </a:rPr>
              <a:t>コミュニティで生きた暮らし </a:t>
            </a:r>
          </a:p>
          <a:p>
            <a:pPr>
              <a:lnSpc>
                <a:spcPct val="100000"/>
              </a:lnSpc>
            </a:pPr>
            <a:r>
              <a:rPr lang="ja-JP" sz="2800" b="0" i="0" u="none" strike="noStrike" cap="none" baseline="0" dirty="0">
                <a:solidFill>
                  <a:srgbClr val="243A50"/>
                </a:solidFill>
                <a:effectLst/>
                <a:uFillTx/>
                <a:ea typeface="MS UI Gothic"/>
              </a:rPr>
              <a:t>家族が自分自身に抱く夢をもとにした暮らし</a:t>
            </a:r>
          </a:p>
          <a:p>
            <a:pPr>
              <a:lnSpc>
                <a:spcPct val="100000"/>
              </a:lnSpc>
            </a:pPr>
            <a:r>
              <a:rPr lang="ja-JP" sz="2800" b="0" i="0" u="none" strike="noStrike" cap="none" baseline="0" dirty="0">
                <a:solidFill>
                  <a:srgbClr val="243A50"/>
                </a:solidFill>
                <a:effectLst/>
                <a:uFillTx/>
                <a:ea typeface="MS UI Gothic"/>
              </a:rPr>
              <a:t>リスクは良いものであり、失敗は建設的になる可能性があることを理解する</a:t>
            </a:r>
          </a:p>
        </p:txBody>
      </p:sp>
    </p:spTree>
    <p:extLst>
      <p:ext uri="{BB962C8B-B14F-4D97-AF65-F5344CB8AC3E}">
        <p14:creationId xmlns:p14="http://schemas.microsoft.com/office/powerpoint/2010/main" val="33967215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tanding on a wooden fence balancing. ">
            <a:extLst>
              <a:ext uri="{FF2B5EF4-FFF2-40B4-BE49-F238E27FC236}">
                <a16:creationId xmlns:a16="http://schemas.microsoft.com/office/drawing/2014/main" id="{9967148A-702A-AD45-A055-CF0B82E44A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4798"/>
          <a:stretch>
            <a:fillRect/>
          </a:stretch>
        </p:blipFill>
        <p:spPr>
          <a:xfrm>
            <a:off x="1" y="-56357"/>
            <a:ext cx="12192000" cy="6914358"/>
          </a:xfrm>
        </p:spPr>
      </p:pic>
      <p:sp>
        <p:nvSpPr>
          <p:cNvPr id="3" name="Slide Number Placeholder 2">
            <a:extLst>
              <a:ext uri="{FF2B5EF4-FFF2-40B4-BE49-F238E27FC236}">
                <a16:creationId xmlns:a16="http://schemas.microsoft.com/office/drawing/2014/main" id="{647306CA-D71B-DA4C-B244-DD13CD0D04BF}"/>
              </a:ext>
            </a:extLst>
          </p:cNvPr>
          <p:cNvSpPr>
            <a:spLocks noGrp="1"/>
          </p:cNvSpPr>
          <p:nvPr>
            <p:ph type="sldNum" sz="quarter" idx="12"/>
          </p:nvPr>
        </p:nvSpPr>
        <p:spPr/>
        <p:txBody>
          <a:bodyPr/>
          <a:lstStyle/>
          <a:p>
            <a:fld id="{D1DDEDF4-883C-4159-966D-7CEF8ED53DD3}" type="slidenum">
              <a:rPr lang="en-US" smtClean="0">
                <a:solidFill>
                  <a:schemeClr val="bg1"/>
                </a:solidFill>
              </a:rPr>
              <a:t>15</a:t>
            </a:fld>
            <a:endParaRPr lang="en-US">
              <a:solidFill>
                <a:schemeClr val="bg1"/>
              </a:solidFill>
            </a:endParaRPr>
          </a:p>
        </p:txBody>
      </p:sp>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a:r>
              <a:rPr lang="ja-JP" sz="4400" b="0" i="0" u="none" strike="noStrike" cap="none" baseline="0" dirty="0">
                <a:solidFill>
                  <a:srgbClr val="44546A"/>
                </a:solidFill>
                <a:effectLst/>
                <a:uFillTx/>
                <a:ea typeface="MS UI Gothic"/>
              </a:rPr>
              <a:t>バランス技</a:t>
            </a:r>
          </a:p>
        </p:txBody>
      </p:sp>
    </p:spTree>
    <p:extLst>
      <p:ext uri="{BB962C8B-B14F-4D97-AF65-F5344CB8AC3E}">
        <p14:creationId xmlns:p14="http://schemas.microsoft.com/office/powerpoint/2010/main" val="201869324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Runway ">
            <a:extLst>
              <a:ext uri="{FF2B5EF4-FFF2-40B4-BE49-F238E27FC236}">
                <a16:creationId xmlns:a16="http://schemas.microsoft.com/office/drawing/2014/main" id="{F71A4984-C529-5B4E-A11C-C3C55277403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214" r="11214" b="34447"/>
          <a:stretch>
            <a:fillRect/>
          </a:stretch>
        </p:blipFill>
        <p:spPr>
          <a:xfrm>
            <a:off x="-1" y="1"/>
            <a:ext cx="12192001" cy="6858000"/>
          </a:xfrm>
        </p:spPr>
      </p:pic>
      <p:sp>
        <p:nvSpPr>
          <p:cNvPr id="3" name="Slide Number Placeholder 2">
            <a:extLst>
              <a:ext uri="{FF2B5EF4-FFF2-40B4-BE49-F238E27FC236}">
                <a16:creationId xmlns:a16="http://schemas.microsoft.com/office/drawing/2014/main" id="{59E2B445-3AF4-5146-A7FE-5C7E499C947A}"/>
              </a:ext>
            </a:extLst>
          </p:cNvPr>
          <p:cNvSpPr>
            <a:spLocks noGrp="1"/>
          </p:cNvSpPr>
          <p:nvPr>
            <p:ph type="sldNum" sz="quarter" idx="12"/>
          </p:nvPr>
        </p:nvSpPr>
        <p:spPr/>
        <p:txBody>
          <a:bodyPr/>
          <a:lstStyle/>
          <a:p>
            <a:fld id="{D1DDEDF4-883C-4159-966D-7CEF8ED53DD3}" type="slidenum">
              <a:rPr lang="en-US" smtClean="0">
                <a:solidFill>
                  <a:schemeClr val="bg1"/>
                </a:solidFill>
              </a:rPr>
              <a:t>16</a:t>
            </a:fld>
            <a:endParaRPr lang="en-US">
              <a:solidFill>
                <a:schemeClr val="bg1"/>
              </a:solidFill>
            </a:endParaRPr>
          </a:p>
        </p:txBody>
      </p:sp>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a:r>
              <a:rPr lang="ja-JP" sz="4400" b="0" i="0" u="none" strike="noStrike" cap="none" baseline="0" dirty="0">
                <a:solidFill>
                  <a:srgbClr val="44546A"/>
                </a:solidFill>
                <a:effectLst/>
                <a:uFillTx/>
                <a:ea typeface="MS UI Gothic"/>
              </a:rPr>
              <a:t>忍耐が鍵です</a:t>
            </a:r>
          </a:p>
        </p:txBody>
      </p:sp>
    </p:spTree>
    <p:extLst>
      <p:ext uri="{BB962C8B-B14F-4D97-AF65-F5344CB8AC3E}">
        <p14:creationId xmlns:p14="http://schemas.microsoft.com/office/powerpoint/2010/main" val="23880870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28CE0B-5CFB-974D-8D4D-EC736C218E0B}"/>
              </a:ext>
            </a:extLst>
          </p:cNvPr>
          <p:cNvSpPr>
            <a:spLocks noGrp="1"/>
          </p:cNvSpPr>
          <p:nvPr>
            <p:ph type="sldNum" sz="quarter" idx="12"/>
          </p:nvPr>
        </p:nvSpPr>
        <p:spPr/>
        <p:txBody>
          <a:bodyPr/>
          <a:lstStyle/>
          <a:p>
            <a:fld id="{D1DDEDF4-883C-4159-966D-7CEF8ED53DD3}" type="slidenum">
              <a:rPr lang="en-US" smtClean="0"/>
              <a:t>17</a:t>
            </a:fld>
            <a:endParaRPr lang="en-US"/>
          </a:p>
        </p:txBody>
      </p:sp>
      <p:sp>
        <p:nvSpPr>
          <p:cNvPr id="4" name="Title 3"/>
          <p:cNvSpPr>
            <a:spLocks noGrp="1"/>
          </p:cNvSpPr>
          <p:nvPr>
            <p:ph type="title"/>
          </p:nvPr>
        </p:nvSpPr>
        <p:spPr/>
        <p:txBody>
          <a:bodyPr/>
          <a:lstStyle/>
          <a:p>
            <a:r>
              <a:rPr lang="ja-JP" sz="4400" b="0" i="0" u="none" strike="noStrike" cap="none" baseline="0" dirty="0">
                <a:solidFill>
                  <a:srgbClr val="017076"/>
                </a:solidFill>
                <a:effectLst/>
                <a:uFillTx/>
                <a:ea typeface="MS UI Gothic"/>
              </a:rPr>
              <a:t>成功とは何ですか? </a:t>
            </a:r>
            <a:r>
              <a:rPr lang="ja-JP" b="0" i="0" u="none" strike="noStrike" cap="none" baseline="0" dirty="0">
                <a:effectLst/>
                <a:uFillTx/>
              </a:rPr>
              <a:t> </a:t>
            </a:r>
          </a:p>
        </p:txBody>
      </p:sp>
      <p:sp>
        <p:nvSpPr>
          <p:cNvPr id="5" name="Content Placeholder 4"/>
          <p:cNvSpPr>
            <a:spLocks noGrp="1"/>
          </p:cNvSpPr>
          <p:nvPr>
            <p:ph sz="half" idx="1"/>
          </p:nvPr>
        </p:nvSpPr>
        <p:spPr>
          <a:xfrm>
            <a:off x="838200" y="1690688"/>
            <a:ext cx="5542722" cy="4486275"/>
          </a:xfrm>
        </p:spPr>
        <p:txBody>
          <a:bodyPr>
            <a:normAutofit fontScale="30000" lnSpcReduction="20000"/>
          </a:bodyPr>
          <a:lstStyle/>
          <a:p>
            <a:pPr marL="0" indent="0">
              <a:lnSpc>
                <a:spcPct val="120000"/>
              </a:lnSpc>
              <a:buNone/>
            </a:pPr>
            <a:r>
              <a:rPr lang="ja-JP" sz="9600" b="0" i="0" u="none" strike="noStrike" cap="none" baseline="0" dirty="0">
                <a:solidFill>
                  <a:srgbClr val="243A50"/>
                </a:solidFill>
                <a:effectLst/>
                <a:uFillTx/>
                <a:ea typeface="MS UI Gothic"/>
              </a:rPr>
              <a:t>最初の試みでは成功しないであろうことをいくつか考えてください。</a:t>
            </a:r>
          </a:p>
          <a:p>
            <a:pPr marL="0" indent="0">
              <a:lnSpc>
                <a:spcPct val="120000"/>
              </a:lnSpc>
              <a:buNone/>
            </a:pPr>
            <a:r>
              <a:rPr lang="ja-JP" sz="9600" b="1" i="0" u="none" strike="noStrike" cap="none" baseline="0" dirty="0">
                <a:solidFill>
                  <a:srgbClr val="883D38"/>
                </a:solidFill>
                <a:effectLst/>
                <a:uFillTx/>
                <a:ea typeface="MS UI Gothic"/>
              </a:rPr>
              <a:t>雇用での成功は継続的なプロセスであり、人によって見え方が異なります。</a:t>
            </a:r>
          </a:p>
          <a:p>
            <a:pPr>
              <a:lnSpc>
                <a:spcPct val="120000"/>
              </a:lnSpc>
            </a:pPr>
            <a:r>
              <a:rPr lang="ja-JP" sz="9600" b="0" i="0" u="none" strike="noStrike" cap="none" baseline="0" dirty="0">
                <a:solidFill>
                  <a:srgbClr val="243A50"/>
                </a:solidFill>
                <a:effectLst/>
                <a:uFillTx/>
                <a:ea typeface="MS UI Gothic"/>
              </a:rPr>
              <a:t>労働時間</a:t>
            </a:r>
          </a:p>
          <a:p>
            <a:pPr>
              <a:lnSpc>
                <a:spcPct val="120000"/>
              </a:lnSpc>
            </a:pPr>
            <a:r>
              <a:rPr lang="ja-JP" sz="9600" b="0" i="0" u="none" strike="noStrike" cap="none" baseline="0" dirty="0">
                <a:solidFill>
                  <a:srgbClr val="243A50"/>
                </a:solidFill>
                <a:effectLst/>
                <a:uFillTx/>
                <a:ea typeface="MS UI Gothic"/>
              </a:rPr>
              <a:t>タスク </a:t>
            </a:r>
          </a:p>
          <a:p>
            <a:pPr>
              <a:lnSpc>
                <a:spcPct val="120000"/>
              </a:lnSpc>
            </a:pPr>
            <a:r>
              <a:rPr lang="ja-JP" sz="9600" b="0" i="0" u="none" strike="noStrike" cap="none" baseline="0" dirty="0">
                <a:solidFill>
                  <a:srgbClr val="243A50"/>
                </a:solidFill>
                <a:effectLst/>
                <a:uFillTx/>
                <a:ea typeface="MS UI Gothic"/>
              </a:rPr>
              <a:t>許容範囲</a:t>
            </a:r>
          </a:p>
          <a:p>
            <a:pPr>
              <a:lnSpc>
                <a:spcPct val="120000"/>
              </a:lnSpc>
            </a:pPr>
            <a:r>
              <a:rPr lang="ja-JP" sz="9600" b="0" i="0" u="none" strike="noStrike" cap="none" baseline="0" dirty="0">
                <a:solidFill>
                  <a:srgbClr val="243A50"/>
                </a:solidFill>
                <a:effectLst/>
                <a:uFillTx/>
                <a:ea typeface="MS UI Gothic"/>
              </a:rPr>
              <a:t>進歩を認めて祝いましょう!! </a:t>
            </a:r>
            <a:r>
              <a:rPr lang="ja-JP" b="0" i="0" u="none" strike="noStrike" cap="none" baseline="0" dirty="0">
                <a:effectLst/>
                <a:uFillTx/>
              </a:rPr>
              <a:t> </a:t>
            </a:r>
          </a:p>
          <a:p>
            <a:pPr marL="0" indent="0">
              <a:lnSpc>
                <a:spcPct val="120000"/>
              </a:lnSpc>
              <a:buNone/>
            </a:pPr>
            <a:endParaRPr lang="en-US" dirty="0"/>
          </a:p>
        </p:txBody>
      </p:sp>
      <p:pic>
        <p:nvPicPr>
          <p:cNvPr id="3" name="Picture 2" descr="Marathon runners in the street " title="Marathon">
            <a:extLst>
              <a:ext uri="{FF2B5EF4-FFF2-40B4-BE49-F238E27FC236}">
                <a16:creationId xmlns:a16="http://schemas.microsoft.com/office/drawing/2014/main" id="{F2A9AAE2-ACCC-F248-999C-34D69D009F4E}"/>
              </a:ext>
            </a:extLst>
          </p:cNvPr>
          <p:cNvPicPr>
            <a:picLocks noChangeAspect="1"/>
          </p:cNvPicPr>
          <p:nvPr/>
        </p:nvPicPr>
        <p:blipFill>
          <a:blip r:embed="rId2">
            <a:extLst>
              <a:ext uri="{28A0092B-C50C-407E-A947-70E740481C1C}">
                <a14:useLocalDpi xmlns:a14="http://schemas.microsoft.com/office/drawing/2010/main" val="0"/>
              </a:ext>
            </a:extLst>
          </a:blip>
          <a:srcRect l="29806" t="9566" r="29962" b="7925"/>
          <a:stretch>
            <a:fillRect/>
          </a:stretch>
        </p:blipFill>
        <p:spPr>
          <a:xfrm>
            <a:off x="7156173" y="0"/>
            <a:ext cx="5035827" cy="6858001"/>
          </a:xfrm>
          <a:prstGeom prst="rect">
            <a:avLst/>
          </a:prstGeom>
        </p:spPr>
      </p:pic>
    </p:spTree>
    <p:extLst>
      <p:ext uri="{BB962C8B-B14F-4D97-AF65-F5344CB8AC3E}">
        <p14:creationId xmlns:p14="http://schemas.microsoft.com/office/powerpoint/2010/main" val="2428948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CD1DA6-EEF9-B34A-A70C-5B8EEFDF9ED5}"/>
              </a:ext>
            </a:extLst>
          </p:cNvPr>
          <p:cNvSpPr>
            <a:spLocks noGrp="1"/>
          </p:cNvSpPr>
          <p:nvPr>
            <p:ph type="sldNum" sz="quarter" idx="12"/>
          </p:nvPr>
        </p:nvSpPr>
        <p:spPr/>
        <p:txBody>
          <a:bodyPr/>
          <a:lstStyle/>
          <a:p>
            <a:fld id="{D1DDEDF4-883C-4159-966D-7CEF8ED53DD3}" type="slidenum">
              <a:rPr lang="en-US" smtClean="0"/>
              <a:t>18</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ja-JP" sz="2800" b="0" i="0" u="none" strike="noStrike" cap="none" baseline="0" dirty="0">
                <a:solidFill>
                  <a:srgbClr val="883D38"/>
                </a:solidFill>
                <a:effectLst/>
                <a:uFillTx/>
                <a:ea typeface="MS UI Gothic"/>
              </a:rPr>
              <a:t>ワークシートの質問 2</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071533" cy="4351338"/>
          </a:xfrm>
        </p:spPr>
        <p:txBody>
          <a:bodyPr>
            <a:normAutofit/>
          </a:bodyPr>
          <a:lstStyle/>
          <a:p>
            <a:pPr marL="0" indent="0">
              <a:lnSpc>
                <a:spcPct val="100000"/>
              </a:lnSpc>
              <a:buNone/>
            </a:pPr>
            <a:r>
              <a:rPr lang="ja-JP" sz="4000" b="0" i="0" u="none" strike="noStrike" cap="none" baseline="0" dirty="0">
                <a:solidFill>
                  <a:srgbClr val="243A50"/>
                </a:solidFill>
                <a:effectLst/>
                <a:uFillTx/>
                <a:ea typeface="MS UI Gothic"/>
              </a:rPr>
              <a:t>あなたの家族の最大のスキルまたは特質は何ですか? </a:t>
            </a:r>
            <a:r>
              <a:rPr lang="ja-JP" b="0" i="0" u="none" strike="noStrike" cap="none" baseline="0" dirty="0">
                <a:effectLst/>
                <a:uFillTx/>
              </a:rPr>
              <a:t> </a:t>
            </a:r>
          </a:p>
        </p:txBody>
      </p:sp>
      <p:pic>
        <p:nvPicPr>
          <p:cNvPr id="10" name="Picture 9" descr="Screenshot of the Imagine the Possibilities: A Path to Employment: A Workshop for Families session worksheet">
            <a:extLst>
              <a:ext uri="{FF2B5EF4-FFF2-40B4-BE49-F238E27FC236}">
                <a16:creationId xmlns:a16="http://schemas.microsoft.com/office/drawing/2014/main" id="{57A96125-B4E3-D04A-92B7-65DDFAEA9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
        <p:nvSpPr>
          <p:cNvPr id="4" name="Slide Number Placeholder 4">
            <a:extLst>
              <a:ext uri="{FF2B5EF4-FFF2-40B4-BE49-F238E27FC236}">
                <a16:creationId xmlns:a16="http://schemas.microsoft.com/office/drawing/2014/main" id="{816D7381-1869-EF55-301E-E2C82D9EA4CC}"/>
              </a:ext>
            </a:extLst>
          </p:cNvPr>
          <p:cNvSpPr txBox="1">
            <a:spLocks/>
          </p:cNvSpPr>
          <p:nvPr/>
        </p:nvSpPr>
        <p:spPr>
          <a:xfrm>
            <a:off x="7891503" y="230189"/>
            <a:ext cx="2374366" cy="1069801"/>
          </a:xfrm>
          <a:prstGeom prst="rect">
            <a:avLst/>
          </a:prstGeom>
          <a:solidFill>
            <a:schemeClr val="tx1">
              <a:lumMod val="75000"/>
              <a:lumOff val="2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1400">
                <a:solidFill>
                  <a:schemeClr val="bg1"/>
                </a:solidFill>
              </a:rPr>
              <a:t>可能性を想像してください</a:t>
            </a:r>
          </a:p>
          <a:p>
            <a:r>
              <a:rPr lang="ja-JP" altLang="en-US" sz="1400">
                <a:solidFill>
                  <a:schemeClr val="bg1"/>
                </a:solidFill>
              </a:rPr>
              <a:t>就職への道</a:t>
            </a:r>
          </a:p>
          <a:p>
            <a:r>
              <a:rPr lang="ja-JP" altLang="en-US" sz="1400">
                <a:solidFill>
                  <a:schemeClr val="bg1"/>
                </a:solidFill>
              </a:rPr>
              <a:t>家族向けのワークショップ</a:t>
            </a:r>
          </a:p>
          <a:p>
            <a:r>
              <a:rPr lang="ja-JP" altLang="en-US" sz="1400">
                <a:solidFill>
                  <a:schemeClr val="bg1"/>
                </a:solidFill>
              </a:rPr>
              <a:t>セッションワークシート</a:t>
            </a:r>
            <a:endParaRPr lang="ja-JP" altLang="en-US" sz="1400" dirty="0">
              <a:solidFill>
                <a:schemeClr val="bg1"/>
              </a:solidFill>
            </a:endParaRPr>
          </a:p>
        </p:txBody>
      </p:sp>
      <p:sp>
        <p:nvSpPr>
          <p:cNvPr id="6" name="Text Box 2">
            <a:extLst>
              <a:ext uri="{FF2B5EF4-FFF2-40B4-BE49-F238E27FC236}">
                <a16:creationId xmlns:a16="http://schemas.microsoft.com/office/drawing/2014/main" id="{2BB81A16-0AC2-36AF-EF00-CD343D8E8941}"/>
              </a:ext>
            </a:extLst>
          </p:cNvPr>
          <p:cNvSpPr txBox="1"/>
          <p:nvPr/>
        </p:nvSpPr>
        <p:spPr>
          <a:xfrm>
            <a:off x="7193776"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あなたの息子さんや娘さんに大人としてどのような生活を送ってもらいたいと思いますか？</a:t>
            </a:r>
            <a:endParaRPr lang="en-US" sz="900" dirty="0">
              <a:effectLst/>
              <a:latin typeface="Arial" panose="020B0604020202020204" pitchFamily="34" charset="0"/>
              <a:ea typeface="Arial" panose="020B0604020202020204" pitchFamily="34" charset="0"/>
            </a:endParaRPr>
          </a:p>
          <a:p>
            <a:pPr marL="0" marR="0">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7" name="Text Box 4">
            <a:extLst>
              <a:ext uri="{FF2B5EF4-FFF2-40B4-BE49-F238E27FC236}">
                <a16:creationId xmlns:a16="http://schemas.microsoft.com/office/drawing/2014/main" id="{F50E5064-BAA1-1790-8778-BD1CB7D568AA}"/>
              </a:ext>
            </a:extLst>
          </p:cNvPr>
          <p:cNvSpPr txBox="1"/>
          <p:nvPr/>
        </p:nvSpPr>
        <p:spPr>
          <a:xfrm>
            <a:off x="9273787" y="1679010"/>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あなたの息子さんまたは娘さんの最大のスキルまたは特質は</a:t>
            </a:r>
            <a:endParaRPr lang="en-US" alt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endParaRPr>
          </a:p>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何ですか？</a:t>
            </a:r>
            <a:endParaRPr lang="en-US" sz="900" dirty="0">
              <a:effectLst/>
              <a:latin typeface="Arial" panose="020B0604020202020204" pitchFamily="34" charset="0"/>
              <a:ea typeface="Arial" panose="020B0604020202020204" pitchFamily="34" charset="0"/>
            </a:endParaRPr>
          </a:p>
          <a:p>
            <a:pPr marL="0" marR="0" algn="ctr">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8" name="Text Box 5">
            <a:extLst>
              <a:ext uri="{FF2B5EF4-FFF2-40B4-BE49-F238E27FC236}">
                <a16:creationId xmlns:a16="http://schemas.microsoft.com/office/drawing/2014/main" id="{EC81E09F-98FA-47BA-79CB-BF6BE750CB85}"/>
              </a:ext>
            </a:extLst>
          </p:cNvPr>
          <p:cNvSpPr txBox="1"/>
          <p:nvPr/>
        </p:nvSpPr>
        <p:spPr>
          <a:xfrm>
            <a:off x="7117788"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息子さんや娘さんの就職を考えるとき、一番心配なことは何ですか？</a:t>
            </a:r>
            <a:endParaRPr lang="en-US" sz="900" dirty="0">
              <a:effectLst/>
              <a:latin typeface="Arial" panose="020B0604020202020204" pitchFamily="34" charset="0"/>
              <a:ea typeface="Arial" panose="020B0604020202020204" pitchFamily="34" charset="0"/>
            </a:endParaRPr>
          </a:p>
        </p:txBody>
      </p:sp>
      <p:sp>
        <p:nvSpPr>
          <p:cNvPr id="9" name="Text Box 6">
            <a:extLst>
              <a:ext uri="{FF2B5EF4-FFF2-40B4-BE49-F238E27FC236}">
                <a16:creationId xmlns:a16="http://schemas.microsoft.com/office/drawing/2014/main" id="{85B2C2A5-9509-A69A-3F61-9154DC8F147C}"/>
              </a:ext>
            </a:extLst>
          </p:cNvPr>
          <p:cNvSpPr txBox="1"/>
          <p:nvPr/>
        </p:nvSpPr>
        <p:spPr>
          <a:xfrm>
            <a:off x="9273787"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息子さんや娘さんの将来の就職について、どのような希望や活力が必要ですか？</a:t>
            </a:r>
            <a:endParaRPr lang="en-US" sz="900" dirty="0">
              <a:effectLst/>
              <a:latin typeface="Arial" panose="020B0604020202020204" pitchFamily="34" charset="0"/>
              <a:ea typeface="Arial" panose="020B0604020202020204" pitchFamily="34" charset="0"/>
            </a:endParaRPr>
          </a:p>
        </p:txBody>
      </p:sp>
      <p:sp>
        <p:nvSpPr>
          <p:cNvPr id="11" name="Text Box 7">
            <a:extLst>
              <a:ext uri="{FF2B5EF4-FFF2-40B4-BE49-F238E27FC236}">
                <a16:creationId xmlns:a16="http://schemas.microsoft.com/office/drawing/2014/main" id="{68550C03-676C-5AE1-47DF-8EAAF1C71FBA}"/>
              </a:ext>
            </a:extLst>
          </p:cNvPr>
          <p:cNvSpPr txBox="1"/>
          <p:nvPr/>
        </p:nvSpPr>
        <p:spPr>
          <a:xfrm>
            <a:off x="7117788" y="4790975"/>
            <a:ext cx="3829598" cy="35622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このワークショップの情報に基づいて、息子さんや娘さんが就職成功への道を歩み始めるのに役立つ</a:t>
            </a:r>
            <a:r>
              <a:rPr lang="en-US"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3</a:t>
            </a:r>
            <a:r>
              <a:rPr lang="ja-JP"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つの行動ステップは何ですか？</a:t>
            </a:r>
            <a:endParaRPr lang="en-US"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951747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03FF5A-A6CB-654E-B994-D1964713C408}"/>
              </a:ext>
            </a:extLst>
          </p:cNvPr>
          <p:cNvSpPr>
            <a:spLocks noGrp="1"/>
          </p:cNvSpPr>
          <p:nvPr>
            <p:ph type="sldNum" sz="quarter" idx="12"/>
          </p:nvPr>
        </p:nvSpPr>
        <p:spPr/>
        <p:txBody>
          <a:bodyPr/>
          <a:lstStyle/>
          <a:p>
            <a:fld id="{D1DDEDF4-883C-4159-966D-7CEF8ED53DD3}" type="slidenum">
              <a:rPr lang="en-US" smtClean="0"/>
              <a:t>19</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ja-JP" sz="2800" b="0" i="0" u="none" strike="noStrike" cap="none" baseline="0" dirty="0">
                <a:solidFill>
                  <a:srgbClr val="883D38"/>
                </a:solidFill>
                <a:effectLst/>
                <a:uFillTx/>
                <a:ea typeface="MS UI Gothic"/>
              </a:rPr>
              <a:t>便利なツール</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020733" cy="4351338"/>
          </a:xfrm>
        </p:spPr>
        <p:txBody>
          <a:bodyPr>
            <a:normAutofit/>
          </a:bodyPr>
          <a:lstStyle/>
          <a:p>
            <a:pPr marL="0" indent="0">
              <a:lnSpc>
                <a:spcPct val="100000"/>
              </a:lnSpc>
              <a:buNone/>
            </a:pPr>
            <a:r>
              <a:rPr lang="ja-JP" sz="4000" b="0" i="0" u="none" strike="noStrike" cap="none" baseline="0" dirty="0">
                <a:solidFill>
                  <a:srgbClr val="243A50"/>
                </a:solidFill>
                <a:effectLst/>
                <a:uFillTx/>
                <a:ea typeface="MS UI Gothic"/>
              </a:rPr>
              <a:t>ポジティブな個人プロフィール</a:t>
            </a:r>
          </a:p>
        </p:txBody>
      </p:sp>
      <p:pic>
        <p:nvPicPr>
          <p:cNvPr id="8" name="Picture 7" descr="Screenshot of the Positive Personal Profile ">
            <a:extLst>
              <a:ext uri="{FF2B5EF4-FFF2-40B4-BE49-F238E27FC236}">
                <a16:creationId xmlns:a16="http://schemas.microsoft.com/office/drawing/2014/main" id="{765325A1-3BF4-2D46-8166-3A2754694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776" y="301096"/>
            <a:ext cx="4540443" cy="5875867"/>
          </a:xfrm>
          <a:prstGeom prst="rect">
            <a:avLst/>
          </a:prstGeom>
          <a:ln>
            <a:solidFill>
              <a:srgbClr val="EFD54E"/>
            </a:solidFill>
          </a:ln>
        </p:spPr>
      </p:pic>
      <p:sp>
        <p:nvSpPr>
          <p:cNvPr id="5" name="TextBox 4">
            <a:extLst>
              <a:ext uri="{FF2B5EF4-FFF2-40B4-BE49-F238E27FC236}">
                <a16:creationId xmlns:a16="http://schemas.microsoft.com/office/drawing/2014/main" id="{2E229036-FE80-7148-5886-02092BE29E50}"/>
              </a:ext>
            </a:extLst>
          </p:cNvPr>
          <p:cNvSpPr txBox="1"/>
          <p:nvPr/>
        </p:nvSpPr>
        <p:spPr>
          <a:xfrm>
            <a:off x="7330321" y="745811"/>
            <a:ext cx="1835889" cy="246221"/>
          </a:xfrm>
          <a:prstGeom prst="rect">
            <a:avLst/>
          </a:prstGeom>
          <a:solidFill>
            <a:schemeClr val="bg1"/>
          </a:solidFill>
        </p:spPr>
        <p:txBody>
          <a:bodyPr wrap="square" rtlCol="0">
            <a:spAutoFit/>
          </a:bodyPr>
          <a:lstStyle/>
          <a:p>
            <a:r>
              <a:rPr lang="ja-JP" altLang="en-US" sz="1000" b="1" dirty="0">
                <a:solidFill>
                  <a:srgbClr val="028D94"/>
                </a:solidFill>
              </a:rPr>
              <a:t>ポジティブな個人プロフィール</a:t>
            </a:r>
            <a:endParaRPr lang="en-US" sz="1000" b="1" dirty="0">
              <a:solidFill>
                <a:srgbClr val="028D94"/>
              </a:solidFill>
            </a:endParaRPr>
          </a:p>
        </p:txBody>
      </p:sp>
      <p:sp>
        <p:nvSpPr>
          <p:cNvPr id="6" name="TextBox 5">
            <a:extLst>
              <a:ext uri="{FF2B5EF4-FFF2-40B4-BE49-F238E27FC236}">
                <a16:creationId xmlns:a16="http://schemas.microsoft.com/office/drawing/2014/main" id="{C5F31527-9C39-9643-D01F-7A8FCFA87385}"/>
              </a:ext>
            </a:extLst>
          </p:cNvPr>
          <p:cNvSpPr txBox="1"/>
          <p:nvPr/>
        </p:nvSpPr>
        <p:spPr>
          <a:xfrm>
            <a:off x="7286290" y="4855073"/>
            <a:ext cx="1710725" cy="230832"/>
          </a:xfrm>
          <a:prstGeom prst="rect">
            <a:avLst/>
          </a:prstGeom>
          <a:solidFill>
            <a:schemeClr val="bg1"/>
          </a:solidFill>
        </p:spPr>
        <p:txBody>
          <a:bodyPr wrap="none" rtlCol="0">
            <a:spAutoFit/>
          </a:bodyPr>
          <a:lstStyle/>
          <a:p>
            <a:r>
              <a:rPr lang="ja-JP" altLang="en-US" sz="900" b="1" dirty="0">
                <a:solidFill>
                  <a:schemeClr val="accent2">
                    <a:lumMod val="50000"/>
                  </a:schemeClr>
                </a:solidFill>
              </a:rPr>
              <a:t>あなたの特徴を挙げてください</a:t>
            </a:r>
            <a:r>
              <a:rPr lang="ja-JP" altLang="en-US" sz="900" dirty="0"/>
              <a:t>：</a:t>
            </a:r>
            <a:endParaRPr lang="en-US" sz="900" dirty="0"/>
          </a:p>
        </p:txBody>
      </p:sp>
      <p:sp>
        <p:nvSpPr>
          <p:cNvPr id="7" name="TextBox 6">
            <a:extLst>
              <a:ext uri="{FF2B5EF4-FFF2-40B4-BE49-F238E27FC236}">
                <a16:creationId xmlns:a16="http://schemas.microsoft.com/office/drawing/2014/main" id="{6A48EB36-C2B7-DD47-4584-6583B3D61264}"/>
              </a:ext>
            </a:extLst>
          </p:cNvPr>
          <p:cNvSpPr txBox="1"/>
          <p:nvPr/>
        </p:nvSpPr>
        <p:spPr>
          <a:xfrm>
            <a:off x="7286290" y="5178773"/>
            <a:ext cx="1335622" cy="230832"/>
          </a:xfrm>
          <a:prstGeom prst="rect">
            <a:avLst/>
          </a:prstGeom>
          <a:solidFill>
            <a:schemeClr val="bg1"/>
          </a:solidFill>
        </p:spPr>
        <p:txBody>
          <a:bodyPr wrap="none" rtlCol="0">
            <a:spAutoFit/>
          </a:bodyPr>
          <a:lstStyle/>
          <a:p>
            <a:r>
              <a:rPr lang="ja-JP" altLang="en-US" sz="900" b="1" dirty="0">
                <a:solidFill>
                  <a:schemeClr val="accent2">
                    <a:lumMod val="50000"/>
                  </a:schemeClr>
                </a:solidFill>
              </a:rPr>
              <a:t>検討を考えている仕事：</a:t>
            </a:r>
            <a:endParaRPr lang="en-US" sz="900" b="1" dirty="0">
              <a:solidFill>
                <a:schemeClr val="accent2">
                  <a:lumMod val="50000"/>
                </a:schemeClr>
              </a:solidFill>
            </a:endParaRPr>
          </a:p>
        </p:txBody>
      </p:sp>
      <p:sp>
        <p:nvSpPr>
          <p:cNvPr id="9" name="TextBox 8">
            <a:extLst>
              <a:ext uri="{FF2B5EF4-FFF2-40B4-BE49-F238E27FC236}">
                <a16:creationId xmlns:a16="http://schemas.microsoft.com/office/drawing/2014/main" id="{15B763C7-4291-3064-0381-AF629F33E184}"/>
              </a:ext>
            </a:extLst>
          </p:cNvPr>
          <p:cNvSpPr txBox="1"/>
          <p:nvPr/>
        </p:nvSpPr>
        <p:spPr>
          <a:xfrm>
            <a:off x="7230997" y="2000693"/>
            <a:ext cx="473206" cy="230832"/>
          </a:xfrm>
          <a:prstGeom prst="rect">
            <a:avLst/>
          </a:prstGeom>
          <a:solidFill>
            <a:schemeClr val="bg1"/>
          </a:solidFill>
        </p:spPr>
        <p:txBody>
          <a:bodyPr wrap="none" rtlCol="0">
            <a:spAutoFit/>
          </a:bodyPr>
          <a:lstStyle/>
          <a:p>
            <a:r>
              <a:rPr lang="ja-JP" altLang="en-US" sz="900" dirty="0">
                <a:solidFill>
                  <a:schemeClr val="accent2">
                    <a:lumMod val="50000"/>
                  </a:schemeClr>
                </a:solidFill>
              </a:rPr>
              <a:t>名前：</a:t>
            </a:r>
            <a:endParaRPr lang="en-US" sz="900" dirty="0">
              <a:solidFill>
                <a:schemeClr val="accent2">
                  <a:lumMod val="50000"/>
                </a:schemeClr>
              </a:solidFill>
            </a:endParaRPr>
          </a:p>
        </p:txBody>
      </p:sp>
      <p:sp>
        <p:nvSpPr>
          <p:cNvPr id="10" name="TextBox 9">
            <a:extLst>
              <a:ext uri="{FF2B5EF4-FFF2-40B4-BE49-F238E27FC236}">
                <a16:creationId xmlns:a16="http://schemas.microsoft.com/office/drawing/2014/main" id="{B0D79F00-FCE1-3F54-3777-BFF06D83531F}"/>
              </a:ext>
            </a:extLst>
          </p:cNvPr>
          <p:cNvSpPr txBox="1"/>
          <p:nvPr/>
        </p:nvSpPr>
        <p:spPr>
          <a:xfrm>
            <a:off x="7467600" y="2324393"/>
            <a:ext cx="661554" cy="239685"/>
          </a:xfrm>
          <a:prstGeom prst="rect">
            <a:avLst/>
          </a:prstGeom>
          <a:solidFill>
            <a:schemeClr val="bg1"/>
          </a:solidFill>
        </p:spPr>
        <p:txBody>
          <a:bodyPr wrap="square" rtlCol="0">
            <a:spAutoFit/>
          </a:bodyPr>
          <a:lstStyle/>
          <a:p>
            <a:r>
              <a:rPr lang="ja-JP" altLang="en-US" sz="900" dirty="0"/>
              <a:t>夢や目標</a:t>
            </a:r>
            <a:endParaRPr lang="en-US" sz="900" dirty="0"/>
          </a:p>
        </p:txBody>
      </p:sp>
      <p:sp>
        <p:nvSpPr>
          <p:cNvPr id="11" name="TextBox 10">
            <a:extLst>
              <a:ext uri="{FF2B5EF4-FFF2-40B4-BE49-F238E27FC236}">
                <a16:creationId xmlns:a16="http://schemas.microsoft.com/office/drawing/2014/main" id="{9DC0F989-3AE5-0A04-C1D5-340563FBDF1B}"/>
              </a:ext>
            </a:extLst>
          </p:cNvPr>
          <p:cNvSpPr txBox="1"/>
          <p:nvPr/>
        </p:nvSpPr>
        <p:spPr>
          <a:xfrm>
            <a:off x="9143999" y="2301845"/>
            <a:ext cx="917780" cy="230832"/>
          </a:xfrm>
          <a:prstGeom prst="rect">
            <a:avLst/>
          </a:prstGeom>
          <a:solidFill>
            <a:schemeClr val="bg1"/>
          </a:solidFill>
        </p:spPr>
        <p:txBody>
          <a:bodyPr wrap="square" rtlCol="0">
            <a:spAutoFit/>
          </a:bodyPr>
          <a:lstStyle/>
          <a:p>
            <a:r>
              <a:rPr lang="ja-JP" altLang="en-US" sz="900" dirty="0"/>
              <a:t>スキルや知識</a:t>
            </a:r>
            <a:endParaRPr lang="en-US" sz="900" dirty="0"/>
          </a:p>
        </p:txBody>
      </p:sp>
      <p:sp>
        <p:nvSpPr>
          <p:cNvPr id="12" name="TextBox 11">
            <a:extLst>
              <a:ext uri="{FF2B5EF4-FFF2-40B4-BE49-F238E27FC236}">
                <a16:creationId xmlns:a16="http://schemas.microsoft.com/office/drawing/2014/main" id="{AD6AED5E-4A78-6F20-614F-F4D0A27CB74D}"/>
              </a:ext>
            </a:extLst>
          </p:cNvPr>
          <p:cNvSpPr txBox="1"/>
          <p:nvPr/>
        </p:nvSpPr>
        <p:spPr>
          <a:xfrm>
            <a:off x="7380706" y="2786630"/>
            <a:ext cx="917709" cy="138499"/>
          </a:xfrm>
          <a:prstGeom prst="rect">
            <a:avLst/>
          </a:prstGeom>
          <a:solidFill>
            <a:schemeClr val="bg1"/>
          </a:solidFill>
        </p:spPr>
        <p:txBody>
          <a:bodyPr wrap="square" lIns="0" tIns="0" rIns="0" bIns="0" rtlCol="0">
            <a:spAutoFit/>
          </a:bodyPr>
          <a:lstStyle/>
          <a:p>
            <a:r>
              <a:rPr lang="ja-JP" altLang="en-US" sz="900" dirty="0"/>
              <a:t>　学習スタイル</a:t>
            </a:r>
            <a:endParaRPr lang="en-US" sz="900" dirty="0"/>
          </a:p>
        </p:txBody>
      </p:sp>
      <p:sp>
        <p:nvSpPr>
          <p:cNvPr id="13" name="TextBox 12">
            <a:extLst>
              <a:ext uri="{FF2B5EF4-FFF2-40B4-BE49-F238E27FC236}">
                <a16:creationId xmlns:a16="http://schemas.microsoft.com/office/drawing/2014/main" id="{DE420EFA-45D8-B320-AE99-6777DEF08C19}"/>
              </a:ext>
            </a:extLst>
          </p:cNvPr>
          <p:cNvSpPr txBox="1"/>
          <p:nvPr/>
        </p:nvSpPr>
        <p:spPr>
          <a:xfrm>
            <a:off x="9110076" y="2773353"/>
            <a:ext cx="917709" cy="230832"/>
          </a:xfrm>
          <a:prstGeom prst="rect">
            <a:avLst/>
          </a:prstGeom>
          <a:solidFill>
            <a:schemeClr val="bg1"/>
          </a:solidFill>
        </p:spPr>
        <p:txBody>
          <a:bodyPr wrap="square" rtlCol="0">
            <a:spAutoFit/>
          </a:bodyPr>
          <a:lstStyle/>
          <a:p>
            <a:r>
              <a:rPr lang="ja-JP" altLang="en-US" sz="900" dirty="0"/>
              <a:t>興味や才能</a:t>
            </a:r>
            <a:endParaRPr lang="en-US" sz="900" dirty="0"/>
          </a:p>
        </p:txBody>
      </p:sp>
      <p:sp>
        <p:nvSpPr>
          <p:cNvPr id="14" name="TextBox 13">
            <a:extLst>
              <a:ext uri="{FF2B5EF4-FFF2-40B4-BE49-F238E27FC236}">
                <a16:creationId xmlns:a16="http://schemas.microsoft.com/office/drawing/2014/main" id="{2BC3ACA7-270C-D346-AF5A-795B034F429E}"/>
              </a:ext>
            </a:extLst>
          </p:cNvPr>
          <p:cNvSpPr txBox="1"/>
          <p:nvPr/>
        </p:nvSpPr>
        <p:spPr>
          <a:xfrm>
            <a:off x="7380706" y="3267323"/>
            <a:ext cx="1353790" cy="230832"/>
          </a:xfrm>
          <a:prstGeom prst="rect">
            <a:avLst/>
          </a:prstGeom>
          <a:solidFill>
            <a:schemeClr val="bg1"/>
          </a:solidFill>
        </p:spPr>
        <p:txBody>
          <a:bodyPr wrap="square" lIns="91440" rtlCol="0">
            <a:spAutoFit/>
          </a:bodyPr>
          <a:lstStyle/>
          <a:p>
            <a:r>
              <a:rPr lang="ja-JP" altLang="en-US" sz="900" dirty="0"/>
              <a:t>ポジティブな性格特性</a:t>
            </a:r>
            <a:endParaRPr lang="en-US" sz="900" dirty="0"/>
          </a:p>
        </p:txBody>
      </p:sp>
      <p:sp>
        <p:nvSpPr>
          <p:cNvPr id="15" name="TextBox 14">
            <a:extLst>
              <a:ext uri="{FF2B5EF4-FFF2-40B4-BE49-F238E27FC236}">
                <a16:creationId xmlns:a16="http://schemas.microsoft.com/office/drawing/2014/main" id="{3F16EACD-FF87-BB4A-CA7B-057F3DB262C0}"/>
              </a:ext>
            </a:extLst>
          </p:cNvPr>
          <p:cNvSpPr txBox="1"/>
          <p:nvPr/>
        </p:nvSpPr>
        <p:spPr>
          <a:xfrm>
            <a:off x="9143999" y="3267323"/>
            <a:ext cx="706796" cy="230832"/>
          </a:xfrm>
          <a:prstGeom prst="rect">
            <a:avLst/>
          </a:prstGeom>
          <a:solidFill>
            <a:schemeClr val="bg1"/>
          </a:solidFill>
        </p:spPr>
        <p:txBody>
          <a:bodyPr wrap="square" rtlCol="0">
            <a:spAutoFit/>
          </a:bodyPr>
          <a:lstStyle/>
          <a:p>
            <a:r>
              <a:rPr lang="ja-JP" altLang="en-US" sz="900" dirty="0"/>
              <a:t>価値</a:t>
            </a:r>
            <a:endParaRPr lang="en-US" sz="900" dirty="0"/>
          </a:p>
        </p:txBody>
      </p:sp>
      <p:sp>
        <p:nvSpPr>
          <p:cNvPr id="16" name="TextBox 15">
            <a:extLst>
              <a:ext uri="{FF2B5EF4-FFF2-40B4-BE49-F238E27FC236}">
                <a16:creationId xmlns:a16="http://schemas.microsoft.com/office/drawing/2014/main" id="{1A6B4ABF-3A1C-5BE7-B2F1-F8053B5467CE}"/>
              </a:ext>
            </a:extLst>
          </p:cNvPr>
          <p:cNvSpPr txBox="1"/>
          <p:nvPr/>
        </p:nvSpPr>
        <p:spPr>
          <a:xfrm>
            <a:off x="7378483" y="3780885"/>
            <a:ext cx="1153694" cy="230832"/>
          </a:xfrm>
          <a:prstGeom prst="rect">
            <a:avLst/>
          </a:prstGeom>
          <a:solidFill>
            <a:schemeClr val="bg1"/>
          </a:solidFill>
        </p:spPr>
        <p:txBody>
          <a:bodyPr wrap="square" rtlCol="0">
            <a:spAutoFit/>
          </a:bodyPr>
          <a:lstStyle/>
          <a:p>
            <a:r>
              <a:rPr lang="ja-JP" altLang="en-US" sz="900" dirty="0"/>
              <a:t>環境的な好み</a:t>
            </a:r>
            <a:endParaRPr lang="en-US" sz="900" dirty="0"/>
          </a:p>
        </p:txBody>
      </p:sp>
      <p:sp>
        <p:nvSpPr>
          <p:cNvPr id="17" name="TextBox 16">
            <a:extLst>
              <a:ext uri="{FF2B5EF4-FFF2-40B4-BE49-F238E27FC236}">
                <a16:creationId xmlns:a16="http://schemas.microsoft.com/office/drawing/2014/main" id="{8C600AA0-2F59-0E15-3646-8BD8FDCFE80A}"/>
              </a:ext>
            </a:extLst>
          </p:cNvPr>
          <p:cNvSpPr txBox="1"/>
          <p:nvPr/>
        </p:nvSpPr>
        <p:spPr>
          <a:xfrm>
            <a:off x="7378483" y="4269378"/>
            <a:ext cx="1153694" cy="230832"/>
          </a:xfrm>
          <a:prstGeom prst="rect">
            <a:avLst/>
          </a:prstGeom>
          <a:solidFill>
            <a:schemeClr val="bg1"/>
          </a:solidFill>
        </p:spPr>
        <p:txBody>
          <a:bodyPr wrap="square" rtlCol="0">
            <a:spAutoFit/>
          </a:bodyPr>
          <a:lstStyle/>
          <a:p>
            <a:r>
              <a:rPr lang="ja-JP" altLang="en-US" sz="900" dirty="0"/>
              <a:t>仕事の経験</a:t>
            </a:r>
            <a:endParaRPr lang="en-US" sz="900" dirty="0"/>
          </a:p>
        </p:txBody>
      </p:sp>
      <p:sp>
        <p:nvSpPr>
          <p:cNvPr id="18" name="TextBox 17">
            <a:extLst>
              <a:ext uri="{FF2B5EF4-FFF2-40B4-BE49-F238E27FC236}">
                <a16:creationId xmlns:a16="http://schemas.microsoft.com/office/drawing/2014/main" id="{D56A8B0C-EC71-AC24-25F3-CF6AED0B1AEC}"/>
              </a:ext>
            </a:extLst>
          </p:cNvPr>
          <p:cNvSpPr txBox="1"/>
          <p:nvPr/>
        </p:nvSpPr>
        <p:spPr>
          <a:xfrm>
            <a:off x="9111102" y="4271330"/>
            <a:ext cx="1075896" cy="230832"/>
          </a:xfrm>
          <a:prstGeom prst="rect">
            <a:avLst/>
          </a:prstGeom>
          <a:solidFill>
            <a:schemeClr val="bg1"/>
          </a:solidFill>
        </p:spPr>
        <p:txBody>
          <a:bodyPr wrap="square" rtlCol="0">
            <a:spAutoFit/>
          </a:bodyPr>
          <a:lstStyle/>
          <a:p>
            <a:r>
              <a:rPr lang="ja-JP" altLang="en-US" sz="900" dirty="0"/>
              <a:t>サポートシステム</a:t>
            </a:r>
            <a:endParaRPr lang="en-US" sz="900" dirty="0"/>
          </a:p>
        </p:txBody>
      </p:sp>
      <p:sp>
        <p:nvSpPr>
          <p:cNvPr id="19" name="TextBox 18">
            <a:extLst>
              <a:ext uri="{FF2B5EF4-FFF2-40B4-BE49-F238E27FC236}">
                <a16:creationId xmlns:a16="http://schemas.microsoft.com/office/drawing/2014/main" id="{CAF98306-DC00-0952-0C44-90D68DB5BA34}"/>
              </a:ext>
            </a:extLst>
          </p:cNvPr>
          <p:cNvSpPr txBox="1"/>
          <p:nvPr/>
        </p:nvSpPr>
        <p:spPr>
          <a:xfrm>
            <a:off x="9143998" y="3787559"/>
            <a:ext cx="1503006" cy="230832"/>
          </a:xfrm>
          <a:prstGeom prst="rect">
            <a:avLst/>
          </a:prstGeom>
          <a:solidFill>
            <a:schemeClr val="bg1"/>
          </a:solidFill>
        </p:spPr>
        <p:txBody>
          <a:bodyPr wrap="square" rtlCol="0">
            <a:spAutoFit/>
          </a:bodyPr>
          <a:lstStyle/>
          <a:p>
            <a:r>
              <a:rPr lang="ja-JP" altLang="en-US" sz="900" dirty="0"/>
              <a:t>嫌いなもの、癖、特異性</a:t>
            </a:r>
            <a:endParaRPr lang="en-US" sz="900" dirty="0"/>
          </a:p>
        </p:txBody>
      </p:sp>
      <p:sp>
        <p:nvSpPr>
          <p:cNvPr id="20" name="TextBox 19">
            <a:extLst>
              <a:ext uri="{FF2B5EF4-FFF2-40B4-BE49-F238E27FC236}">
                <a16:creationId xmlns:a16="http://schemas.microsoft.com/office/drawing/2014/main" id="{90837B87-49B8-9101-9D32-D5A4F7D53B72}"/>
              </a:ext>
            </a:extLst>
          </p:cNvPr>
          <p:cNvSpPr txBox="1"/>
          <p:nvPr/>
        </p:nvSpPr>
        <p:spPr>
          <a:xfrm>
            <a:off x="7330321" y="989514"/>
            <a:ext cx="3475360" cy="1077218"/>
          </a:xfrm>
          <a:prstGeom prst="rect">
            <a:avLst/>
          </a:prstGeom>
          <a:solidFill>
            <a:schemeClr val="bg1"/>
          </a:solidFill>
        </p:spPr>
        <p:txBody>
          <a:bodyPr wrap="square" rtlCol="0">
            <a:spAutoFit/>
          </a:bodyPr>
          <a:lstStyle/>
          <a:p>
            <a:r>
              <a:rPr lang="ja-JP" altLang="en-US" sz="800" b="1" dirty="0">
                <a:solidFill>
                  <a:schemeClr val="accent2">
                    <a:lumMod val="50000"/>
                  </a:schemeClr>
                </a:solidFill>
              </a:rPr>
              <a:t>ポジティブな個人プロフィールは、求職者、ご家族や雇用の専門家が以下のように活用できます。</a:t>
            </a:r>
            <a:endParaRPr lang="en-US" altLang="ja-JP" sz="800" b="1" dirty="0">
              <a:solidFill>
                <a:schemeClr val="accent2">
                  <a:lumMod val="50000"/>
                </a:schemeClr>
              </a:solidFill>
            </a:endParaRPr>
          </a:p>
          <a:p>
            <a:pPr marL="171450" indent="-171450">
              <a:buFont typeface="Arial" panose="020B0604020202020204" pitchFamily="34" charset="0"/>
              <a:buChar char="•"/>
            </a:pPr>
            <a:r>
              <a:rPr lang="ja-JP" altLang="en-US" sz="800" dirty="0"/>
              <a:t>障害を持つという課題を乗り越えるのを助け、ポジティブな特質に焦点を当てる</a:t>
            </a:r>
            <a:endParaRPr lang="en-US" altLang="ja-JP" sz="800" dirty="0"/>
          </a:p>
          <a:p>
            <a:pPr marL="171450" indent="-171450">
              <a:buFont typeface="Arial" panose="020B0604020202020204" pitchFamily="34" charset="0"/>
              <a:buChar char="•"/>
            </a:pPr>
            <a:r>
              <a:rPr lang="ja-JP" altLang="en-US" sz="800" dirty="0"/>
              <a:t>それらの特質を評価するのを助ける</a:t>
            </a:r>
            <a:endParaRPr lang="en-US" altLang="ja-JP" sz="800" dirty="0"/>
          </a:p>
          <a:p>
            <a:pPr marL="171450" indent="-171450">
              <a:buFont typeface="Arial" panose="020B0604020202020204" pitchFamily="34" charset="0"/>
              <a:buChar char="•"/>
            </a:pPr>
            <a:r>
              <a:rPr lang="ja-JP" altLang="en-US" sz="800" dirty="0"/>
              <a:t>必要なサポートまたは追加のスキル構築の認識支援をする</a:t>
            </a:r>
            <a:endParaRPr lang="en-US" altLang="ja-JP" sz="800" dirty="0"/>
          </a:p>
          <a:p>
            <a:pPr marL="171450" indent="-171450">
              <a:buFont typeface="Arial" panose="020B0604020202020204" pitchFamily="34" charset="0"/>
              <a:buChar char="•"/>
            </a:pPr>
            <a:r>
              <a:rPr lang="ja-JP" altLang="en-US" sz="800" dirty="0"/>
              <a:t>雇用主に「自分を売り込む」ための要点を見つけ、仕事の面接への準備を支援する</a:t>
            </a:r>
            <a:endParaRPr lang="en-US" altLang="ja-JP" sz="800" dirty="0"/>
          </a:p>
        </p:txBody>
      </p:sp>
    </p:spTree>
    <p:extLst>
      <p:ext uri="{BB962C8B-B14F-4D97-AF65-F5344CB8AC3E}">
        <p14:creationId xmlns:p14="http://schemas.microsoft.com/office/powerpoint/2010/main" val="2928035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6326A2-3A6A-9C48-8C36-25F1F4FB7314}"/>
              </a:ext>
            </a:extLst>
          </p:cNvPr>
          <p:cNvSpPr>
            <a:spLocks noGrp="1"/>
          </p:cNvSpPr>
          <p:nvPr>
            <p:ph type="sldNum" sz="quarter" idx="12"/>
          </p:nvPr>
        </p:nvSpPr>
        <p:spPr/>
        <p:txBody>
          <a:bodyPr/>
          <a:lstStyle/>
          <a:p>
            <a:fld id="{D1DDEDF4-883C-4159-966D-7CEF8ED53DD3}" type="slidenum">
              <a:rPr lang="en-US" smtClean="0"/>
              <a:t>2</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今日の議題</a:t>
            </a:r>
          </a:p>
        </p:txBody>
      </p:sp>
      <p:sp>
        <p:nvSpPr>
          <p:cNvPr id="3" name="Content Placeholder 2"/>
          <p:cNvSpPr>
            <a:spLocks noGrp="1"/>
          </p:cNvSpPr>
          <p:nvPr>
            <p:ph idx="1"/>
          </p:nvPr>
        </p:nvSpPr>
        <p:spPr/>
        <p:txBody>
          <a:bodyPr>
            <a:normAutofit lnSpcReduction="10000"/>
          </a:bodyPr>
          <a:lstStyle/>
          <a:p>
            <a:r>
              <a:rPr lang="ja-JP" sz="2800" b="0" i="0" u="none" strike="noStrike" cap="none" baseline="0" dirty="0">
                <a:solidFill>
                  <a:srgbClr val="243A50"/>
                </a:solidFill>
                <a:effectLst/>
                <a:uFillTx/>
                <a:ea typeface="MS UI Gothic"/>
              </a:rPr>
              <a:t>なぜ雇用について話しているの</a:t>
            </a:r>
            <a:r>
              <a:rPr lang="ja-JP" altLang="en-US" dirty="0">
                <a:ea typeface="MS UI Gothic"/>
              </a:rPr>
              <a:t>でしょうか</a:t>
            </a:r>
            <a:r>
              <a:rPr lang="ja-JP" sz="2800" b="0" i="0" u="none" strike="noStrike" cap="none" baseline="0" dirty="0">
                <a:solidFill>
                  <a:srgbClr val="243A50"/>
                </a:solidFill>
                <a:effectLst/>
                <a:uFillTx/>
                <a:ea typeface="MS UI Gothic"/>
              </a:rPr>
              <a:t>？</a:t>
            </a:r>
          </a:p>
          <a:p>
            <a:r>
              <a:rPr lang="ja-JP" sz="2800" b="0" i="0" u="none" strike="noStrike" cap="none" baseline="0" dirty="0">
                <a:solidFill>
                  <a:srgbClr val="243A50"/>
                </a:solidFill>
                <a:effectLst/>
                <a:uFillTx/>
                <a:ea typeface="MS UI Gothic"/>
              </a:rPr>
              <a:t>雇用：背景と可能性</a:t>
            </a:r>
          </a:p>
          <a:p>
            <a:r>
              <a:rPr lang="ja-JP" sz="2800" b="0" i="0" u="none" strike="noStrike" cap="none" baseline="0" dirty="0">
                <a:solidFill>
                  <a:srgbClr val="243A50"/>
                </a:solidFill>
                <a:effectLst/>
                <a:uFillTx/>
                <a:ea typeface="MS UI Gothic"/>
              </a:rPr>
              <a:t>物事を新しい方法で見る</a:t>
            </a:r>
          </a:p>
          <a:p>
            <a:r>
              <a:rPr lang="ja-JP" sz="2800" b="0" i="0" u="none" strike="noStrike" cap="none" baseline="0" dirty="0">
                <a:solidFill>
                  <a:srgbClr val="243A50"/>
                </a:solidFill>
                <a:effectLst/>
                <a:uFillTx/>
                <a:ea typeface="MS UI Gothic"/>
              </a:rPr>
              <a:t>就職で成功するための準備</a:t>
            </a:r>
          </a:p>
          <a:p>
            <a:r>
              <a:rPr lang="ja-JP" sz="2800" b="0" i="0" u="none" strike="noStrike" cap="none" baseline="0" dirty="0">
                <a:solidFill>
                  <a:srgbClr val="243A50"/>
                </a:solidFill>
                <a:effectLst/>
                <a:uFillTx/>
                <a:ea typeface="MS UI Gothic"/>
              </a:rPr>
              <a:t>懸念事項への対処: 社会保障給付</a:t>
            </a:r>
          </a:p>
          <a:p>
            <a:r>
              <a:rPr lang="ja-JP" sz="2800" b="0" i="0" u="none" strike="noStrike" cap="none" baseline="0" dirty="0">
                <a:solidFill>
                  <a:srgbClr val="243A50"/>
                </a:solidFill>
                <a:effectLst/>
                <a:uFillTx/>
                <a:ea typeface="MS UI Gothic"/>
              </a:rPr>
              <a:t>行動ステップ</a:t>
            </a:r>
          </a:p>
          <a:p>
            <a:r>
              <a:rPr lang="ja-JP" sz="2800" b="0" i="0" u="none" strike="noStrike" cap="none" baseline="0" dirty="0">
                <a:solidFill>
                  <a:srgbClr val="243A50"/>
                </a:solidFill>
                <a:effectLst/>
                <a:uFillTx/>
                <a:ea typeface="MS UI Gothic"/>
              </a:rPr>
              <a:t>質問とつながり</a:t>
            </a:r>
          </a:p>
          <a:p>
            <a:pPr marL="0" indent="0">
              <a:buNone/>
            </a:pPr>
            <a:r>
              <a:rPr lang="en-US" dirty="0"/>
              <a:t>               </a:t>
            </a:r>
          </a:p>
          <a:p>
            <a:pPr marL="0" indent="0" algn="ctr">
              <a:buNone/>
            </a:pPr>
            <a:r>
              <a:rPr lang="ja-JP" sz="2800" b="0" i="0" u="none" strike="noStrike" cap="none" baseline="0" dirty="0">
                <a:solidFill>
                  <a:srgbClr val="243A50"/>
                </a:solidFill>
                <a:effectLst/>
                <a:uFillTx/>
                <a:ea typeface="MS UI Gothic"/>
              </a:rPr>
              <a:t>作業を進める際にはワークシートを忘れずに使用してください    </a:t>
            </a:r>
          </a:p>
        </p:txBody>
      </p:sp>
      <p:sp>
        <p:nvSpPr>
          <p:cNvPr id="4" name="Explosion 1 3" descr="explosion icon " title="Explosion icon"/>
          <p:cNvSpPr/>
          <p:nvPr/>
        </p:nvSpPr>
        <p:spPr>
          <a:xfrm>
            <a:off x="590492" y="5242707"/>
            <a:ext cx="1251755" cy="1251755"/>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14159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26BD9B-EEB3-B647-80A0-E5572F3920F8}"/>
              </a:ext>
            </a:extLst>
          </p:cNvPr>
          <p:cNvSpPr>
            <a:spLocks noGrp="1"/>
          </p:cNvSpPr>
          <p:nvPr>
            <p:ph type="sldNum" sz="quarter" idx="12"/>
          </p:nvPr>
        </p:nvSpPr>
        <p:spPr/>
        <p:txBody>
          <a:bodyPr/>
          <a:lstStyle/>
          <a:p>
            <a:fld id="{D1DDEDF4-883C-4159-966D-7CEF8ED53DD3}" type="slidenum">
              <a:rPr lang="en-US" smtClean="0"/>
              <a:t>20</a:t>
            </a:fld>
            <a:endParaRPr lang="en-US"/>
          </a:p>
        </p:txBody>
      </p:sp>
      <p:sp>
        <p:nvSpPr>
          <p:cNvPr id="2" name="Title 1">
            <a:extLst>
              <a:ext uri="{FF2B5EF4-FFF2-40B4-BE49-F238E27FC236}">
                <a16:creationId xmlns:a16="http://schemas.microsoft.com/office/drawing/2014/main" id="{E2811F60-1271-5746-BC90-EDA0132B4D66}"/>
              </a:ext>
            </a:extLst>
          </p:cNvPr>
          <p:cNvSpPr>
            <a:spLocks noGrp="1"/>
          </p:cNvSpPr>
          <p:nvPr>
            <p:ph type="title"/>
          </p:nvPr>
        </p:nvSpPr>
        <p:spPr>
          <a:xfrm>
            <a:off x="838200" y="365125"/>
            <a:ext cx="5181600" cy="4823101"/>
          </a:xfrm>
        </p:spPr>
        <p:txBody>
          <a:bodyPr/>
          <a:lstStyle/>
          <a:p>
            <a:r>
              <a:rPr lang="ja-JP" sz="4400" b="0" i="0" u="none" strike="noStrike" cap="none" baseline="0" dirty="0">
                <a:solidFill>
                  <a:srgbClr val="017076"/>
                </a:solidFill>
                <a:effectLst/>
                <a:uFillTx/>
                <a:ea typeface="MS UI Gothic"/>
              </a:rPr>
              <a:t>ビジョンステートメントの構築 </a:t>
            </a:r>
          </a:p>
        </p:txBody>
      </p:sp>
      <p:sp>
        <p:nvSpPr>
          <p:cNvPr id="3" name="Content Placeholder 2">
            <a:extLst>
              <a:ext uri="{FF2B5EF4-FFF2-40B4-BE49-F238E27FC236}">
                <a16:creationId xmlns:a16="http://schemas.microsoft.com/office/drawing/2014/main" id="{5D38B69B-35B2-CD43-9474-575BF0A75E54}"/>
              </a:ext>
            </a:extLst>
          </p:cNvPr>
          <p:cNvSpPr>
            <a:spLocks noGrp="1"/>
          </p:cNvSpPr>
          <p:nvPr>
            <p:ph sz="half" idx="1"/>
          </p:nvPr>
        </p:nvSpPr>
        <p:spPr>
          <a:xfrm>
            <a:off x="838200" y="3617843"/>
            <a:ext cx="5181600" cy="2559120"/>
          </a:xfrm>
        </p:spPr>
        <p:txBody>
          <a:bodyPr anchor="t">
            <a:normAutofit/>
          </a:bodyPr>
          <a:lstStyle/>
          <a:p>
            <a:pPr marL="0" indent="0">
              <a:buNone/>
            </a:pPr>
            <a:r>
              <a:rPr lang="en-US" sz="2000" i="1" dirty="0">
                <a:hlinkClick r:id="rId2"/>
              </a:rPr>
              <a:t>https://hdi.uky.edu/employment-checklists</a:t>
            </a:r>
            <a:endParaRPr lang="en-US" sz="2000" i="1" dirty="0"/>
          </a:p>
        </p:txBody>
      </p:sp>
      <p:pic>
        <p:nvPicPr>
          <p:cNvPr id="6" name="Content Placeholder 5" descr="Sample vision statement handout " title="Vision statement ">
            <a:extLst>
              <a:ext uri="{FF2B5EF4-FFF2-40B4-BE49-F238E27FC236}">
                <a16:creationId xmlns:a16="http://schemas.microsoft.com/office/drawing/2014/main" id="{A50502FA-6595-E347-A532-85F7334877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7364" y="0"/>
            <a:ext cx="5224636" cy="6761294"/>
          </a:xfrm>
          <a:prstGeom prst="rect">
            <a:avLst/>
          </a:prstGeom>
        </p:spPr>
      </p:pic>
      <p:sp>
        <p:nvSpPr>
          <p:cNvPr id="4" name="TextBox 3">
            <a:extLst>
              <a:ext uri="{FF2B5EF4-FFF2-40B4-BE49-F238E27FC236}">
                <a16:creationId xmlns:a16="http://schemas.microsoft.com/office/drawing/2014/main" id="{516DF806-E089-0601-8A44-99D0CF8CB7CE}"/>
              </a:ext>
            </a:extLst>
          </p:cNvPr>
          <p:cNvSpPr txBox="1"/>
          <p:nvPr/>
        </p:nvSpPr>
        <p:spPr>
          <a:xfrm>
            <a:off x="9414345" y="2776675"/>
            <a:ext cx="1868556" cy="369332"/>
          </a:xfrm>
          <a:prstGeom prst="rect">
            <a:avLst/>
          </a:prstGeom>
          <a:solidFill>
            <a:srgbClr val="56849B"/>
          </a:solidFill>
        </p:spPr>
        <p:txBody>
          <a:bodyPr wrap="square" rtlCol="0">
            <a:spAutoFit/>
          </a:bodyPr>
          <a:lstStyle/>
          <a:p>
            <a:r>
              <a:rPr lang="ja-JP" altLang="en-US" dirty="0">
                <a:solidFill>
                  <a:schemeClr val="bg1"/>
                </a:solidFill>
              </a:rPr>
              <a:t>高校</a:t>
            </a:r>
            <a:r>
              <a:rPr lang="en-US" altLang="ja-JP" dirty="0">
                <a:solidFill>
                  <a:schemeClr val="bg1"/>
                </a:solidFill>
              </a:rPr>
              <a:t>3</a:t>
            </a:r>
            <a:r>
              <a:rPr lang="ja-JP" altLang="en-US" dirty="0">
                <a:solidFill>
                  <a:schemeClr val="bg1"/>
                </a:solidFill>
              </a:rPr>
              <a:t>年生</a:t>
            </a:r>
            <a:endParaRPr lang="en-US" dirty="0">
              <a:solidFill>
                <a:schemeClr val="bg1"/>
              </a:solidFill>
            </a:endParaRPr>
          </a:p>
        </p:txBody>
      </p:sp>
      <p:sp>
        <p:nvSpPr>
          <p:cNvPr id="7" name="TextBox 6">
            <a:extLst>
              <a:ext uri="{FF2B5EF4-FFF2-40B4-BE49-F238E27FC236}">
                <a16:creationId xmlns:a16="http://schemas.microsoft.com/office/drawing/2014/main" id="{70DF77EB-D648-7CF3-7358-A728934C4756}"/>
              </a:ext>
            </a:extLst>
          </p:cNvPr>
          <p:cNvSpPr txBox="1"/>
          <p:nvPr/>
        </p:nvSpPr>
        <p:spPr>
          <a:xfrm>
            <a:off x="7068379" y="3283743"/>
            <a:ext cx="1461714" cy="1615827"/>
          </a:xfrm>
          <a:prstGeom prst="rect">
            <a:avLst/>
          </a:prstGeom>
          <a:solidFill>
            <a:srgbClr val="69A2BA"/>
          </a:solidFill>
        </p:spPr>
        <p:txBody>
          <a:bodyPr wrap="square" rtlCol="0">
            <a:spAutoFit/>
          </a:bodyPr>
          <a:lstStyle/>
          <a:p>
            <a:pPr algn="ctr"/>
            <a:r>
              <a:rPr lang="ja-JP" altLang="en-US" sz="1100" b="1" dirty="0">
                <a:solidFill>
                  <a:schemeClr val="bg1"/>
                </a:solidFill>
              </a:rPr>
              <a:t>強み</a:t>
            </a:r>
            <a:endParaRPr lang="en-US" altLang="ja-JP" sz="1100" b="1" dirty="0">
              <a:solidFill>
                <a:schemeClr val="bg1"/>
              </a:solidFill>
            </a:endParaRPr>
          </a:p>
          <a:p>
            <a:pPr algn="ctr"/>
            <a:endParaRPr lang="en-US" altLang="ja-JP" sz="1100" b="1" dirty="0">
              <a:solidFill>
                <a:schemeClr val="bg1"/>
              </a:solidFill>
            </a:endParaRPr>
          </a:p>
          <a:p>
            <a:pPr algn="ctr"/>
            <a:r>
              <a:rPr lang="ja-JP" altLang="en-US" sz="1100" i="1" dirty="0">
                <a:solidFill>
                  <a:schemeClr val="bg1"/>
                </a:solidFill>
              </a:rPr>
              <a:t>社交的</a:t>
            </a:r>
            <a:endParaRPr lang="en-US" altLang="ja-JP" sz="1100" i="1" dirty="0">
              <a:solidFill>
                <a:schemeClr val="bg1"/>
              </a:solidFill>
            </a:endParaRPr>
          </a:p>
          <a:p>
            <a:pPr algn="ctr"/>
            <a:r>
              <a:rPr lang="ja-JP" altLang="en-US" sz="1100" i="1" dirty="0">
                <a:solidFill>
                  <a:schemeClr val="bg1"/>
                </a:solidFill>
              </a:rPr>
              <a:t>意志が強い</a:t>
            </a:r>
            <a:endParaRPr lang="en-US" altLang="ja-JP" sz="1100" i="1" dirty="0">
              <a:solidFill>
                <a:schemeClr val="bg1"/>
              </a:solidFill>
            </a:endParaRPr>
          </a:p>
          <a:p>
            <a:pPr algn="ctr"/>
            <a:r>
              <a:rPr lang="ja-JP" altLang="en-US" sz="1100" i="1" dirty="0">
                <a:solidFill>
                  <a:schemeClr val="bg1"/>
                </a:solidFill>
              </a:rPr>
              <a:t>主導権を示す</a:t>
            </a:r>
            <a:endParaRPr lang="en-US" altLang="ja-JP" sz="1100" i="1" dirty="0">
              <a:solidFill>
                <a:schemeClr val="bg1"/>
              </a:solidFill>
            </a:endParaRPr>
          </a:p>
          <a:p>
            <a:pPr algn="ctr"/>
            <a:r>
              <a:rPr lang="ja-JP" altLang="en-US" sz="1100" i="1" dirty="0">
                <a:solidFill>
                  <a:schemeClr val="bg1"/>
                </a:solidFill>
              </a:rPr>
              <a:t>勤勉</a:t>
            </a:r>
            <a:endParaRPr lang="en-US" altLang="ja-JP" sz="1100" i="1" dirty="0">
              <a:solidFill>
                <a:schemeClr val="bg1"/>
              </a:solidFill>
            </a:endParaRPr>
          </a:p>
          <a:p>
            <a:pPr algn="ctr"/>
            <a:r>
              <a:rPr lang="ja-JP" altLang="en-US" sz="1100" i="1" dirty="0">
                <a:solidFill>
                  <a:schemeClr val="bg1"/>
                </a:solidFill>
              </a:rPr>
              <a:t>自立している</a:t>
            </a:r>
            <a:endParaRPr lang="en-US" altLang="ja-JP" sz="1100" i="1" dirty="0">
              <a:solidFill>
                <a:schemeClr val="bg1"/>
              </a:solidFill>
            </a:endParaRPr>
          </a:p>
          <a:p>
            <a:pPr algn="ctr"/>
            <a:r>
              <a:rPr lang="ja-JP" altLang="en-US" sz="1100" i="1" dirty="0">
                <a:solidFill>
                  <a:schemeClr val="bg1"/>
                </a:solidFill>
              </a:rPr>
              <a:t>音楽の才能がある</a:t>
            </a:r>
            <a:endParaRPr lang="en-US" altLang="ja-JP" sz="1100" i="1" dirty="0">
              <a:solidFill>
                <a:schemeClr val="bg1"/>
              </a:solidFill>
            </a:endParaRPr>
          </a:p>
          <a:p>
            <a:pPr algn="ctr"/>
            <a:r>
              <a:rPr lang="ja-JP" altLang="en-US" sz="1100" i="1" dirty="0">
                <a:solidFill>
                  <a:schemeClr val="bg1"/>
                </a:solidFill>
              </a:rPr>
              <a:t>創造性がある</a:t>
            </a:r>
            <a:endParaRPr lang="en-US" sz="1100" i="1" dirty="0">
              <a:solidFill>
                <a:schemeClr val="bg1"/>
              </a:solidFill>
            </a:endParaRPr>
          </a:p>
        </p:txBody>
      </p:sp>
      <p:sp>
        <p:nvSpPr>
          <p:cNvPr id="8" name="TextBox 7">
            <a:extLst>
              <a:ext uri="{FF2B5EF4-FFF2-40B4-BE49-F238E27FC236}">
                <a16:creationId xmlns:a16="http://schemas.microsoft.com/office/drawing/2014/main" id="{419E0759-14DF-1F20-9D1E-701752753F1C}"/>
              </a:ext>
            </a:extLst>
          </p:cNvPr>
          <p:cNvSpPr txBox="1"/>
          <p:nvPr/>
        </p:nvSpPr>
        <p:spPr>
          <a:xfrm>
            <a:off x="7026966" y="5089046"/>
            <a:ext cx="1544540" cy="1384995"/>
          </a:xfrm>
          <a:prstGeom prst="rect">
            <a:avLst/>
          </a:prstGeom>
          <a:solidFill>
            <a:srgbClr val="091337"/>
          </a:solidFill>
        </p:spPr>
        <p:txBody>
          <a:bodyPr wrap="square" rtlCol="0">
            <a:spAutoFit/>
          </a:bodyPr>
          <a:lstStyle/>
          <a:p>
            <a:pPr algn="ctr"/>
            <a:r>
              <a:rPr lang="ja-JP" altLang="en-US" sz="1200" b="1" dirty="0">
                <a:solidFill>
                  <a:schemeClr val="bg1"/>
                </a:solidFill>
              </a:rPr>
              <a:t>支援が必要な分野：</a:t>
            </a:r>
            <a:endParaRPr lang="en-US" altLang="ja-JP" sz="1200" b="1" dirty="0">
              <a:solidFill>
                <a:schemeClr val="bg1"/>
              </a:solidFill>
            </a:endParaRPr>
          </a:p>
          <a:p>
            <a:pPr algn="ctr"/>
            <a:endParaRPr lang="en-US" sz="1200" dirty="0">
              <a:solidFill>
                <a:schemeClr val="bg1"/>
              </a:solidFill>
            </a:endParaRPr>
          </a:p>
          <a:p>
            <a:pPr algn="ctr"/>
            <a:r>
              <a:rPr lang="ja-JP" altLang="en-US" sz="1200" i="1" dirty="0">
                <a:solidFill>
                  <a:schemeClr val="bg1"/>
                </a:solidFill>
              </a:rPr>
              <a:t>読書</a:t>
            </a:r>
            <a:endParaRPr lang="en-US" altLang="ja-JP" sz="1200" i="1" dirty="0">
              <a:solidFill>
                <a:schemeClr val="bg1"/>
              </a:solidFill>
            </a:endParaRPr>
          </a:p>
          <a:p>
            <a:pPr algn="ctr"/>
            <a:r>
              <a:rPr lang="ja-JP" altLang="en-US" sz="1200" i="1" dirty="0">
                <a:solidFill>
                  <a:schemeClr val="bg1"/>
                </a:solidFill>
              </a:rPr>
              <a:t>数学</a:t>
            </a:r>
            <a:endParaRPr lang="en-US" altLang="ja-JP" sz="1200" i="1" dirty="0">
              <a:solidFill>
                <a:schemeClr val="bg1"/>
              </a:solidFill>
            </a:endParaRPr>
          </a:p>
          <a:p>
            <a:pPr algn="ctr"/>
            <a:r>
              <a:rPr lang="ja-JP" altLang="en-US" sz="1200" i="1" dirty="0">
                <a:solidFill>
                  <a:schemeClr val="bg1"/>
                </a:solidFill>
              </a:rPr>
              <a:t>お金の計算</a:t>
            </a:r>
            <a:endParaRPr lang="en-US" altLang="ja-JP" sz="1200" i="1" dirty="0">
              <a:solidFill>
                <a:schemeClr val="bg1"/>
              </a:solidFill>
            </a:endParaRPr>
          </a:p>
          <a:p>
            <a:pPr algn="ctr"/>
            <a:r>
              <a:rPr lang="ja-JP" altLang="en-US" sz="1200" i="1" dirty="0">
                <a:solidFill>
                  <a:schemeClr val="bg1"/>
                </a:solidFill>
              </a:rPr>
              <a:t>時間の管理</a:t>
            </a:r>
            <a:endParaRPr lang="en-US" altLang="ja-JP" sz="1200" i="1" dirty="0">
              <a:solidFill>
                <a:schemeClr val="bg1"/>
              </a:solidFill>
            </a:endParaRPr>
          </a:p>
          <a:p>
            <a:pPr algn="ctr"/>
            <a:r>
              <a:rPr lang="ja-JP" altLang="en-US" sz="1200" i="1" dirty="0">
                <a:solidFill>
                  <a:schemeClr val="bg1"/>
                </a:solidFill>
              </a:rPr>
              <a:t>スケジュールの管理</a:t>
            </a:r>
            <a:endParaRPr lang="en-US" sz="1200" i="1" dirty="0">
              <a:solidFill>
                <a:schemeClr val="bg1"/>
              </a:solidFill>
            </a:endParaRPr>
          </a:p>
        </p:txBody>
      </p:sp>
      <p:sp>
        <p:nvSpPr>
          <p:cNvPr id="9" name="TextBox 8">
            <a:extLst>
              <a:ext uri="{FF2B5EF4-FFF2-40B4-BE49-F238E27FC236}">
                <a16:creationId xmlns:a16="http://schemas.microsoft.com/office/drawing/2014/main" id="{89252449-C9A0-827C-C430-38731E45F11F}"/>
              </a:ext>
            </a:extLst>
          </p:cNvPr>
          <p:cNvSpPr txBox="1"/>
          <p:nvPr/>
        </p:nvSpPr>
        <p:spPr>
          <a:xfrm>
            <a:off x="8713934" y="3279840"/>
            <a:ext cx="3499237" cy="3477875"/>
          </a:xfrm>
          <a:prstGeom prst="rect">
            <a:avLst/>
          </a:prstGeom>
          <a:solidFill>
            <a:schemeClr val="accent1">
              <a:lumMod val="50000"/>
            </a:schemeClr>
          </a:solidFill>
        </p:spPr>
        <p:txBody>
          <a:bodyPr wrap="square" rtlCol="0">
            <a:spAutoFit/>
          </a:bodyPr>
          <a:lstStyle/>
          <a:p>
            <a:r>
              <a:rPr lang="ja-JP" altLang="en-US" sz="900" dirty="0">
                <a:solidFill>
                  <a:schemeClr val="bg1"/>
                </a:solidFill>
              </a:rPr>
              <a:t>ビジョンステートメント：僕は自分のスタジオを持っています。僕の仕事は写真を撮ることです。僕は小さな家を持ちます。僕はマギーと結婚します。僕は</a:t>
            </a:r>
            <a:r>
              <a:rPr lang="en-US" altLang="ja-JP" sz="900" dirty="0">
                <a:solidFill>
                  <a:schemeClr val="bg1"/>
                </a:solidFill>
              </a:rPr>
              <a:t>Publix</a:t>
            </a:r>
            <a:r>
              <a:rPr lang="ja-JP" altLang="en-US" sz="900" dirty="0">
                <a:solidFill>
                  <a:schemeClr val="bg1"/>
                </a:solidFill>
              </a:rPr>
              <a:t>でも働きます。とても楽しいです。お金は銀行に預けています。僕は大学へ行き、一人で新しい家に暮らしたいです。僕の友達は僕の家に尋ねてきます。</a:t>
            </a:r>
            <a:endParaRPr lang="en-US" altLang="ja-JP" sz="900" dirty="0">
              <a:solidFill>
                <a:schemeClr val="bg1"/>
              </a:solidFill>
            </a:endParaRPr>
          </a:p>
          <a:p>
            <a:endParaRPr lang="en-US" sz="900" dirty="0">
              <a:solidFill>
                <a:schemeClr val="bg1"/>
              </a:solidFill>
            </a:endParaRPr>
          </a:p>
          <a:p>
            <a:r>
              <a:rPr lang="ja-JP" altLang="en-US" sz="900" dirty="0">
                <a:solidFill>
                  <a:schemeClr val="bg1"/>
                </a:solidFill>
              </a:rPr>
              <a:t>達成事項：</a:t>
            </a:r>
            <a:endParaRPr lang="en-US" altLang="ja-JP" sz="900" dirty="0">
              <a:solidFill>
                <a:schemeClr val="bg1"/>
              </a:solidFill>
            </a:endParaRPr>
          </a:p>
          <a:p>
            <a:endParaRPr lang="en-US" altLang="ja-JP" sz="900" dirty="0">
              <a:solidFill>
                <a:schemeClr val="bg1"/>
              </a:solidFill>
            </a:endParaRPr>
          </a:p>
          <a:p>
            <a:pPr marL="171450" indent="-171450">
              <a:buFont typeface="Arial" panose="020B0604020202020204" pitchFamily="34" charset="0"/>
              <a:buChar char="•"/>
            </a:pPr>
            <a:r>
              <a:rPr lang="en-US" altLang="ja-JP" sz="900" dirty="0">
                <a:solidFill>
                  <a:schemeClr val="bg1"/>
                </a:solidFill>
              </a:rPr>
              <a:t>2017</a:t>
            </a:r>
            <a:r>
              <a:rPr lang="ja-JP" altLang="en-US" sz="900" dirty="0">
                <a:solidFill>
                  <a:schemeClr val="bg1"/>
                </a:solidFill>
              </a:rPr>
              <a:t>年</a:t>
            </a:r>
            <a:r>
              <a:rPr lang="en-US" altLang="ja-JP" sz="900" dirty="0">
                <a:solidFill>
                  <a:schemeClr val="bg1"/>
                </a:solidFill>
              </a:rPr>
              <a:t>4</a:t>
            </a:r>
            <a:r>
              <a:rPr lang="ja-JP" altLang="en-US" sz="900" dirty="0">
                <a:solidFill>
                  <a:schemeClr val="bg1"/>
                </a:solidFill>
              </a:rPr>
              <a:t>月から</a:t>
            </a:r>
            <a:r>
              <a:rPr lang="en-US" altLang="ja-JP" sz="900" dirty="0">
                <a:solidFill>
                  <a:schemeClr val="bg1"/>
                </a:solidFill>
              </a:rPr>
              <a:t>Publix</a:t>
            </a:r>
            <a:r>
              <a:rPr lang="ja-JP" altLang="en-US" sz="900" dirty="0">
                <a:solidFill>
                  <a:schemeClr val="bg1"/>
                </a:solidFill>
              </a:rPr>
              <a:t>で働いています</a:t>
            </a:r>
            <a:endParaRPr lang="en-US" altLang="ja-JP" sz="900" dirty="0">
              <a:solidFill>
                <a:schemeClr val="bg1"/>
              </a:solidFill>
            </a:endParaRPr>
          </a:p>
          <a:p>
            <a:pPr marL="171450" indent="-171450">
              <a:buFont typeface="Arial" panose="020B0604020202020204" pitchFamily="34" charset="0"/>
              <a:buChar char="•"/>
            </a:pPr>
            <a:r>
              <a:rPr lang="en-US" altLang="ja-JP" sz="900" dirty="0">
                <a:solidFill>
                  <a:schemeClr val="bg1"/>
                </a:solidFill>
              </a:rPr>
              <a:t>2018</a:t>
            </a:r>
            <a:r>
              <a:rPr lang="ja-JP" altLang="en-US" sz="900" dirty="0">
                <a:solidFill>
                  <a:schemeClr val="bg1"/>
                </a:solidFill>
              </a:rPr>
              <a:t>年に</a:t>
            </a:r>
            <a:r>
              <a:rPr lang="en-US" altLang="ja-JP" sz="900" dirty="0">
                <a:solidFill>
                  <a:schemeClr val="bg1"/>
                </a:solidFill>
              </a:rPr>
              <a:t>Eagle Scout</a:t>
            </a:r>
            <a:r>
              <a:rPr lang="ja-JP" altLang="en-US" sz="900" dirty="0">
                <a:solidFill>
                  <a:schemeClr val="bg1"/>
                </a:solidFill>
              </a:rPr>
              <a:t>賞を受賞しました</a:t>
            </a:r>
            <a:endParaRPr lang="en-US" altLang="ja-JP" sz="900" dirty="0">
              <a:solidFill>
                <a:schemeClr val="bg1"/>
              </a:solidFill>
            </a:endParaRPr>
          </a:p>
          <a:p>
            <a:pPr marL="171450" indent="-171450">
              <a:buFont typeface="Arial" panose="020B0604020202020204" pitchFamily="34" charset="0"/>
              <a:buChar char="•"/>
            </a:pPr>
            <a:r>
              <a:rPr lang="ja-JP" altLang="en-US" sz="900" dirty="0">
                <a:solidFill>
                  <a:schemeClr val="bg1"/>
                </a:solidFill>
              </a:rPr>
              <a:t>卒業アルバムのスタッフとして働き、</a:t>
            </a:r>
            <a:r>
              <a:rPr lang="en-US" altLang="ja-JP" sz="900" dirty="0">
                <a:solidFill>
                  <a:schemeClr val="bg1"/>
                </a:solidFill>
              </a:rPr>
              <a:t>Woodstock High School Mountain Bike Team</a:t>
            </a:r>
            <a:r>
              <a:rPr lang="ja-JP" altLang="en-US" sz="900" dirty="0">
                <a:solidFill>
                  <a:schemeClr val="bg1"/>
                </a:solidFill>
              </a:rPr>
              <a:t>に選抜されました</a:t>
            </a:r>
            <a:endParaRPr lang="en-US" altLang="ja-JP" sz="900" dirty="0">
              <a:solidFill>
                <a:schemeClr val="bg1"/>
              </a:solidFill>
            </a:endParaRPr>
          </a:p>
          <a:p>
            <a:pPr marL="171450" indent="-171450">
              <a:buFont typeface="Arial" panose="020B0604020202020204" pitchFamily="34" charset="0"/>
              <a:buChar char="•"/>
            </a:pPr>
            <a:r>
              <a:rPr lang="ja-JP" altLang="en-US" sz="900" dirty="0">
                <a:solidFill>
                  <a:schemeClr val="bg1"/>
                </a:solidFill>
              </a:rPr>
              <a:t>写真が</a:t>
            </a:r>
            <a:r>
              <a:rPr lang="en-US" altLang="ja-JP" sz="900" dirty="0">
                <a:solidFill>
                  <a:schemeClr val="bg1"/>
                </a:solidFill>
              </a:rPr>
              <a:t>Anna’s Angels </a:t>
            </a:r>
            <a:r>
              <a:rPr lang="ja-JP" altLang="en-US" sz="900" dirty="0">
                <a:solidFill>
                  <a:schemeClr val="bg1"/>
                </a:solidFill>
              </a:rPr>
              <a:t>の利益オークションと</a:t>
            </a:r>
            <a:r>
              <a:rPr lang="en-US" altLang="ja-JP" sz="900" dirty="0">
                <a:solidFill>
                  <a:schemeClr val="bg1"/>
                </a:solidFill>
              </a:rPr>
              <a:t>Russian Medical Colleges</a:t>
            </a:r>
            <a:r>
              <a:rPr lang="ja-JP" altLang="en-US" sz="900" dirty="0">
                <a:solidFill>
                  <a:schemeClr val="bg1"/>
                </a:solidFill>
              </a:rPr>
              <a:t>に展示されました。</a:t>
            </a:r>
            <a:endParaRPr lang="en-US" altLang="ja-JP" sz="900" dirty="0">
              <a:solidFill>
                <a:schemeClr val="bg1"/>
              </a:solidFill>
            </a:endParaRPr>
          </a:p>
          <a:p>
            <a:endParaRPr lang="en-US" altLang="ja-JP" sz="900" dirty="0">
              <a:solidFill>
                <a:schemeClr val="bg1"/>
              </a:solidFill>
            </a:endParaRPr>
          </a:p>
          <a:p>
            <a:r>
              <a:rPr lang="ja-JP" altLang="en-US" sz="900" b="1" dirty="0">
                <a:solidFill>
                  <a:schemeClr val="bg1"/>
                </a:solidFill>
              </a:rPr>
              <a:t>得意なこと</a:t>
            </a:r>
            <a:r>
              <a:rPr lang="ja-JP" altLang="en-US" sz="900" dirty="0">
                <a:solidFill>
                  <a:schemeClr val="bg1"/>
                </a:solidFill>
              </a:rPr>
              <a:t>：</a:t>
            </a:r>
            <a:endParaRPr lang="en-US" altLang="ja-JP" sz="900" dirty="0">
              <a:solidFill>
                <a:schemeClr val="bg1"/>
              </a:solidFill>
            </a:endParaRPr>
          </a:p>
          <a:p>
            <a:r>
              <a:rPr lang="ja-JP" altLang="en-US" sz="900" dirty="0">
                <a:solidFill>
                  <a:schemeClr val="bg1"/>
                </a:solidFill>
              </a:rPr>
              <a:t>ピアモデリングやサポート</a:t>
            </a:r>
            <a:endParaRPr lang="en-US" altLang="ja-JP" sz="900" dirty="0">
              <a:solidFill>
                <a:schemeClr val="bg1"/>
              </a:solidFill>
            </a:endParaRPr>
          </a:p>
          <a:p>
            <a:r>
              <a:rPr lang="ja-JP" altLang="en-US" sz="900" dirty="0">
                <a:solidFill>
                  <a:schemeClr val="bg1"/>
                </a:solidFill>
              </a:rPr>
              <a:t>年齢に応じた賞：休憩、金銭、音楽</a:t>
            </a:r>
            <a:endParaRPr lang="en-US" altLang="ja-JP" sz="900" dirty="0">
              <a:solidFill>
                <a:schemeClr val="bg1"/>
              </a:solidFill>
            </a:endParaRPr>
          </a:p>
          <a:p>
            <a:r>
              <a:rPr lang="ja-JP" altLang="en-US" sz="900" dirty="0">
                <a:solidFill>
                  <a:schemeClr val="bg1"/>
                </a:solidFill>
              </a:rPr>
              <a:t>特定の説明</a:t>
            </a:r>
            <a:endParaRPr lang="en-US" altLang="ja-JP" sz="900" dirty="0">
              <a:solidFill>
                <a:schemeClr val="bg1"/>
              </a:solidFill>
            </a:endParaRPr>
          </a:p>
          <a:p>
            <a:r>
              <a:rPr lang="ja-JP" altLang="en-US" sz="900" b="1" dirty="0">
                <a:solidFill>
                  <a:schemeClr val="bg1"/>
                </a:solidFill>
              </a:rPr>
              <a:t>不得意なこと</a:t>
            </a:r>
            <a:r>
              <a:rPr lang="ja-JP" altLang="en-US" sz="900" dirty="0">
                <a:solidFill>
                  <a:schemeClr val="bg1"/>
                </a:solidFill>
              </a:rPr>
              <a:t>：</a:t>
            </a:r>
            <a:endParaRPr lang="en-US" altLang="ja-JP" sz="900" dirty="0">
              <a:solidFill>
                <a:schemeClr val="bg1"/>
              </a:solidFill>
            </a:endParaRPr>
          </a:p>
          <a:p>
            <a:r>
              <a:rPr lang="ja-JP" altLang="en-US" sz="900" dirty="0">
                <a:solidFill>
                  <a:schemeClr val="bg1"/>
                </a:solidFill>
              </a:rPr>
              <a:t>赤ちゃん扱い</a:t>
            </a:r>
            <a:endParaRPr lang="en-US" altLang="ja-JP" sz="900" dirty="0">
              <a:solidFill>
                <a:schemeClr val="bg1"/>
              </a:solidFill>
            </a:endParaRPr>
          </a:p>
          <a:p>
            <a:r>
              <a:rPr lang="ja-JP" altLang="en-US" sz="900" dirty="0">
                <a:solidFill>
                  <a:schemeClr val="bg1"/>
                </a:solidFill>
              </a:rPr>
              <a:t>友人たちから引き離されること</a:t>
            </a:r>
            <a:endParaRPr lang="en-US" altLang="ja-JP" sz="900" dirty="0">
              <a:solidFill>
                <a:schemeClr val="bg1"/>
              </a:solidFill>
            </a:endParaRPr>
          </a:p>
          <a:p>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91542864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405DE5-FFCD-EC47-A475-AE17310BA833}"/>
              </a:ext>
            </a:extLst>
          </p:cNvPr>
          <p:cNvSpPr>
            <a:spLocks noGrp="1"/>
          </p:cNvSpPr>
          <p:nvPr>
            <p:ph type="sldNum" sz="quarter" idx="12"/>
          </p:nvPr>
        </p:nvSpPr>
        <p:spPr/>
        <p:txBody>
          <a:bodyPr/>
          <a:lstStyle/>
          <a:p>
            <a:fld id="{D1DDEDF4-883C-4159-966D-7CEF8ED53DD3}" type="slidenum">
              <a:rPr lang="en-US" smtClean="0"/>
              <a:t>21</a:t>
            </a:fld>
            <a:endParaRPr lang="en-US"/>
          </a:p>
        </p:txBody>
      </p:sp>
      <p:sp>
        <p:nvSpPr>
          <p:cNvPr id="4" name="Title 3"/>
          <p:cNvSpPr>
            <a:spLocks noGrp="1"/>
          </p:cNvSpPr>
          <p:nvPr>
            <p:ph type="title"/>
          </p:nvPr>
        </p:nvSpPr>
        <p:spPr/>
        <p:txBody>
          <a:bodyPr>
            <a:normAutofit/>
          </a:bodyPr>
          <a:lstStyle/>
          <a:p>
            <a:r>
              <a:rPr lang="ja-JP" sz="7200" b="0" i="0" u="none" strike="noStrike" cap="none" baseline="0" dirty="0">
                <a:solidFill>
                  <a:srgbClr val="FFFFFF"/>
                </a:solidFill>
                <a:effectLst/>
                <a:uFillTx/>
                <a:ea typeface="MS UI Gothic"/>
              </a:rPr>
              <a:t>就職で成功するための準備</a:t>
            </a:r>
          </a:p>
        </p:txBody>
      </p:sp>
    </p:spTree>
    <p:extLst>
      <p:ext uri="{BB962C8B-B14F-4D97-AF65-F5344CB8AC3E}">
        <p14:creationId xmlns:p14="http://schemas.microsoft.com/office/powerpoint/2010/main" val="19967585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638E0-13A1-5444-A52B-E6DCB3E197BF}"/>
              </a:ext>
            </a:extLst>
          </p:cNvPr>
          <p:cNvSpPr>
            <a:spLocks noGrp="1"/>
          </p:cNvSpPr>
          <p:nvPr>
            <p:ph type="sldNum" sz="quarter" idx="12"/>
          </p:nvPr>
        </p:nvSpPr>
        <p:spPr/>
        <p:txBody>
          <a:bodyPr/>
          <a:lstStyle/>
          <a:p>
            <a:fld id="{D1DDEDF4-883C-4159-966D-7CEF8ED53DD3}" type="slidenum">
              <a:rPr lang="en-US" smtClean="0"/>
              <a:t>22</a:t>
            </a:fld>
            <a:endParaRPr lang="en-US"/>
          </a:p>
        </p:txBody>
      </p:sp>
      <p:sp>
        <p:nvSpPr>
          <p:cNvPr id="4" name="Title 3"/>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職場体験の力</a:t>
            </a:r>
          </a:p>
        </p:txBody>
      </p:sp>
      <p:sp>
        <p:nvSpPr>
          <p:cNvPr id="5" name="Content Placeholder 4"/>
          <p:cNvSpPr>
            <a:spLocks noGrp="1"/>
          </p:cNvSpPr>
          <p:nvPr>
            <p:ph idx="1"/>
          </p:nvPr>
        </p:nvSpPr>
        <p:spPr/>
        <p:txBody>
          <a:bodyPr>
            <a:normAutofit lnSpcReduction="10000"/>
          </a:bodyPr>
          <a:lstStyle/>
          <a:p>
            <a:pPr marL="0" indent="0" algn="ctr">
              <a:lnSpc>
                <a:spcPct val="110000"/>
              </a:lnSpc>
              <a:buNone/>
            </a:pPr>
            <a:r>
              <a:rPr lang="ja-JP" sz="2800" b="1" i="0" u="none" strike="noStrike" cap="none" baseline="0" dirty="0">
                <a:solidFill>
                  <a:srgbClr val="883D38"/>
                </a:solidFill>
                <a:effectLst/>
                <a:uFillTx/>
                <a:ea typeface="MS UI Gothic"/>
              </a:rPr>
              <a:t>障害のある人々の雇用の成功を予測する最も良い要因の 1 つは、高校時代に有意義な職場体験をすることです。</a:t>
            </a:r>
          </a:p>
          <a:p>
            <a:pPr>
              <a:lnSpc>
                <a:spcPct val="110000"/>
              </a:lnSpc>
            </a:pPr>
            <a:endParaRPr lang="en-US" dirty="0"/>
          </a:p>
          <a:p>
            <a:pPr>
              <a:lnSpc>
                <a:spcPct val="110000"/>
              </a:lnSpc>
            </a:pPr>
            <a:r>
              <a:rPr lang="ja-JP" sz="2800" b="0" i="0" u="none" strike="noStrike" cap="none" baseline="0" dirty="0">
                <a:solidFill>
                  <a:srgbClr val="243A50"/>
                </a:solidFill>
                <a:effectLst/>
                <a:uFillTx/>
                <a:ea typeface="MS UI Gothic"/>
              </a:rPr>
              <a:t>情報面接</a:t>
            </a:r>
          </a:p>
          <a:p>
            <a:pPr>
              <a:lnSpc>
                <a:spcPct val="110000"/>
              </a:lnSpc>
            </a:pPr>
            <a:r>
              <a:rPr lang="ja-JP" sz="2800" b="0" i="0" u="none" strike="noStrike" cap="none" baseline="0" dirty="0">
                <a:solidFill>
                  <a:srgbClr val="243A50"/>
                </a:solidFill>
                <a:effectLst/>
                <a:uFillTx/>
                <a:ea typeface="MS UI Gothic"/>
              </a:rPr>
              <a:t>ジョブシャドウイング</a:t>
            </a:r>
          </a:p>
          <a:p>
            <a:pPr>
              <a:lnSpc>
                <a:spcPct val="110000"/>
              </a:lnSpc>
            </a:pPr>
            <a:r>
              <a:rPr lang="ja-JP" sz="2800" b="0" i="0" u="none" strike="noStrike" cap="none" baseline="0" dirty="0">
                <a:solidFill>
                  <a:srgbClr val="243A50"/>
                </a:solidFill>
                <a:effectLst/>
                <a:uFillTx/>
                <a:ea typeface="MS UI Gothic"/>
              </a:rPr>
              <a:t>ボランティア活動</a:t>
            </a:r>
          </a:p>
          <a:p>
            <a:pPr>
              <a:lnSpc>
                <a:spcPct val="110000"/>
              </a:lnSpc>
            </a:pPr>
            <a:r>
              <a:rPr lang="ja-JP" sz="2800" b="0" i="0" u="none" strike="noStrike" cap="none" baseline="0" dirty="0">
                <a:solidFill>
                  <a:srgbClr val="243A50"/>
                </a:solidFill>
                <a:effectLst/>
                <a:uFillTx/>
                <a:ea typeface="MS UI Gothic"/>
              </a:rPr>
              <a:t>インターンシップ</a:t>
            </a:r>
          </a:p>
          <a:p>
            <a:pPr>
              <a:lnSpc>
                <a:spcPct val="110000"/>
              </a:lnSpc>
            </a:pPr>
            <a:r>
              <a:rPr lang="ja-JP" sz="2800" b="0" i="0" u="none" strike="noStrike" cap="none" baseline="0" dirty="0">
                <a:solidFill>
                  <a:srgbClr val="243A50"/>
                </a:solidFill>
                <a:effectLst/>
                <a:uFillTx/>
                <a:ea typeface="MS UI Gothic"/>
              </a:rPr>
              <a:t>有料のエントリーレベルの仕事</a:t>
            </a:r>
          </a:p>
        </p:txBody>
      </p:sp>
    </p:spTree>
    <p:extLst>
      <p:ext uri="{BB962C8B-B14F-4D97-AF65-F5344CB8AC3E}">
        <p14:creationId xmlns:p14="http://schemas.microsoft.com/office/powerpoint/2010/main" val="7501040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C75AA4-28AB-284C-A7C3-3BB76815D3F3}"/>
              </a:ext>
            </a:extLst>
          </p:cNvPr>
          <p:cNvSpPr>
            <a:spLocks noGrp="1"/>
          </p:cNvSpPr>
          <p:nvPr>
            <p:ph type="sldNum" sz="quarter" idx="12"/>
          </p:nvPr>
        </p:nvSpPr>
        <p:spPr/>
        <p:txBody>
          <a:bodyPr/>
          <a:lstStyle/>
          <a:p>
            <a:fld id="{D1DDEDF4-883C-4159-966D-7CEF8ED53DD3}" type="slidenum">
              <a:rPr lang="en-US" smtClean="0"/>
              <a:t>23</a:t>
            </a:fld>
            <a:endParaRPr lang="en-US"/>
          </a:p>
        </p:txBody>
      </p:sp>
      <p:sp>
        <p:nvSpPr>
          <p:cNvPr id="2" name="Title 1"/>
          <p:cNvSpPr>
            <a:spLocks noGrp="1"/>
          </p:cNvSpPr>
          <p:nvPr>
            <p:ph type="title"/>
          </p:nvPr>
        </p:nvSpPr>
        <p:spPr/>
        <p:txBody>
          <a:bodyPr/>
          <a:lstStyle/>
          <a:p>
            <a:r>
              <a:rPr lang="ja-JP" sz="4400" b="0" i="0" u="none" strike="noStrike" cap="none" baseline="0" dirty="0">
                <a:solidFill>
                  <a:srgbClr val="017076"/>
                </a:solidFill>
                <a:effectLst/>
                <a:uFillTx/>
                <a:ea typeface="MS UI Gothic"/>
              </a:rPr>
              <a:t>ネットワークの</a:t>
            </a:r>
            <a:r>
              <a:rPr lang="ja-JP" altLang="en-US" sz="4400" b="0" i="0" u="none" strike="noStrike" cap="none" baseline="0" dirty="0">
                <a:solidFill>
                  <a:srgbClr val="017076"/>
                </a:solidFill>
                <a:effectLst/>
                <a:uFillTx/>
                <a:ea typeface="MS UI Gothic"/>
              </a:rPr>
              <a:t>利用</a:t>
            </a:r>
            <a:endParaRPr lang="ja-JP" sz="4400" b="0" i="0" u="none" strike="noStrike" cap="none" baseline="0" dirty="0">
              <a:solidFill>
                <a:srgbClr val="017076"/>
              </a:solidFill>
              <a:effectLst/>
              <a:uFillTx/>
              <a:ea typeface="MS UI Gothic"/>
            </a:endParaRPr>
          </a:p>
        </p:txBody>
      </p:sp>
      <p:sp>
        <p:nvSpPr>
          <p:cNvPr id="4" name="Content Placeholder 3"/>
          <p:cNvSpPr>
            <a:spLocks noGrp="1"/>
          </p:cNvSpPr>
          <p:nvPr>
            <p:ph sz="half" idx="1"/>
          </p:nvPr>
        </p:nvSpPr>
        <p:spPr/>
        <p:txBody>
          <a:bodyPr>
            <a:normAutofit/>
          </a:bodyPr>
          <a:lstStyle/>
          <a:p>
            <a:pPr marL="0" indent="0">
              <a:buNone/>
            </a:pPr>
            <a:r>
              <a:rPr lang="ja-JP" sz="2400" b="1" i="0" u="none" strike="noStrike" cap="none" baseline="0" dirty="0">
                <a:solidFill>
                  <a:srgbClr val="883D38"/>
                </a:solidFill>
                <a:effectLst/>
                <a:uFillTx/>
                <a:ea typeface="MS UI Gothic"/>
              </a:rPr>
              <a:t>知り合いを活用して、職場体験の機会を見つけてください。</a:t>
            </a:r>
          </a:p>
          <a:p>
            <a:endParaRPr lang="en-US" sz="2400" dirty="0"/>
          </a:p>
          <a:p>
            <a:r>
              <a:rPr lang="ja-JP" sz="2400" b="0" i="0" u="none" strike="noStrike" cap="none" baseline="0" dirty="0">
                <a:solidFill>
                  <a:srgbClr val="243A50"/>
                </a:solidFill>
                <a:effectLst/>
                <a:uFillTx/>
                <a:ea typeface="MS UI Gothic"/>
              </a:rPr>
              <a:t>友達</a:t>
            </a:r>
          </a:p>
          <a:p>
            <a:r>
              <a:rPr lang="ja-JP" sz="2400" b="0" i="0" u="none" strike="noStrike" cap="none" baseline="0" dirty="0">
                <a:solidFill>
                  <a:srgbClr val="243A50"/>
                </a:solidFill>
                <a:effectLst/>
                <a:uFillTx/>
                <a:ea typeface="MS UI Gothic"/>
              </a:rPr>
              <a:t>家族</a:t>
            </a:r>
          </a:p>
          <a:p>
            <a:r>
              <a:rPr lang="ja-JP" sz="2400" b="0" i="0" u="none" strike="noStrike" cap="none" baseline="0" dirty="0">
                <a:solidFill>
                  <a:srgbClr val="243A50"/>
                </a:solidFill>
                <a:effectLst/>
                <a:uFillTx/>
                <a:ea typeface="MS UI Gothic"/>
              </a:rPr>
              <a:t>ビジネスを行っている場所</a:t>
            </a:r>
          </a:p>
          <a:p>
            <a:r>
              <a:rPr lang="ja-JP" sz="2400" b="0" i="0" u="none" strike="noStrike" cap="none" baseline="0" dirty="0">
                <a:solidFill>
                  <a:srgbClr val="243A50"/>
                </a:solidFill>
                <a:effectLst/>
                <a:uFillTx/>
                <a:ea typeface="MS UI Gothic"/>
              </a:rPr>
              <a:t>隣人</a:t>
            </a:r>
          </a:p>
          <a:p>
            <a:r>
              <a:rPr lang="ja-JP" sz="2400" b="0" i="0" u="none" strike="noStrike" cap="none" baseline="0" dirty="0">
                <a:solidFill>
                  <a:srgbClr val="243A50"/>
                </a:solidFill>
                <a:effectLst/>
                <a:uFillTx/>
                <a:ea typeface="MS UI Gothic"/>
              </a:rPr>
              <a:t>あなたが一緒にクラブに所属している人、一緒に礼拝している人、または一緒に奉仕している人たち</a:t>
            </a:r>
          </a:p>
        </p:txBody>
      </p:sp>
      <p:pic>
        <p:nvPicPr>
          <p:cNvPr id="8" name="Content Placeholder 7" descr="The word ME in the center, surrounded by the following words: Ex-colleagues, Ex-classmates and professors, Friends and social acquaintences, Family and relatives, Neighbors, Professional associations " title="Network ">
            <a:extLst>
              <a:ext uri="{FF2B5EF4-FFF2-40B4-BE49-F238E27FC236}">
                <a16:creationId xmlns:a16="http://schemas.microsoft.com/office/drawing/2014/main" id="{3836420E-638A-E542-99EB-1761F09585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17461" y="128814"/>
            <a:ext cx="6139745" cy="6183086"/>
          </a:xfrm>
        </p:spPr>
      </p:pic>
      <p:sp>
        <p:nvSpPr>
          <p:cNvPr id="5" name="TextBox 4">
            <a:extLst>
              <a:ext uri="{FF2B5EF4-FFF2-40B4-BE49-F238E27FC236}">
                <a16:creationId xmlns:a16="http://schemas.microsoft.com/office/drawing/2014/main" id="{62EDD927-1242-4989-4332-A6B0F8599B49}"/>
              </a:ext>
            </a:extLst>
          </p:cNvPr>
          <p:cNvSpPr txBox="1"/>
          <p:nvPr/>
        </p:nvSpPr>
        <p:spPr>
          <a:xfrm>
            <a:off x="7123814" y="1250326"/>
            <a:ext cx="1403497" cy="338554"/>
          </a:xfrm>
          <a:prstGeom prst="rect">
            <a:avLst/>
          </a:prstGeom>
          <a:solidFill>
            <a:schemeClr val="bg1"/>
          </a:solidFill>
        </p:spPr>
        <p:txBody>
          <a:bodyPr wrap="square" rtlCol="0">
            <a:spAutoFit/>
          </a:bodyPr>
          <a:lstStyle/>
          <a:p>
            <a:pPr algn="ctr"/>
            <a:r>
              <a:rPr lang="ja-JP" altLang="en-US" sz="1600" dirty="0">
                <a:solidFill>
                  <a:srgbClr val="7030A0"/>
                </a:solidFill>
              </a:rPr>
              <a:t>元同僚</a:t>
            </a:r>
            <a:endParaRPr lang="en-US" sz="1600" dirty="0">
              <a:solidFill>
                <a:srgbClr val="7030A0"/>
              </a:solidFill>
            </a:endParaRPr>
          </a:p>
        </p:txBody>
      </p:sp>
      <p:sp>
        <p:nvSpPr>
          <p:cNvPr id="6" name="TextBox 5">
            <a:extLst>
              <a:ext uri="{FF2B5EF4-FFF2-40B4-BE49-F238E27FC236}">
                <a16:creationId xmlns:a16="http://schemas.microsoft.com/office/drawing/2014/main" id="{C0FEE3BB-7320-90A5-B25B-A19E9217DDCD}"/>
              </a:ext>
            </a:extLst>
          </p:cNvPr>
          <p:cNvSpPr txBox="1"/>
          <p:nvPr/>
        </p:nvSpPr>
        <p:spPr>
          <a:xfrm>
            <a:off x="7112861" y="4762614"/>
            <a:ext cx="1403497" cy="338554"/>
          </a:xfrm>
          <a:prstGeom prst="rect">
            <a:avLst/>
          </a:prstGeom>
          <a:solidFill>
            <a:schemeClr val="bg1"/>
          </a:solidFill>
        </p:spPr>
        <p:txBody>
          <a:bodyPr wrap="square" rtlCol="0">
            <a:spAutoFit/>
          </a:bodyPr>
          <a:lstStyle/>
          <a:p>
            <a:pPr algn="ctr"/>
            <a:r>
              <a:rPr lang="ja-JP" altLang="en-US" sz="1600" dirty="0">
                <a:solidFill>
                  <a:schemeClr val="accent6">
                    <a:lumMod val="75000"/>
                  </a:schemeClr>
                </a:solidFill>
              </a:rPr>
              <a:t>隣人</a:t>
            </a:r>
            <a:endParaRPr lang="en-US" sz="1600" dirty="0">
              <a:solidFill>
                <a:schemeClr val="accent6">
                  <a:lumMod val="75000"/>
                </a:schemeClr>
              </a:solidFill>
            </a:endParaRPr>
          </a:p>
        </p:txBody>
      </p:sp>
      <p:sp>
        <p:nvSpPr>
          <p:cNvPr id="7" name="TextBox 6">
            <a:extLst>
              <a:ext uri="{FF2B5EF4-FFF2-40B4-BE49-F238E27FC236}">
                <a16:creationId xmlns:a16="http://schemas.microsoft.com/office/drawing/2014/main" id="{666178B1-F31C-6030-6AFA-2411948B60F3}"/>
              </a:ext>
            </a:extLst>
          </p:cNvPr>
          <p:cNvSpPr txBox="1"/>
          <p:nvPr/>
        </p:nvSpPr>
        <p:spPr>
          <a:xfrm>
            <a:off x="9020400" y="4639503"/>
            <a:ext cx="1403497" cy="584775"/>
          </a:xfrm>
          <a:prstGeom prst="rect">
            <a:avLst/>
          </a:prstGeom>
          <a:solidFill>
            <a:schemeClr val="bg1"/>
          </a:solidFill>
        </p:spPr>
        <p:txBody>
          <a:bodyPr wrap="square" rtlCol="0">
            <a:spAutoFit/>
          </a:bodyPr>
          <a:lstStyle/>
          <a:p>
            <a:pPr algn="ctr"/>
            <a:r>
              <a:rPr lang="ja-JP" altLang="en-US" sz="1600" dirty="0">
                <a:solidFill>
                  <a:srgbClr val="5C2825"/>
                </a:solidFill>
              </a:rPr>
              <a:t>家族や</a:t>
            </a:r>
            <a:endParaRPr lang="en-US" altLang="ja-JP" sz="1600" dirty="0">
              <a:solidFill>
                <a:srgbClr val="5C2825"/>
              </a:solidFill>
            </a:endParaRPr>
          </a:p>
          <a:p>
            <a:pPr algn="ctr"/>
            <a:r>
              <a:rPr lang="ja-JP" altLang="en-US" sz="1600" dirty="0">
                <a:solidFill>
                  <a:srgbClr val="5C2825"/>
                </a:solidFill>
              </a:rPr>
              <a:t>親戚</a:t>
            </a:r>
            <a:endParaRPr lang="en-US" sz="1600" dirty="0">
              <a:solidFill>
                <a:srgbClr val="5C2825"/>
              </a:solidFill>
            </a:endParaRPr>
          </a:p>
        </p:txBody>
      </p:sp>
      <p:sp>
        <p:nvSpPr>
          <p:cNvPr id="9" name="TextBox 8">
            <a:extLst>
              <a:ext uri="{FF2B5EF4-FFF2-40B4-BE49-F238E27FC236}">
                <a16:creationId xmlns:a16="http://schemas.microsoft.com/office/drawing/2014/main" id="{DC2423AC-6235-5628-3945-4B004C2C5F9D}"/>
              </a:ext>
            </a:extLst>
          </p:cNvPr>
          <p:cNvSpPr txBox="1"/>
          <p:nvPr/>
        </p:nvSpPr>
        <p:spPr>
          <a:xfrm>
            <a:off x="10067261" y="2805276"/>
            <a:ext cx="1403496" cy="830997"/>
          </a:xfrm>
          <a:prstGeom prst="rect">
            <a:avLst/>
          </a:prstGeom>
          <a:solidFill>
            <a:schemeClr val="bg1"/>
          </a:solidFill>
        </p:spPr>
        <p:txBody>
          <a:bodyPr wrap="square" rtlCol="0">
            <a:spAutoFit/>
          </a:bodyPr>
          <a:lstStyle/>
          <a:p>
            <a:pPr algn="ctr"/>
            <a:endParaRPr lang="en-US" altLang="ja-JP" sz="1600" dirty="0">
              <a:solidFill>
                <a:srgbClr val="883D38"/>
              </a:solidFill>
            </a:endParaRPr>
          </a:p>
          <a:p>
            <a:pPr algn="ctr"/>
            <a:r>
              <a:rPr lang="ja-JP" altLang="en-US" sz="1600" dirty="0">
                <a:solidFill>
                  <a:srgbClr val="883D38"/>
                </a:solidFill>
              </a:rPr>
              <a:t>友人や知人</a:t>
            </a:r>
            <a:endParaRPr lang="en-US" sz="1600" dirty="0">
              <a:solidFill>
                <a:srgbClr val="883D38"/>
              </a:solidFill>
            </a:endParaRPr>
          </a:p>
          <a:p>
            <a:pPr algn="ctr"/>
            <a:endParaRPr lang="en-US" sz="1600" dirty="0">
              <a:solidFill>
                <a:srgbClr val="883D38"/>
              </a:solidFill>
            </a:endParaRPr>
          </a:p>
        </p:txBody>
      </p:sp>
      <p:sp>
        <p:nvSpPr>
          <p:cNvPr id="10" name="TextBox 9">
            <a:extLst>
              <a:ext uri="{FF2B5EF4-FFF2-40B4-BE49-F238E27FC236}">
                <a16:creationId xmlns:a16="http://schemas.microsoft.com/office/drawing/2014/main" id="{49DDE892-9766-3B2F-5284-5B2489370978}"/>
              </a:ext>
            </a:extLst>
          </p:cNvPr>
          <p:cNvSpPr txBox="1"/>
          <p:nvPr/>
        </p:nvSpPr>
        <p:spPr>
          <a:xfrm>
            <a:off x="8042205" y="2757421"/>
            <a:ext cx="1403497" cy="830997"/>
          </a:xfrm>
          <a:prstGeom prst="rect">
            <a:avLst/>
          </a:prstGeom>
          <a:solidFill>
            <a:schemeClr val="bg1"/>
          </a:solidFill>
        </p:spPr>
        <p:txBody>
          <a:bodyPr wrap="square" rtlCol="0">
            <a:spAutoFit/>
          </a:bodyPr>
          <a:lstStyle/>
          <a:p>
            <a:pPr algn="ctr"/>
            <a:r>
              <a:rPr lang="ja-JP" altLang="en-US" sz="4800" b="1" dirty="0">
                <a:solidFill>
                  <a:srgbClr val="00B050"/>
                </a:solidFill>
              </a:rPr>
              <a:t>私</a:t>
            </a:r>
            <a:endParaRPr lang="en-US" sz="4800" b="1" dirty="0">
              <a:solidFill>
                <a:srgbClr val="00B050"/>
              </a:solidFill>
            </a:endParaRPr>
          </a:p>
        </p:txBody>
      </p:sp>
      <p:sp>
        <p:nvSpPr>
          <p:cNvPr id="11" name="TextBox 10">
            <a:extLst>
              <a:ext uri="{FF2B5EF4-FFF2-40B4-BE49-F238E27FC236}">
                <a16:creationId xmlns:a16="http://schemas.microsoft.com/office/drawing/2014/main" id="{417022B1-BB27-C0D1-E0F2-E1647469C8D1}"/>
              </a:ext>
            </a:extLst>
          </p:cNvPr>
          <p:cNvSpPr txBox="1"/>
          <p:nvPr/>
        </p:nvSpPr>
        <p:spPr>
          <a:xfrm>
            <a:off x="6174133" y="2906666"/>
            <a:ext cx="1403497" cy="584775"/>
          </a:xfrm>
          <a:prstGeom prst="rect">
            <a:avLst/>
          </a:prstGeom>
          <a:solidFill>
            <a:schemeClr val="bg1"/>
          </a:solidFill>
        </p:spPr>
        <p:txBody>
          <a:bodyPr wrap="square" rtlCol="0">
            <a:spAutoFit/>
          </a:bodyPr>
          <a:lstStyle/>
          <a:p>
            <a:pPr algn="ctr"/>
            <a:r>
              <a:rPr lang="ja-JP" altLang="en-US" sz="1600" dirty="0">
                <a:solidFill>
                  <a:schemeClr val="bg2">
                    <a:lumMod val="50000"/>
                  </a:schemeClr>
                </a:solidFill>
              </a:rPr>
              <a:t>専門職の協会</a:t>
            </a:r>
            <a:endParaRPr lang="en-US" altLang="ja-JP" sz="1600" dirty="0">
              <a:solidFill>
                <a:schemeClr val="bg2">
                  <a:lumMod val="50000"/>
                </a:schemeClr>
              </a:solidFill>
            </a:endParaRPr>
          </a:p>
          <a:p>
            <a:pPr algn="ctr"/>
            <a:endParaRPr lang="en-US" sz="1600" dirty="0">
              <a:solidFill>
                <a:schemeClr val="bg2">
                  <a:lumMod val="50000"/>
                </a:schemeClr>
              </a:solidFill>
            </a:endParaRPr>
          </a:p>
        </p:txBody>
      </p:sp>
      <p:sp>
        <p:nvSpPr>
          <p:cNvPr id="12" name="TextBox 11">
            <a:extLst>
              <a:ext uri="{FF2B5EF4-FFF2-40B4-BE49-F238E27FC236}">
                <a16:creationId xmlns:a16="http://schemas.microsoft.com/office/drawing/2014/main" id="{DEC47B70-8AB3-6E8E-C20E-70688221B6C3}"/>
              </a:ext>
            </a:extLst>
          </p:cNvPr>
          <p:cNvSpPr txBox="1"/>
          <p:nvPr/>
        </p:nvSpPr>
        <p:spPr>
          <a:xfrm>
            <a:off x="9020400" y="1121561"/>
            <a:ext cx="1527098" cy="584775"/>
          </a:xfrm>
          <a:prstGeom prst="rect">
            <a:avLst/>
          </a:prstGeom>
          <a:solidFill>
            <a:schemeClr val="bg1"/>
          </a:solidFill>
        </p:spPr>
        <p:txBody>
          <a:bodyPr wrap="square" rtlCol="0">
            <a:spAutoFit/>
          </a:bodyPr>
          <a:lstStyle/>
          <a:p>
            <a:pPr algn="ctr"/>
            <a:r>
              <a:rPr lang="ja-JP" altLang="en-US" sz="1600" dirty="0">
                <a:solidFill>
                  <a:schemeClr val="accent1">
                    <a:lumMod val="50000"/>
                  </a:schemeClr>
                </a:solidFill>
              </a:rPr>
              <a:t>元クラスメートや教授</a:t>
            </a:r>
            <a:endParaRPr lang="en-US" sz="1600" dirty="0">
              <a:solidFill>
                <a:schemeClr val="accent1">
                  <a:lumMod val="50000"/>
                </a:schemeClr>
              </a:solidFill>
            </a:endParaRPr>
          </a:p>
        </p:txBody>
      </p:sp>
    </p:spTree>
    <p:extLst>
      <p:ext uri="{BB962C8B-B14F-4D97-AF65-F5344CB8AC3E}">
        <p14:creationId xmlns:p14="http://schemas.microsoft.com/office/powerpoint/2010/main" val="343526194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273356-CE57-9045-B875-B4D869E03E00}"/>
              </a:ext>
            </a:extLst>
          </p:cNvPr>
          <p:cNvSpPr>
            <a:spLocks noGrp="1"/>
          </p:cNvSpPr>
          <p:nvPr>
            <p:ph type="sldNum" sz="quarter" idx="12"/>
          </p:nvPr>
        </p:nvSpPr>
        <p:spPr/>
        <p:txBody>
          <a:bodyPr/>
          <a:lstStyle/>
          <a:p>
            <a:fld id="{D1DDEDF4-883C-4159-966D-7CEF8ED53DD3}" type="slidenum">
              <a:rPr lang="en-US" smtClean="0"/>
              <a:t>24</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責任の構築</a:t>
            </a:r>
          </a:p>
        </p:txBody>
      </p:sp>
      <p:sp>
        <p:nvSpPr>
          <p:cNvPr id="3" name="Content Placeholder 2"/>
          <p:cNvSpPr>
            <a:spLocks noGrp="1"/>
          </p:cNvSpPr>
          <p:nvPr>
            <p:ph idx="1"/>
          </p:nvPr>
        </p:nvSpPr>
        <p:spPr/>
        <p:txBody>
          <a:bodyPr/>
          <a:lstStyle/>
          <a:p>
            <a:pPr marL="0" indent="0" algn="ctr">
              <a:lnSpc>
                <a:spcPct val="100000"/>
              </a:lnSpc>
              <a:buNone/>
            </a:pPr>
            <a:r>
              <a:rPr lang="ja-JP" sz="2800" b="1" i="0" u="none" strike="noStrike" cap="none" baseline="0" dirty="0">
                <a:solidFill>
                  <a:srgbClr val="883D38"/>
                </a:solidFill>
                <a:effectLst/>
                <a:uFillTx/>
                <a:ea typeface="MS UI Gothic"/>
              </a:rPr>
              <a:t>若者が責任を負う方法を見つけることは、彼らが良い従業員になるのに役立ちます。</a:t>
            </a:r>
          </a:p>
          <a:p>
            <a:pPr>
              <a:lnSpc>
                <a:spcPct val="100000"/>
              </a:lnSpc>
            </a:pPr>
            <a:endParaRPr lang="en-US" dirty="0"/>
          </a:p>
          <a:p>
            <a:pPr>
              <a:lnSpc>
                <a:spcPct val="100000"/>
              </a:lnSpc>
            </a:pPr>
            <a:r>
              <a:rPr lang="ja-JP" sz="2800" b="0" i="0" u="none" strike="noStrike" cap="none" baseline="0" dirty="0">
                <a:solidFill>
                  <a:srgbClr val="243A50"/>
                </a:solidFill>
                <a:effectLst/>
                <a:uFillTx/>
                <a:ea typeface="MS UI Gothic"/>
              </a:rPr>
              <a:t>家事</a:t>
            </a:r>
          </a:p>
          <a:p>
            <a:pPr>
              <a:lnSpc>
                <a:spcPct val="100000"/>
              </a:lnSpc>
            </a:pPr>
            <a:r>
              <a:rPr lang="ja-JP" sz="2800" b="0" i="0" u="none" strike="noStrike" cap="none" baseline="0" dirty="0">
                <a:solidFill>
                  <a:srgbClr val="243A50"/>
                </a:solidFill>
                <a:effectLst/>
                <a:uFillTx/>
                <a:ea typeface="MS UI Gothic"/>
              </a:rPr>
              <a:t>学校の勉強</a:t>
            </a:r>
          </a:p>
          <a:p>
            <a:pPr>
              <a:lnSpc>
                <a:spcPct val="100000"/>
              </a:lnSpc>
            </a:pPr>
            <a:r>
              <a:rPr lang="ja-JP" sz="2800" b="0" i="0" u="none" strike="noStrike" cap="none" baseline="0" dirty="0">
                <a:solidFill>
                  <a:srgbClr val="243A50"/>
                </a:solidFill>
                <a:effectLst/>
                <a:uFillTx/>
                <a:ea typeface="MS UI Gothic"/>
              </a:rPr>
              <a:t>ソフトスキル </a:t>
            </a:r>
          </a:p>
          <a:p>
            <a:pPr>
              <a:lnSpc>
                <a:spcPct val="100000"/>
              </a:lnSpc>
            </a:pPr>
            <a:r>
              <a:rPr lang="ja-JP" sz="2800" b="0" i="0" u="none" strike="noStrike" cap="none" baseline="0" dirty="0">
                <a:solidFill>
                  <a:srgbClr val="243A50"/>
                </a:solidFill>
                <a:effectLst/>
                <a:uFillTx/>
                <a:ea typeface="MS UI Gothic"/>
              </a:rPr>
              <a:t>若者がリスクを負ったり、失敗を経験したりするのは問題ありません。目標は彼らに頑張ってもらうことです。</a:t>
            </a:r>
          </a:p>
        </p:txBody>
      </p:sp>
    </p:spTree>
    <p:extLst>
      <p:ext uri="{BB962C8B-B14F-4D97-AF65-F5344CB8AC3E}">
        <p14:creationId xmlns:p14="http://schemas.microsoft.com/office/powerpoint/2010/main" val="356098346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37AF70-562F-314A-8ECB-275307EE41FF}"/>
              </a:ext>
            </a:extLst>
          </p:cNvPr>
          <p:cNvSpPr>
            <a:spLocks noGrp="1"/>
          </p:cNvSpPr>
          <p:nvPr>
            <p:ph type="sldNum" sz="quarter" idx="12"/>
          </p:nvPr>
        </p:nvSpPr>
        <p:spPr/>
        <p:txBody>
          <a:bodyPr/>
          <a:lstStyle/>
          <a:p>
            <a:fld id="{D1DDEDF4-883C-4159-966D-7CEF8ED53DD3}" type="slidenum">
              <a:rPr lang="en-US" smtClean="0"/>
              <a:t>25</a:t>
            </a:fld>
            <a:endParaRPr lang="en-US"/>
          </a:p>
        </p:txBody>
      </p:sp>
      <p:sp>
        <p:nvSpPr>
          <p:cNvPr id="2" name="Title 1">
            <a:extLst>
              <a:ext uri="{FF2B5EF4-FFF2-40B4-BE49-F238E27FC236}">
                <a16:creationId xmlns:a16="http://schemas.microsoft.com/office/drawing/2014/main" id="{FCF75E37-0BED-BA45-808A-F86D814DB906}"/>
              </a:ext>
            </a:extLst>
          </p:cNvPr>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参加する </a:t>
            </a:r>
          </a:p>
        </p:txBody>
      </p:sp>
      <p:pic>
        <p:nvPicPr>
          <p:cNvPr id="6" name="Content Placeholder 5" descr="Icon of 2 people planting a plant">
            <a:extLst>
              <a:ext uri="{FF2B5EF4-FFF2-40B4-BE49-F238E27FC236}">
                <a16:creationId xmlns:a16="http://schemas.microsoft.com/office/drawing/2014/main" id="{4D6785D6-F18E-CB40-9821-3C2599165C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190" y="4537796"/>
            <a:ext cx="2149107" cy="1480496"/>
          </a:xfrm>
          <a:prstGeom prst="rect">
            <a:avLst/>
          </a:prstGeom>
        </p:spPr>
      </p:pic>
      <p:pic>
        <p:nvPicPr>
          <p:cNvPr id="7" name="Content Placeholder 4" descr="Icon of people singing ">
            <a:extLst>
              <a:ext uri="{FF2B5EF4-FFF2-40B4-BE49-F238E27FC236}">
                <a16:creationId xmlns:a16="http://schemas.microsoft.com/office/drawing/2014/main" id="{FAE3754C-46A5-874A-B5F9-8F51A515F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894" y="2211493"/>
            <a:ext cx="1718367" cy="1718367"/>
          </a:xfrm>
          <a:prstGeom prst="rect">
            <a:avLst/>
          </a:prstGeom>
        </p:spPr>
      </p:pic>
      <p:pic>
        <p:nvPicPr>
          <p:cNvPr id="8" name="Picture 7" descr="Icon of a soccer ball and football ">
            <a:extLst>
              <a:ext uri="{FF2B5EF4-FFF2-40B4-BE49-F238E27FC236}">
                <a16:creationId xmlns:a16="http://schemas.microsoft.com/office/drawing/2014/main" id="{46528AA0-6FA7-F443-8A63-9CA7815B9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863" y="4683023"/>
            <a:ext cx="1190042" cy="1190042"/>
          </a:xfrm>
          <a:prstGeom prst="rect">
            <a:avLst/>
          </a:prstGeom>
        </p:spPr>
      </p:pic>
      <p:pic>
        <p:nvPicPr>
          <p:cNvPr id="13" name="Picture 12" descr="Icon of gaming controller ">
            <a:extLst>
              <a:ext uri="{FF2B5EF4-FFF2-40B4-BE49-F238E27FC236}">
                <a16:creationId xmlns:a16="http://schemas.microsoft.com/office/drawing/2014/main" id="{97C69CE3-1A8C-8C4C-AD6E-6540E87CA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383" y="2443203"/>
            <a:ext cx="1635233" cy="1254946"/>
          </a:xfrm>
          <a:prstGeom prst="rect">
            <a:avLst/>
          </a:prstGeom>
        </p:spPr>
      </p:pic>
      <p:pic>
        <p:nvPicPr>
          <p:cNvPr id="15" name="Picture 14" descr="Icon of drama masks ">
            <a:extLst>
              <a:ext uri="{FF2B5EF4-FFF2-40B4-BE49-F238E27FC236}">
                <a16:creationId xmlns:a16="http://schemas.microsoft.com/office/drawing/2014/main" id="{03B74332-35E4-9048-A064-F26333F163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569" y="4537796"/>
            <a:ext cx="1716096" cy="1467714"/>
          </a:xfrm>
          <a:prstGeom prst="rect">
            <a:avLst/>
          </a:prstGeom>
        </p:spPr>
      </p:pic>
      <p:pic>
        <p:nvPicPr>
          <p:cNvPr id="11" name="Picture 10" descr="Icon of boyscout ">
            <a:extLst>
              <a:ext uri="{FF2B5EF4-FFF2-40B4-BE49-F238E27FC236}">
                <a16:creationId xmlns:a16="http://schemas.microsoft.com/office/drawing/2014/main" id="{58ED3F5C-592C-E94D-A68F-712AB85E75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3494" y="2383604"/>
            <a:ext cx="1483069" cy="1483069"/>
          </a:xfrm>
          <a:prstGeom prst="rect">
            <a:avLst/>
          </a:prstGeom>
          <a:ln>
            <a:noFill/>
          </a:ln>
        </p:spPr>
        <p:style>
          <a:lnRef idx="2">
            <a:schemeClr val="accent3"/>
          </a:lnRef>
          <a:fillRef idx="1">
            <a:schemeClr val="lt1"/>
          </a:fillRef>
          <a:effectRef idx="0">
            <a:schemeClr val="accent3"/>
          </a:effectRef>
          <a:fontRef idx="minor">
            <a:schemeClr val="dk1"/>
          </a:fontRef>
        </p:style>
      </p:pic>
      <p:pic>
        <p:nvPicPr>
          <p:cNvPr id="10" name="Content Placeholder 9" descr="Icon of a church ">
            <a:extLst>
              <a:ext uri="{FF2B5EF4-FFF2-40B4-BE49-F238E27FC236}">
                <a16:creationId xmlns:a16="http://schemas.microsoft.com/office/drawing/2014/main" id="{682DBE1C-544C-0246-B972-E60D60E7C834}"/>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9476563" y="4450665"/>
            <a:ext cx="1422400" cy="1422400"/>
          </a:xfrm>
          <a:prstGeom prst="rect">
            <a:avLst/>
          </a:prstGeom>
        </p:spPr>
      </p:pic>
    </p:spTree>
    <p:extLst>
      <p:ext uri="{BB962C8B-B14F-4D97-AF65-F5344CB8AC3E}">
        <p14:creationId xmlns:p14="http://schemas.microsoft.com/office/powerpoint/2010/main" val="41089398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4B8F5D-BF8F-5C48-B0A3-5326DC62A3C0}"/>
              </a:ext>
            </a:extLst>
          </p:cNvPr>
          <p:cNvSpPr>
            <a:spLocks noGrp="1"/>
          </p:cNvSpPr>
          <p:nvPr>
            <p:ph type="sldNum" sz="quarter" idx="12"/>
          </p:nvPr>
        </p:nvSpPr>
        <p:spPr/>
        <p:txBody>
          <a:bodyPr/>
          <a:lstStyle/>
          <a:p>
            <a:fld id="{D1DDEDF4-883C-4159-966D-7CEF8ED53DD3}" type="slidenum">
              <a:rPr lang="en-US" smtClean="0"/>
              <a:t>26</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学校と就職</a:t>
            </a:r>
          </a:p>
        </p:txBody>
      </p:sp>
      <p:sp>
        <p:nvSpPr>
          <p:cNvPr id="3" name="Content Placeholder 2"/>
          <p:cNvSpPr>
            <a:spLocks noGrp="1"/>
          </p:cNvSpPr>
          <p:nvPr>
            <p:ph idx="1"/>
          </p:nvPr>
        </p:nvSpPr>
        <p:spPr/>
        <p:txBody>
          <a:bodyPr>
            <a:normAutofit fontScale="80000" lnSpcReduction="20000"/>
          </a:bodyPr>
          <a:lstStyle/>
          <a:p>
            <a:pPr marL="0" indent="0" algn="ctr">
              <a:lnSpc>
                <a:spcPct val="120000"/>
              </a:lnSpc>
              <a:buNone/>
            </a:pPr>
            <a:r>
              <a:rPr lang="ja-JP" sz="4000" b="1" i="0" u="none" strike="noStrike" cap="none" baseline="0" dirty="0">
                <a:solidFill>
                  <a:srgbClr val="883D38"/>
                </a:solidFill>
                <a:effectLst/>
                <a:uFillTx/>
                <a:ea typeface="MS UI Gothic"/>
              </a:rPr>
              <a:t>高校と移行期は、就職の準備に関する学校のプログラムに集中する最適な時期です。</a:t>
            </a:r>
          </a:p>
          <a:p>
            <a:pPr marL="0" indent="0" algn="ctr">
              <a:lnSpc>
                <a:spcPct val="120000"/>
              </a:lnSpc>
              <a:buNone/>
            </a:pPr>
            <a:endParaRPr lang="en-US" b="1" dirty="0">
              <a:solidFill>
                <a:srgbClr val="883D38"/>
              </a:solidFill>
            </a:endParaRPr>
          </a:p>
          <a:p>
            <a:pPr>
              <a:lnSpc>
                <a:spcPct val="120000"/>
              </a:lnSpc>
            </a:pPr>
            <a:r>
              <a:rPr lang="ja-JP" sz="2800" b="0" i="0" u="none" strike="noStrike" cap="none" baseline="0" dirty="0">
                <a:solidFill>
                  <a:srgbClr val="243A50"/>
                </a:solidFill>
                <a:effectLst/>
                <a:uFillTx/>
                <a:ea typeface="MS UI Gothic"/>
              </a:rPr>
              <a:t>仕事に必要なスキルはIEPの目標として含まれていますか? </a:t>
            </a:r>
            <a:r>
              <a:rPr lang="ja-JP" b="0" i="0" u="none" strike="noStrike" cap="none" baseline="0" dirty="0">
                <a:effectLst/>
                <a:uFillTx/>
              </a:rPr>
              <a:t> </a:t>
            </a:r>
          </a:p>
          <a:p>
            <a:pPr>
              <a:lnSpc>
                <a:spcPct val="120000"/>
              </a:lnSpc>
            </a:pPr>
            <a:r>
              <a:rPr lang="ja-JP" sz="2800" b="0" i="0" u="none" strike="noStrike" cap="none" baseline="0" dirty="0">
                <a:solidFill>
                  <a:srgbClr val="243A50"/>
                </a:solidFill>
                <a:effectLst/>
                <a:uFillTx/>
                <a:ea typeface="MS UI Gothic"/>
              </a:rPr>
              <a:t>キャリア探求</a:t>
            </a:r>
          </a:p>
          <a:p>
            <a:pPr>
              <a:lnSpc>
                <a:spcPct val="120000"/>
              </a:lnSpc>
            </a:pPr>
            <a:r>
              <a:rPr lang="ja-JP" sz="2800" b="0" i="0" u="none" strike="noStrike" cap="none" baseline="0" dirty="0">
                <a:solidFill>
                  <a:srgbClr val="243A50"/>
                </a:solidFill>
                <a:effectLst/>
                <a:uFillTx/>
                <a:ea typeface="MS UI Gothic"/>
              </a:rPr>
              <a:t>機能的スキルとソフトスキル</a:t>
            </a:r>
          </a:p>
          <a:p>
            <a:pPr>
              <a:lnSpc>
                <a:spcPct val="120000"/>
              </a:lnSpc>
            </a:pPr>
            <a:r>
              <a:rPr lang="ja-JP" sz="2800" b="0" i="0" u="none" strike="noStrike" cap="none" baseline="0" dirty="0">
                <a:solidFill>
                  <a:srgbClr val="243A50"/>
                </a:solidFill>
                <a:effectLst/>
                <a:uFillTx/>
                <a:ea typeface="MS UI Gothic"/>
              </a:rPr>
              <a:t>仕事の経験</a:t>
            </a:r>
          </a:p>
          <a:p>
            <a:pPr marL="0" indent="0">
              <a:lnSpc>
                <a:spcPct val="120000"/>
              </a:lnSpc>
              <a:buNone/>
            </a:pPr>
            <a:endParaRPr lang="en-US" dirty="0"/>
          </a:p>
          <a:p>
            <a:pPr marL="0" indent="0">
              <a:lnSpc>
                <a:spcPct val="120000"/>
              </a:lnSpc>
              <a:buNone/>
            </a:pPr>
            <a:r>
              <a:rPr lang="ja-JP" sz="2300" b="0" i="1" u="none" strike="noStrike" cap="none" baseline="0" dirty="0">
                <a:solidFill>
                  <a:srgbClr val="243A50"/>
                </a:solidFill>
                <a:effectLst/>
                <a:uFillTx/>
                <a:ea typeface="MS UI Gothic"/>
              </a:rPr>
              <a:t>簡単なヒント：親の擁護者は、IEP で雇用に焦点を当てた活動を求める際の指導を手伝ってくれます。</a:t>
            </a:r>
          </a:p>
        </p:txBody>
      </p:sp>
    </p:spTree>
    <p:extLst>
      <p:ext uri="{BB962C8B-B14F-4D97-AF65-F5344CB8AC3E}">
        <p14:creationId xmlns:p14="http://schemas.microsoft.com/office/powerpoint/2010/main" val="398163714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733" y="365125"/>
            <a:ext cx="10524067" cy="1325563"/>
          </a:xfrm>
        </p:spPr>
        <p:txBody>
          <a:bodyPr/>
          <a:lstStyle/>
          <a:p>
            <a:pPr algn="ctr"/>
            <a:r>
              <a:rPr lang="ja-JP" sz="4400" b="0" i="0" u="none" strike="noStrike" cap="none" baseline="0" dirty="0">
                <a:solidFill>
                  <a:srgbClr val="017076"/>
                </a:solidFill>
                <a:effectLst/>
                <a:uFillTx/>
                <a:ea typeface="MS UI Gothic"/>
              </a:rPr>
              <a:t>考えられるすべてのサポートを検討する</a:t>
            </a:r>
          </a:p>
        </p:txBody>
      </p:sp>
      <p:pic>
        <p:nvPicPr>
          <p:cNvPr id="9" name="Content Placeholder 8" descr="Personal strengths &amp; assets: &#10;Skills, personal abilities or life experiences;&#10;Strengths, things a preson is good at or others like and admire; &#10;Assets, personal belongings and resources&#10;&#10;Relationships: &#10;Family and others that love and care about each other; &#10;Friends that spend time together or have things in common; &#10;Acquaintences that come into frequent contact, but don't know well &#10;&#10;Eligibility Specific &#10;Needs based services based on age, geography, income level or employment status; &#10;Government paid services based on disability or diagnosis, such as special education or Medicaid &#10;&#10;Community Based&#10;Places such as businesses, parks, schools, faith-based communities, health care facilities; &#10;Groups or membership organizations;&#10;Local services or public resources everyone uses &#10;&#10;Technology &#10;Personal technology anyone uses; &#10;Assistive or adaptive technology with day to day tasks; &#10;Environmental technology designed to help with our adapt surroundings " title="Integrated Supports Star from Charting the Life Course">
            <a:extLst>
              <a:ext uri="{FF2B5EF4-FFF2-40B4-BE49-F238E27FC236}">
                <a16:creationId xmlns:a16="http://schemas.microsoft.com/office/drawing/2014/main" id="{CD8E51B7-727E-4E4B-9DF9-382526445B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2563" t="3565" r="2401" b="3535"/>
          <a:stretch>
            <a:fillRect/>
          </a:stretch>
        </p:blipFill>
        <p:spPr>
          <a:xfrm>
            <a:off x="702514" y="1630701"/>
            <a:ext cx="4850178" cy="4741185"/>
          </a:xfrm>
        </p:spPr>
      </p:pic>
      <p:sp>
        <p:nvSpPr>
          <p:cNvPr id="7" name="Content Placeholder 6"/>
          <p:cNvSpPr>
            <a:spLocks noGrp="1"/>
          </p:cNvSpPr>
          <p:nvPr>
            <p:ph sz="half" idx="2"/>
          </p:nvPr>
        </p:nvSpPr>
        <p:spPr/>
        <p:txBody>
          <a:bodyPr/>
          <a:lstStyle/>
          <a:p>
            <a:pPr>
              <a:lnSpc>
                <a:spcPct val="100000"/>
              </a:lnSpc>
            </a:pPr>
            <a:r>
              <a:rPr lang="ja-JP" sz="2800" b="0" i="0" u="none" strike="noStrike" cap="none" baseline="0" dirty="0">
                <a:solidFill>
                  <a:srgbClr val="243A50"/>
                </a:solidFill>
                <a:effectLst/>
                <a:uFillTx/>
                <a:ea typeface="MS UI Gothic"/>
              </a:rPr>
              <a:t>I/DD を持つ人の 25% のみが正式なサービスを利用できる</a:t>
            </a:r>
          </a:p>
          <a:p>
            <a:pPr>
              <a:lnSpc>
                <a:spcPct val="100000"/>
              </a:lnSpc>
            </a:pPr>
            <a:r>
              <a:rPr lang="ja-JP" sz="2800" b="0" i="0" u="none" strike="noStrike" cap="none" baseline="0" dirty="0">
                <a:solidFill>
                  <a:srgbClr val="243A50"/>
                </a:solidFill>
                <a:effectLst/>
                <a:uFillTx/>
                <a:ea typeface="MS UI Gothic"/>
              </a:rPr>
              <a:t>可能な雇用サポートとして、コミュニティベースのオプション、テクノロジーソリューション、個人的な関係を検討する</a:t>
            </a:r>
          </a:p>
        </p:txBody>
      </p:sp>
      <p:sp>
        <p:nvSpPr>
          <p:cNvPr id="2" name="TextBox 1">
            <a:extLst>
              <a:ext uri="{FF2B5EF4-FFF2-40B4-BE49-F238E27FC236}">
                <a16:creationId xmlns:a16="http://schemas.microsoft.com/office/drawing/2014/main" id="{2999A59C-951D-ED8B-1E7A-6921494D31CA}"/>
              </a:ext>
            </a:extLst>
          </p:cNvPr>
          <p:cNvSpPr txBox="1"/>
          <p:nvPr/>
        </p:nvSpPr>
        <p:spPr>
          <a:xfrm>
            <a:off x="1525415" y="1962306"/>
            <a:ext cx="3204376" cy="707886"/>
          </a:xfrm>
          <a:prstGeom prst="rect">
            <a:avLst/>
          </a:prstGeom>
          <a:solidFill>
            <a:srgbClr val="F5FBFB"/>
          </a:solidFill>
        </p:spPr>
        <p:txBody>
          <a:bodyPr wrap="square" rtlCol="0">
            <a:spAutoFit/>
          </a:bodyPr>
          <a:lstStyle/>
          <a:p>
            <a:pPr algn="ctr"/>
            <a:r>
              <a:rPr lang="ja-JP" altLang="en-US" sz="1000" b="1" dirty="0">
                <a:solidFill>
                  <a:srgbClr val="00B0F0"/>
                </a:solidFill>
              </a:rPr>
              <a:t>個人の強みと資産</a:t>
            </a:r>
            <a:endParaRPr lang="en-US" altLang="ja-JP" sz="1000" b="1" dirty="0">
              <a:solidFill>
                <a:srgbClr val="00B0F0"/>
              </a:solidFill>
            </a:endParaRPr>
          </a:p>
          <a:p>
            <a:pPr algn="ctr"/>
            <a:r>
              <a:rPr lang="ja-JP" altLang="en-US" sz="1000" b="1" dirty="0"/>
              <a:t>スキル</a:t>
            </a:r>
            <a:r>
              <a:rPr lang="ja-JP" altLang="en-US" sz="1000" dirty="0"/>
              <a:t>、個人の能力、知識や人生経験；</a:t>
            </a:r>
            <a:endParaRPr lang="en-US" altLang="ja-JP" sz="1000" dirty="0"/>
          </a:p>
          <a:p>
            <a:pPr algn="ctr"/>
            <a:r>
              <a:rPr lang="ja-JP" altLang="en-US" sz="1000" b="1" dirty="0"/>
              <a:t>強み</a:t>
            </a:r>
            <a:r>
              <a:rPr lang="ja-JP" altLang="en-US" sz="1000" dirty="0"/>
              <a:t>、人の得意分野や他者が好み賞賛すること；</a:t>
            </a:r>
            <a:endParaRPr lang="en-US" altLang="ja-JP" sz="1000" dirty="0"/>
          </a:p>
          <a:p>
            <a:pPr algn="ctr"/>
            <a:r>
              <a:rPr lang="ja-JP" altLang="en-US" sz="1000" b="1" dirty="0"/>
              <a:t>資産</a:t>
            </a:r>
            <a:r>
              <a:rPr lang="ja-JP" altLang="en-US" sz="1000" dirty="0"/>
              <a:t>、個人の所有物およびリソーセズ</a:t>
            </a:r>
            <a:endParaRPr lang="en-US" sz="1000" dirty="0"/>
          </a:p>
        </p:txBody>
      </p:sp>
      <p:sp>
        <p:nvSpPr>
          <p:cNvPr id="4" name="Slide Number Placeholder 3"/>
          <p:cNvSpPr>
            <a:spLocks noGrp="1"/>
          </p:cNvSpPr>
          <p:nvPr>
            <p:ph type="sldNum" sz="quarter" idx="12"/>
          </p:nvPr>
        </p:nvSpPr>
        <p:spPr>
          <a:xfrm>
            <a:off x="829733" y="2962594"/>
            <a:ext cx="1682879" cy="1286770"/>
          </a:xfrm>
          <a:solidFill>
            <a:srgbClr val="FEF3F1"/>
          </a:solidFill>
        </p:spPr>
        <p:txBody>
          <a:bodyPr lIns="0" tIns="0" rIns="0" bIns="0"/>
          <a:lstStyle/>
          <a:p>
            <a:pPr algn="l"/>
            <a:r>
              <a:rPr lang="ja-JP" altLang="en-US" sz="1000" b="1" dirty="0">
                <a:solidFill>
                  <a:srgbClr val="FF0000"/>
                </a:solidFill>
              </a:rPr>
              <a:t>テクノロジー</a:t>
            </a:r>
            <a:endParaRPr lang="en-US" altLang="ja-JP" sz="1000" b="1" dirty="0">
              <a:solidFill>
                <a:srgbClr val="FF0000"/>
              </a:solidFill>
            </a:endParaRPr>
          </a:p>
          <a:p>
            <a:pPr algn="l"/>
            <a:r>
              <a:rPr lang="ja-JP" altLang="en-US" sz="1000" dirty="0">
                <a:solidFill>
                  <a:schemeClr val="tx1"/>
                </a:solidFill>
              </a:rPr>
              <a:t>誰でも使える</a:t>
            </a:r>
            <a:r>
              <a:rPr lang="ja-JP" altLang="en-US" sz="1000" b="1" dirty="0">
                <a:solidFill>
                  <a:schemeClr val="tx1"/>
                </a:solidFill>
              </a:rPr>
              <a:t>個人の</a:t>
            </a:r>
            <a:r>
              <a:rPr lang="ja-JP" altLang="en-US" sz="1000" dirty="0">
                <a:solidFill>
                  <a:schemeClr val="tx1"/>
                </a:solidFill>
              </a:rPr>
              <a:t>テクノロジー；</a:t>
            </a:r>
            <a:endParaRPr lang="en-US" altLang="ja-JP" sz="1000" dirty="0">
              <a:solidFill>
                <a:schemeClr val="tx1"/>
              </a:solidFill>
            </a:endParaRPr>
          </a:p>
          <a:p>
            <a:pPr algn="l"/>
            <a:r>
              <a:rPr lang="ja-JP" altLang="en-US" sz="1000" dirty="0">
                <a:solidFill>
                  <a:schemeClr val="tx1"/>
                </a:solidFill>
              </a:rPr>
              <a:t>日々のタスクでの</a:t>
            </a:r>
            <a:r>
              <a:rPr lang="ja-JP" altLang="en-US" sz="1000" b="1" dirty="0">
                <a:solidFill>
                  <a:schemeClr val="tx1"/>
                </a:solidFill>
              </a:rPr>
              <a:t>補助的</a:t>
            </a:r>
            <a:r>
              <a:rPr lang="ja-JP" altLang="en-US" sz="1000" dirty="0">
                <a:solidFill>
                  <a:schemeClr val="tx1"/>
                </a:solidFill>
              </a:rPr>
              <a:t>または</a:t>
            </a:r>
            <a:r>
              <a:rPr lang="ja-JP" altLang="en-US" sz="1000" b="1" dirty="0">
                <a:solidFill>
                  <a:schemeClr val="tx1"/>
                </a:solidFill>
              </a:rPr>
              <a:t>適応的</a:t>
            </a:r>
            <a:r>
              <a:rPr lang="ja-JP" altLang="en-US" sz="1000" dirty="0">
                <a:solidFill>
                  <a:schemeClr val="tx1"/>
                </a:solidFill>
              </a:rPr>
              <a:t>テクノロジー；</a:t>
            </a:r>
            <a:endParaRPr lang="en-US" altLang="ja-JP" sz="1000" dirty="0">
              <a:solidFill>
                <a:schemeClr val="tx1"/>
              </a:solidFill>
            </a:endParaRPr>
          </a:p>
          <a:p>
            <a:pPr algn="l"/>
            <a:r>
              <a:rPr lang="ja-JP" altLang="en-US" sz="1000" dirty="0">
                <a:solidFill>
                  <a:schemeClr val="tx1"/>
                </a:solidFill>
              </a:rPr>
              <a:t>周囲を支援し適応するよう設計された</a:t>
            </a:r>
            <a:r>
              <a:rPr lang="ja-JP" altLang="en-US" sz="1000" b="1" dirty="0">
                <a:solidFill>
                  <a:schemeClr val="tx1"/>
                </a:solidFill>
              </a:rPr>
              <a:t>環境の</a:t>
            </a:r>
            <a:r>
              <a:rPr lang="ja-JP" altLang="en-US" sz="1000" dirty="0">
                <a:solidFill>
                  <a:schemeClr val="tx1"/>
                </a:solidFill>
              </a:rPr>
              <a:t>テクノロジー</a:t>
            </a:r>
            <a:endParaRPr lang="en-US" altLang="ja-JP" sz="1000" dirty="0">
              <a:solidFill>
                <a:schemeClr val="tx1"/>
              </a:solidFill>
            </a:endParaRPr>
          </a:p>
          <a:p>
            <a:pPr algn="l"/>
            <a:endParaRPr lang="en-US" altLang="ja-JP" b="1" dirty="0">
              <a:solidFill>
                <a:schemeClr val="tx1"/>
              </a:solidFill>
            </a:endParaRPr>
          </a:p>
        </p:txBody>
      </p:sp>
      <p:sp>
        <p:nvSpPr>
          <p:cNvPr id="6" name="TextBox 5">
            <a:extLst>
              <a:ext uri="{FF2B5EF4-FFF2-40B4-BE49-F238E27FC236}">
                <a16:creationId xmlns:a16="http://schemas.microsoft.com/office/drawing/2014/main" id="{4F0FDF64-1AD8-E9A9-0619-F8425014A83D}"/>
              </a:ext>
            </a:extLst>
          </p:cNvPr>
          <p:cNvSpPr txBox="1"/>
          <p:nvPr/>
        </p:nvSpPr>
        <p:spPr>
          <a:xfrm>
            <a:off x="3990318" y="2959956"/>
            <a:ext cx="1478945" cy="1615827"/>
          </a:xfrm>
          <a:prstGeom prst="rect">
            <a:avLst/>
          </a:prstGeom>
          <a:solidFill>
            <a:srgbClr val="F5F3F6"/>
          </a:solidFill>
        </p:spPr>
        <p:txBody>
          <a:bodyPr wrap="square" rtlCol="0">
            <a:spAutoFit/>
          </a:bodyPr>
          <a:lstStyle/>
          <a:p>
            <a:pPr algn="r"/>
            <a:r>
              <a:rPr lang="ja-JP" altLang="en-US" sz="1000" b="1" dirty="0">
                <a:solidFill>
                  <a:srgbClr val="7030A0"/>
                </a:solidFill>
              </a:rPr>
              <a:t>関係</a:t>
            </a:r>
            <a:endParaRPr lang="en-US" altLang="ja-JP" sz="1000" b="1" dirty="0">
              <a:solidFill>
                <a:srgbClr val="7030A0"/>
              </a:solidFill>
            </a:endParaRPr>
          </a:p>
          <a:p>
            <a:pPr algn="r"/>
            <a:r>
              <a:rPr lang="ja-JP" altLang="en-US" sz="1000" dirty="0"/>
              <a:t>お互いを愛し大事にする</a:t>
            </a:r>
            <a:r>
              <a:rPr lang="ja-JP" altLang="en-US" sz="1000" b="1" dirty="0"/>
              <a:t>家族</a:t>
            </a:r>
            <a:r>
              <a:rPr lang="ja-JP" altLang="en-US" sz="1000" dirty="0"/>
              <a:t>や他者；</a:t>
            </a:r>
            <a:endParaRPr lang="en-US" altLang="ja-JP" sz="1000" dirty="0"/>
          </a:p>
          <a:p>
            <a:pPr algn="r"/>
            <a:r>
              <a:rPr lang="ja-JP" altLang="en-US" sz="1000" dirty="0"/>
              <a:t>一緒に時間を過ごしたり共通点のある</a:t>
            </a:r>
            <a:r>
              <a:rPr lang="ja-JP" altLang="en-US" sz="1000" b="1" dirty="0"/>
              <a:t>友人</a:t>
            </a:r>
            <a:r>
              <a:rPr lang="ja-JP" altLang="en-US" sz="1000" dirty="0"/>
              <a:t>；</a:t>
            </a:r>
            <a:endParaRPr lang="en-US" altLang="ja-JP" sz="1000" dirty="0"/>
          </a:p>
          <a:p>
            <a:pPr algn="r"/>
            <a:r>
              <a:rPr lang="ja-JP" altLang="en-US" sz="1000" dirty="0"/>
              <a:t>頻繁に接触はあるがそれほど親しくない</a:t>
            </a:r>
            <a:r>
              <a:rPr lang="ja-JP" altLang="en-US" sz="1000" b="1" dirty="0"/>
              <a:t>知人</a:t>
            </a:r>
            <a:endParaRPr lang="en-US" altLang="ja-JP" sz="1000" b="1" dirty="0"/>
          </a:p>
          <a:p>
            <a:pPr algn="r"/>
            <a:endParaRPr lang="en-US" sz="1000" b="1" dirty="0"/>
          </a:p>
          <a:p>
            <a:pPr algn="r"/>
            <a:endParaRPr lang="en-US" sz="1000" b="1" dirty="0"/>
          </a:p>
          <a:p>
            <a:endParaRPr lang="en-US" sz="900" b="1" dirty="0"/>
          </a:p>
        </p:txBody>
      </p:sp>
      <p:sp>
        <p:nvSpPr>
          <p:cNvPr id="8" name="TextBox 7">
            <a:extLst>
              <a:ext uri="{FF2B5EF4-FFF2-40B4-BE49-F238E27FC236}">
                <a16:creationId xmlns:a16="http://schemas.microsoft.com/office/drawing/2014/main" id="{5D6BDD9B-6D2C-A0D5-3E02-6DC5DF567F7B}"/>
              </a:ext>
            </a:extLst>
          </p:cNvPr>
          <p:cNvSpPr txBox="1"/>
          <p:nvPr/>
        </p:nvSpPr>
        <p:spPr>
          <a:xfrm>
            <a:off x="3325151" y="5174285"/>
            <a:ext cx="2065833" cy="1046440"/>
          </a:xfrm>
          <a:prstGeom prst="rect">
            <a:avLst/>
          </a:prstGeom>
          <a:solidFill>
            <a:srgbClr val="FAFDF6"/>
          </a:solidFill>
        </p:spPr>
        <p:txBody>
          <a:bodyPr wrap="square" lIns="0" tIns="0" rIns="0" bIns="0" rtlCol="0">
            <a:spAutoFit/>
          </a:bodyPr>
          <a:lstStyle/>
          <a:p>
            <a:pPr algn="r"/>
            <a:r>
              <a:rPr lang="ja-JP" altLang="en-US" sz="1000" b="1" dirty="0">
                <a:solidFill>
                  <a:srgbClr val="97C354"/>
                </a:solidFill>
              </a:rPr>
              <a:t>資格固有</a:t>
            </a:r>
            <a:endParaRPr lang="en-US" altLang="ja-JP" sz="1000" b="1" dirty="0">
              <a:solidFill>
                <a:srgbClr val="97C354"/>
              </a:solidFill>
            </a:endParaRPr>
          </a:p>
          <a:p>
            <a:pPr algn="r"/>
            <a:r>
              <a:rPr lang="ja-JP" altLang="en-US" sz="1000" dirty="0"/>
              <a:t>年齢、地理、所得水準や雇用状況に基づく</a:t>
            </a:r>
            <a:r>
              <a:rPr lang="ja-JP" altLang="en-US" sz="1000" b="1" dirty="0"/>
              <a:t>ニードベースのサービス</a:t>
            </a:r>
            <a:r>
              <a:rPr lang="ja-JP" altLang="en-US" sz="1000" dirty="0"/>
              <a:t>；</a:t>
            </a:r>
            <a:endParaRPr lang="en-US" altLang="ja-JP" sz="1000" dirty="0"/>
          </a:p>
          <a:p>
            <a:pPr algn="r"/>
            <a:r>
              <a:rPr lang="ja-JP" altLang="en-US" sz="1000" dirty="0"/>
              <a:t>特別教育やメディケイドなど、</a:t>
            </a:r>
            <a:r>
              <a:rPr lang="ja-JP" altLang="en-US" sz="1000" b="1" dirty="0"/>
              <a:t>障害</a:t>
            </a:r>
            <a:r>
              <a:rPr lang="ja-JP" altLang="en-US" sz="1000" dirty="0"/>
              <a:t>や</a:t>
            </a:r>
            <a:r>
              <a:rPr lang="ja-JP" altLang="en-US" sz="1000" b="1" dirty="0"/>
              <a:t>診断</a:t>
            </a:r>
            <a:r>
              <a:rPr lang="ja-JP" altLang="en-US" sz="1000" dirty="0"/>
              <a:t>に基づき政府が支払うサービス</a:t>
            </a:r>
            <a:endParaRPr lang="en-US" altLang="ja-JP" sz="1000" dirty="0"/>
          </a:p>
          <a:p>
            <a:pPr algn="r"/>
            <a:endParaRPr lang="en-US" sz="900" dirty="0"/>
          </a:p>
          <a:p>
            <a:pPr algn="r"/>
            <a:endParaRPr lang="en-US" sz="900" dirty="0"/>
          </a:p>
        </p:txBody>
      </p:sp>
      <p:sp>
        <p:nvSpPr>
          <p:cNvPr id="10" name="TextBox 9">
            <a:extLst>
              <a:ext uri="{FF2B5EF4-FFF2-40B4-BE49-F238E27FC236}">
                <a16:creationId xmlns:a16="http://schemas.microsoft.com/office/drawing/2014/main" id="{77A25A66-4F4F-7A08-CC89-5F42F1B83A4A}"/>
              </a:ext>
            </a:extLst>
          </p:cNvPr>
          <p:cNvSpPr txBox="1"/>
          <p:nvPr/>
        </p:nvSpPr>
        <p:spPr>
          <a:xfrm>
            <a:off x="847092" y="5152296"/>
            <a:ext cx="2065833" cy="1061829"/>
          </a:xfrm>
          <a:prstGeom prst="rect">
            <a:avLst/>
          </a:prstGeom>
          <a:solidFill>
            <a:srgbClr val="EEEDF5"/>
          </a:solidFill>
        </p:spPr>
        <p:txBody>
          <a:bodyPr wrap="square" lIns="0" tIns="0" rIns="0" bIns="0" rtlCol="0">
            <a:spAutoFit/>
          </a:bodyPr>
          <a:lstStyle/>
          <a:p>
            <a:r>
              <a:rPr lang="ja-JP" altLang="en-US" sz="1000" b="1" dirty="0">
                <a:solidFill>
                  <a:srgbClr val="002060"/>
                </a:solidFill>
              </a:rPr>
              <a:t>コミュニティベース</a:t>
            </a:r>
            <a:endParaRPr lang="en-US" altLang="ja-JP" sz="1000" b="1" dirty="0">
              <a:solidFill>
                <a:srgbClr val="002060"/>
              </a:solidFill>
            </a:endParaRPr>
          </a:p>
          <a:p>
            <a:r>
              <a:rPr lang="ja-JP" altLang="en-US" sz="1000" dirty="0"/>
              <a:t>企業、公園、学校、信仰に基づくコミュニティ、医療施設のような</a:t>
            </a:r>
            <a:r>
              <a:rPr lang="ja-JP" altLang="en-US" sz="1000" b="1" dirty="0"/>
              <a:t>場所</a:t>
            </a:r>
            <a:r>
              <a:rPr lang="ja-JP" altLang="en-US" sz="1000" dirty="0"/>
              <a:t>；</a:t>
            </a:r>
            <a:endParaRPr lang="en-US" altLang="ja-JP" sz="1000" dirty="0"/>
          </a:p>
          <a:p>
            <a:r>
              <a:rPr lang="ja-JP" altLang="en-US" sz="1000" b="1" dirty="0"/>
              <a:t>グループ</a:t>
            </a:r>
            <a:r>
              <a:rPr lang="ja-JP" altLang="en-US" sz="1000" dirty="0"/>
              <a:t>や</a:t>
            </a:r>
            <a:r>
              <a:rPr lang="ja-JP" altLang="en-US" sz="1000" b="1" dirty="0"/>
              <a:t>会員制の</a:t>
            </a:r>
            <a:r>
              <a:rPr lang="ja-JP" altLang="en-US" sz="1000" dirty="0"/>
              <a:t>組織；</a:t>
            </a:r>
            <a:endParaRPr lang="en-US" altLang="ja-JP" sz="1000" dirty="0"/>
          </a:p>
          <a:p>
            <a:r>
              <a:rPr lang="ja-JP" altLang="en-US" sz="1000" dirty="0"/>
              <a:t>誰でも利用できる</a:t>
            </a:r>
            <a:r>
              <a:rPr lang="ja-JP" altLang="en-US" sz="1000" b="1" dirty="0"/>
              <a:t>ローカル</a:t>
            </a:r>
            <a:r>
              <a:rPr lang="ja-JP" altLang="en-US" sz="1000" dirty="0"/>
              <a:t>サービスや</a:t>
            </a:r>
            <a:r>
              <a:rPr lang="ja-JP" altLang="en-US" sz="1000" b="1" dirty="0"/>
              <a:t>公的</a:t>
            </a:r>
            <a:r>
              <a:rPr lang="ja-JP" altLang="en-US" sz="1000" dirty="0"/>
              <a:t>リソーセズ</a:t>
            </a:r>
            <a:endParaRPr lang="en-US" altLang="ja-JP" sz="1000" dirty="0"/>
          </a:p>
          <a:p>
            <a:endParaRPr lang="en-US" sz="900" dirty="0"/>
          </a:p>
        </p:txBody>
      </p:sp>
    </p:spTree>
    <p:extLst>
      <p:ext uri="{BB962C8B-B14F-4D97-AF65-F5344CB8AC3E}">
        <p14:creationId xmlns:p14="http://schemas.microsoft.com/office/powerpoint/2010/main" val="30697662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D207CE-70C0-B949-816A-7C4CE85668CD}"/>
              </a:ext>
            </a:extLst>
          </p:cNvPr>
          <p:cNvSpPr>
            <a:spLocks noGrp="1"/>
          </p:cNvSpPr>
          <p:nvPr>
            <p:ph type="sldNum" sz="quarter" idx="12"/>
          </p:nvPr>
        </p:nvSpPr>
        <p:spPr/>
        <p:txBody>
          <a:bodyPr/>
          <a:lstStyle/>
          <a:p>
            <a:fld id="{D1DDEDF4-883C-4159-966D-7CEF8ED53DD3}" type="slidenum">
              <a:rPr lang="en-US" smtClean="0"/>
              <a:t>28</a:t>
            </a:fld>
            <a:endParaRPr lang="en-US"/>
          </a:p>
        </p:txBody>
      </p:sp>
      <p:sp>
        <p:nvSpPr>
          <p:cNvPr id="4" name="Title 3"/>
          <p:cNvSpPr>
            <a:spLocks noGrp="1"/>
          </p:cNvSpPr>
          <p:nvPr>
            <p:ph type="title"/>
          </p:nvPr>
        </p:nvSpPr>
        <p:spPr/>
        <p:txBody>
          <a:bodyPr/>
          <a:lstStyle/>
          <a:p>
            <a:r>
              <a:rPr lang="ja-JP" sz="6000" b="0" i="0" u="none" strike="noStrike" cap="none" baseline="0" dirty="0">
                <a:solidFill>
                  <a:srgbClr val="FFFFFF"/>
                </a:solidFill>
                <a:effectLst/>
                <a:uFillTx/>
                <a:ea typeface="MS UI Gothic"/>
              </a:rPr>
              <a:t>懸念事項について話し合う</a:t>
            </a:r>
          </a:p>
        </p:txBody>
      </p:sp>
    </p:spTree>
    <p:extLst>
      <p:ext uri="{BB962C8B-B14F-4D97-AF65-F5344CB8AC3E}">
        <p14:creationId xmlns:p14="http://schemas.microsoft.com/office/powerpoint/2010/main" val="135807400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t>29</a:t>
            </a:fld>
            <a:endParaRPr lang="en-US"/>
          </a:p>
        </p:txBody>
      </p:sp>
      <p:sp>
        <p:nvSpPr>
          <p:cNvPr id="2" name="Title 1"/>
          <p:cNvSpPr>
            <a:spLocks noGrp="1"/>
          </p:cNvSpPr>
          <p:nvPr>
            <p:ph type="title"/>
          </p:nvPr>
        </p:nvSpPr>
        <p:spPr/>
        <p:txBody>
          <a:bodyPr/>
          <a:lstStyle/>
          <a:p>
            <a:r>
              <a:rPr lang="ja-JP" sz="4400" b="0" i="0" u="none" strike="noStrike" cap="none" baseline="0" dirty="0">
                <a:solidFill>
                  <a:srgbClr val="017076"/>
                </a:solidFill>
                <a:effectLst/>
                <a:uFillTx/>
                <a:ea typeface="MS UI Gothic"/>
              </a:rPr>
              <a:t>質問や懸念があるのは正常なことです</a:t>
            </a:r>
          </a:p>
        </p:txBody>
      </p:sp>
      <p:sp>
        <p:nvSpPr>
          <p:cNvPr id="3" name="Content Placeholder 2"/>
          <p:cNvSpPr>
            <a:spLocks noGrp="1"/>
          </p:cNvSpPr>
          <p:nvPr>
            <p:ph idx="1"/>
          </p:nvPr>
        </p:nvSpPr>
        <p:spPr/>
        <p:txBody>
          <a:bodyPr>
            <a:normAutofit/>
          </a:bodyPr>
          <a:lstStyle/>
          <a:p>
            <a:pPr marL="0" indent="0" algn="ctr">
              <a:lnSpc>
                <a:spcPct val="100000"/>
              </a:lnSpc>
              <a:buNone/>
            </a:pPr>
            <a:r>
              <a:rPr lang="ja-JP" sz="2800" b="1" i="0" u="none" strike="noStrike" cap="none" baseline="0" dirty="0">
                <a:solidFill>
                  <a:srgbClr val="883D38"/>
                </a:solidFill>
                <a:effectLst/>
                <a:uFillTx/>
                <a:ea typeface="MS UI Gothic"/>
              </a:rPr>
              <a:t>家族の地域での本当の仕事を考えたとき、何か不安や心配なことはありますか？</a:t>
            </a:r>
          </a:p>
          <a:p>
            <a:pPr marL="0" indent="0" algn="ctr">
              <a:buNone/>
            </a:pPr>
            <a:r>
              <a:rPr lang="en-US" dirty="0"/>
              <a:t> </a:t>
            </a:r>
          </a:p>
          <a:p>
            <a:r>
              <a:rPr lang="ja-JP" sz="2800" b="0" i="0" u="none" strike="noStrike" cap="none" baseline="0" dirty="0">
                <a:solidFill>
                  <a:srgbClr val="243A50"/>
                </a:solidFill>
                <a:effectLst/>
                <a:uFillTx/>
                <a:ea typeface="MS UI Gothic"/>
              </a:rPr>
              <a:t>脆弱性</a:t>
            </a:r>
          </a:p>
          <a:p>
            <a:r>
              <a:rPr lang="ja-JP" sz="2800" b="0" i="0" u="none" strike="noStrike" cap="none" baseline="0" dirty="0">
                <a:solidFill>
                  <a:srgbClr val="243A50"/>
                </a:solidFill>
                <a:effectLst/>
                <a:uFillTx/>
                <a:ea typeface="MS UI Gothic"/>
              </a:rPr>
              <a:t>安全性</a:t>
            </a:r>
          </a:p>
          <a:p>
            <a:r>
              <a:rPr lang="ja-JP" sz="2800" b="0" i="0" u="none" strike="noStrike" cap="none" baseline="0" dirty="0">
                <a:solidFill>
                  <a:srgbClr val="243A50"/>
                </a:solidFill>
                <a:effectLst/>
                <a:uFillTx/>
                <a:ea typeface="MS UI Gothic"/>
              </a:rPr>
              <a:t>彼らは仕事ができるでしょうか？</a:t>
            </a:r>
          </a:p>
          <a:p>
            <a:r>
              <a:rPr lang="ja-JP" sz="2800" b="0" i="0" u="none" strike="noStrike" cap="none" baseline="0" dirty="0">
                <a:solidFill>
                  <a:srgbClr val="243A50"/>
                </a:solidFill>
                <a:effectLst/>
                <a:uFillTx/>
                <a:ea typeface="MS UI Gothic"/>
              </a:rPr>
              <a:t>誰が彼らを雇用するのでしょうか？</a:t>
            </a:r>
          </a:p>
          <a:p>
            <a:r>
              <a:rPr lang="ja-JP" sz="2800" b="0" i="0" u="none" strike="noStrike" cap="none" baseline="0" dirty="0">
                <a:solidFill>
                  <a:srgbClr val="243A50"/>
                </a:solidFill>
                <a:effectLst/>
                <a:uFillTx/>
                <a:ea typeface="MS UI Gothic"/>
              </a:rPr>
              <a:t>彼らは恩恵を失うのでしょうか？ </a:t>
            </a:r>
          </a:p>
        </p:txBody>
      </p:sp>
    </p:spTree>
    <p:extLst>
      <p:ext uri="{BB962C8B-B14F-4D97-AF65-F5344CB8AC3E}">
        <p14:creationId xmlns:p14="http://schemas.microsoft.com/office/powerpoint/2010/main" val="31020637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ja-JP" sz="2800" b="0" i="0" u="none" strike="noStrike" cap="none" baseline="0" dirty="0">
                <a:solidFill>
                  <a:srgbClr val="883D38"/>
                </a:solidFill>
                <a:effectLst/>
                <a:uFillTx/>
                <a:ea typeface="MS UI Gothic"/>
              </a:rPr>
              <a:t>ワークシートの質問 1</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199" y="1825625"/>
            <a:ext cx="5325533" cy="4351338"/>
          </a:xfrm>
        </p:spPr>
        <p:txBody>
          <a:bodyPr>
            <a:normAutofit/>
          </a:bodyPr>
          <a:lstStyle/>
          <a:p>
            <a:pPr marL="0" indent="0">
              <a:lnSpc>
                <a:spcPct val="100000"/>
              </a:lnSpc>
              <a:buNone/>
            </a:pPr>
            <a:r>
              <a:rPr lang="ja-JP" sz="4000" b="0" i="0" u="none" strike="noStrike" cap="none" baseline="0" dirty="0">
                <a:solidFill>
                  <a:srgbClr val="243A50"/>
                </a:solidFill>
                <a:effectLst/>
                <a:uFillTx/>
                <a:ea typeface="MS UI Gothic"/>
              </a:rPr>
              <a:t>あなたのご家族に大人としてどのような生活を</a:t>
            </a:r>
            <a:r>
              <a:rPr lang="ja-JP" altLang="en-US" sz="4000" b="0" i="0" u="none" strike="noStrike" cap="none" baseline="0" dirty="0">
                <a:solidFill>
                  <a:srgbClr val="243A50"/>
                </a:solidFill>
                <a:effectLst/>
                <a:uFillTx/>
                <a:ea typeface="MS UI Gothic"/>
              </a:rPr>
              <a:t>してほしいと望みますか？</a:t>
            </a:r>
            <a:endParaRPr lang="ja-JP" sz="4000" b="0" i="0" u="none" strike="noStrike" cap="none" baseline="0" dirty="0">
              <a:solidFill>
                <a:srgbClr val="243A50"/>
              </a:solidFill>
              <a:effectLst/>
              <a:uFillTx/>
              <a:ea typeface="MS UI Gothic"/>
            </a:endParaRP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D1712545-F498-474E-82BE-2D33CB405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464" y="230189"/>
            <a:ext cx="4540443" cy="5875867"/>
          </a:xfrm>
          <a:prstGeom prst="rect">
            <a:avLst/>
          </a:prstGeom>
          <a:ln>
            <a:solidFill>
              <a:srgbClr val="EFD54E"/>
            </a:solidFill>
          </a:ln>
        </p:spPr>
      </p:pic>
      <p:sp>
        <p:nvSpPr>
          <p:cNvPr id="5" name="Slide Number Placeholder 4">
            <a:extLst>
              <a:ext uri="{FF2B5EF4-FFF2-40B4-BE49-F238E27FC236}">
                <a16:creationId xmlns:a16="http://schemas.microsoft.com/office/drawing/2014/main" id="{A4425F9F-DE26-6949-B77E-592FB8765192}"/>
              </a:ext>
            </a:extLst>
          </p:cNvPr>
          <p:cNvSpPr>
            <a:spLocks noGrp="1"/>
          </p:cNvSpPr>
          <p:nvPr>
            <p:ph type="sldNum" sz="quarter" idx="12"/>
          </p:nvPr>
        </p:nvSpPr>
        <p:spPr>
          <a:xfrm>
            <a:off x="7891503" y="230189"/>
            <a:ext cx="2374366" cy="1069801"/>
          </a:xfrm>
          <a:solidFill>
            <a:schemeClr val="tx1">
              <a:lumMod val="75000"/>
              <a:lumOff val="25000"/>
            </a:schemeClr>
          </a:solidFill>
        </p:spPr>
        <p:txBody>
          <a:bodyPr/>
          <a:lstStyle/>
          <a:p>
            <a:r>
              <a:rPr lang="ja-JP" altLang="en-US" sz="1400" dirty="0">
                <a:solidFill>
                  <a:schemeClr val="bg1"/>
                </a:solidFill>
              </a:rPr>
              <a:t>可能性を想像してください</a:t>
            </a:r>
          </a:p>
          <a:p>
            <a:r>
              <a:rPr lang="ja-JP" altLang="en-US" sz="1400" dirty="0">
                <a:solidFill>
                  <a:schemeClr val="bg1"/>
                </a:solidFill>
              </a:rPr>
              <a:t>就職への道</a:t>
            </a:r>
          </a:p>
          <a:p>
            <a:r>
              <a:rPr lang="ja-JP" altLang="en-US" sz="1400" dirty="0">
                <a:solidFill>
                  <a:schemeClr val="bg1"/>
                </a:solidFill>
              </a:rPr>
              <a:t>家族向けのワークショップ</a:t>
            </a:r>
          </a:p>
          <a:p>
            <a:r>
              <a:rPr lang="ja-JP" altLang="en-US" sz="1400" dirty="0">
                <a:solidFill>
                  <a:schemeClr val="bg1"/>
                </a:solidFill>
              </a:rPr>
              <a:t>セッションワークシート</a:t>
            </a:r>
          </a:p>
        </p:txBody>
      </p:sp>
      <p:sp>
        <p:nvSpPr>
          <p:cNvPr id="8" name="Text Box 2">
            <a:extLst>
              <a:ext uri="{FF2B5EF4-FFF2-40B4-BE49-F238E27FC236}">
                <a16:creationId xmlns:a16="http://schemas.microsoft.com/office/drawing/2014/main" id="{58FFD8FC-D0BC-1DD4-4675-4E9C22EBBF0C}"/>
              </a:ext>
            </a:extLst>
          </p:cNvPr>
          <p:cNvSpPr txBox="1"/>
          <p:nvPr/>
        </p:nvSpPr>
        <p:spPr>
          <a:xfrm>
            <a:off x="7193776"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あなたの息子さんや娘さんに大人としてどのような生活を送ってもらいたいと思いますか？</a:t>
            </a:r>
            <a:endParaRPr lang="en-US" sz="900" dirty="0">
              <a:effectLst/>
              <a:latin typeface="Arial" panose="020B0604020202020204" pitchFamily="34" charset="0"/>
              <a:ea typeface="Arial" panose="020B0604020202020204" pitchFamily="34" charset="0"/>
            </a:endParaRPr>
          </a:p>
          <a:p>
            <a:pPr marL="0" marR="0">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9" name="Text Box 4">
            <a:extLst>
              <a:ext uri="{FF2B5EF4-FFF2-40B4-BE49-F238E27FC236}">
                <a16:creationId xmlns:a16="http://schemas.microsoft.com/office/drawing/2014/main" id="{C41261B2-31E4-205B-9827-235B5BE22D1F}"/>
              </a:ext>
            </a:extLst>
          </p:cNvPr>
          <p:cNvSpPr txBox="1"/>
          <p:nvPr/>
        </p:nvSpPr>
        <p:spPr>
          <a:xfrm>
            <a:off x="9273787"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あなたの息子さんまたは娘さんの最大のスキルまたは特質は</a:t>
            </a:r>
            <a:endParaRPr lang="en-US" alt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endParaRPr>
          </a:p>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何ですか？</a:t>
            </a:r>
            <a:endParaRPr lang="en-US" sz="900" dirty="0">
              <a:effectLst/>
              <a:latin typeface="Arial" panose="020B0604020202020204" pitchFamily="34" charset="0"/>
              <a:ea typeface="Arial" panose="020B0604020202020204" pitchFamily="34" charset="0"/>
            </a:endParaRPr>
          </a:p>
          <a:p>
            <a:pPr marL="0" marR="0" algn="ctr">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10" name="Text Box 5">
            <a:extLst>
              <a:ext uri="{FF2B5EF4-FFF2-40B4-BE49-F238E27FC236}">
                <a16:creationId xmlns:a16="http://schemas.microsoft.com/office/drawing/2014/main" id="{2AA5CF19-F7E4-04D5-2CCE-E765EB1DA99D}"/>
              </a:ext>
            </a:extLst>
          </p:cNvPr>
          <p:cNvSpPr txBox="1"/>
          <p:nvPr/>
        </p:nvSpPr>
        <p:spPr>
          <a:xfrm>
            <a:off x="7117788"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息子さんや娘さんの就職を考えるとき、一番心配なことは何ですか？</a:t>
            </a:r>
            <a:endParaRPr lang="en-US" sz="900" dirty="0">
              <a:effectLst/>
              <a:latin typeface="Arial" panose="020B0604020202020204" pitchFamily="34" charset="0"/>
              <a:ea typeface="Arial" panose="020B0604020202020204" pitchFamily="34" charset="0"/>
            </a:endParaRPr>
          </a:p>
        </p:txBody>
      </p:sp>
      <p:sp>
        <p:nvSpPr>
          <p:cNvPr id="11" name="Text Box 6">
            <a:extLst>
              <a:ext uri="{FF2B5EF4-FFF2-40B4-BE49-F238E27FC236}">
                <a16:creationId xmlns:a16="http://schemas.microsoft.com/office/drawing/2014/main" id="{977ED622-0925-0B87-EC8B-AAAAF6DDC396}"/>
              </a:ext>
            </a:extLst>
          </p:cNvPr>
          <p:cNvSpPr txBox="1"/>
          <p:nvPr/>
        </p:nvSpPr>
        <p:spPr>
          <a:xfrm>
            <a:off x="9273787"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息子さんや娘さんの将来の就職について、どのような希望や活力が必要ですか？</a:t>
            </a:r>
            <a:endParaRPr lang="en-US" sz="900" dirty="0">
              <a:effectLst/>
              <a:latin typeface="Arial" panose="020B0604020202020204" pitchFamily="34" charset="0"/>
              <a:ea typeface="Arial" panose="020B0604020202020204" pitchFamily="34" charset="0"/>
            </a:endParaRPr>
          </a:p>
        </p:txBody>
      </p:sp>
      <p:sp>
        <p:nvSpPr>
          <p:cNvPr id="12" name="Text Box 7">
            <a:extLst>
              <a:ext uri="{FF2B5EF4-FFF2-40B4-BE49-F238E27FC236}">
                <a16:creationId xmlns:a16="http://schemas.microsoft.com/office/drawing/2014/main" id="{1738BE78-C8EE-0478-5999-AA3FCE6FABA8}"/>
              </a:ext>
            </a:extLst>
          </p:cNvPr>
          <p:cNvSpPr txBox="1"/>
          <p:nvPr/>
        </p:nvSpPr>
        <p:spPr>
          <a:xfrm>
            <a:off x="7117788" y="4790975"/>
            <a:ext cx="3829598" cy="35622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このワークショップの情報に基づいて、息子さんや娘さんが就職成功への道を歩み始めるのに役立つ</a:t>
            </a:r>
            <a:r>
              <a:rPr lang="en-US"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3</a:t>
            </a:r>
            <a:r>
              <a:rPr lang="ja-JP"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つの行動ステップは何ですか？</a:t>
            </a:r>
            <a:endParaRPr lang="en-US"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6771611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8D2F33-3557-024E-86C6-AA4E12D707D3}"/>
              </a:ext>
            </a:extLst>
          </p:cNvPr>
          <p:cNvSpPr>
            <a:spLocks noGrp="1"/>
          </p:cNvSpPr>
          <p:nvPr>
            <p:ph type="sldNum" sz="quarter" idx="12"/>
          </p:nvPr>
        </p:nvSpPr>
        <p:spPr/>
        <p:txBody>
          <a:bodyPr/>
          <a:lstStyle/>
          <a:p>
            <a:fld id="{D1DDEDF4-883C-4159-966D-7CEF8ED53DD3}" type="slidenum">
              <a:rPr lang="en-US" smtClean="0"/>
              <a:t>30</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ja-JP" sz="2800" b="0" i="0" u="none" strike="noStrike" cap="none" baseline="0" dirty="0">
                <a:solidFill>
                  <a:srgbClr val="883D38"/>
                </a:solidFill>
                <a:effectLst/>
                <a:uFillTx/>
                <a:ea typeface="MS UI Gothic"/>
              </a:rPr>
              <a:t>ワークシートの質問 3</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6532A93B-1883-6645-A3AE-131BF387E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308600" cy="4351338"/>
          </a:xfrm>
        </p:spPr>
        <p:txBody>
          <a:bodyPr>
            <a:normAutofit/>
          </a:bodyPr>
          <a:lstStyle/>
          <a:p>
            <a:pPr marL="0" indent="0">
              <a:lnSpc>
                <a:spcPct val="100000"/>
              </a:lnSpc>
              <a:buNone/>
            </a:pPr>
            <a:r>
              <a:rPr lang="ja-JP" sz="4000" b="0" i="0" u="none" strike="noStrike" cap="none" baseline="0" dirty="0">
                <a:solidFill>
                  <a:srgbClr val="243A50"/>
                </a:solidFill>
                <a:effectLst/>
                <a:uFillTx/>
                <a:ea typeface="MS UI Gothic"/>
              </a:rPr>
              <a:t>ご家族の就職を考えるとき、一番心配なことは何ですか? </a:t>
            </a:r>
            <a:r>
              <a:rPr lang="ja-JP" b="0" i="0" u="none" strike="noStrike" cap="none" baseline="0" dirty="0">
                <a:effectLst/>
                <a:uFillTx/>
              </a:rPr>
              <a:t> </a:t>
            </a:r>
          </a:p>
        </p:txBody>
      </p:sp>
      <p:sp>
        <p:nvSpPr>
          <p:cNvPr id="4" name="Slide Number Placeholder 4">
            <a:extLst>
              <a:ext uri="{FF2B5EF4-FFF2-40B4-BE49-F238E27FC236}">
                <a16:creationId xmlns:a16="http://schemas.microsoft.com/office/drawing/2014/main" id="{04D0F345-03A9-EEF9-8709-8700800EB712}"/>
              </a:ext>
            </a:extLst>
          </p:cNvPr>
          <p:cNvSpPr txBox="1">
            <a:spLocks/>
          </p:cNvSpPr>
          <p:nvPr/>
        </p:nvSpPr>
        <p:spPr>
          <a:xfrm>
            <a:off x="7891503" y="230189"/>
            <a:ext cx="2374366" cy="1069801"/>
          </a:xfrm>
          <a:prstGeom prst="rect">
            <a:avLst/>
          </a:prstGeom>
          <a:solidFill>
            <a:schemeClr val="tx1">
              <a:lumMod val="75000"/>
              <a:lumOff val="2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1400" dirty="0">
                <a:solidFill>
                  <a:schemeClr val="bg1"/>
                </a:solidFill>
              </a:rPr>
              <a:t>可能性を想像してください</a:t>
            </a:r>
          </a:p>
          <a:p>
            <a:r>
              <a:rPr lang="ja-JP" altLang="en-US" sz="1400" dirty="0">
                <a:solidFill>
                  <a:schemeClr val="bg1"/>
                </a:solidFill>
              </a:rPr>
              <a:t>就職への道</a:t>
            </a:r>
          </a:p>
          <a:p>
            <a:r>
              <a:rPr lang="ja-JP" altLang="en-US" sz="1400" dirty="0">
                <a:solidFill>
                  <a:schemeClr val="bg1"/>
                </a:solidFill>
              </a:rPr>
              <a:t>家族向けのワークショップ</a:t>
            </a:r>
          </a:p>
          <a:p>
            <a:r>
              <a:rPr lang="ja-JP" altLang="en-US" sz="1400" dirty="0">
                <a:solidFill>
                  <a:schemeClr val="bg1"/>
                </a:solidFill>
              </a:rPr>
              <a:t>セッションワークシート</a:t>
            </a:r>
          </a:p>
        </p:txBody>
      </p:sp>
      <p:sp>
        <p:nvSpPr>
          <p:cNvPr id="7" name="Text Box 2">
            <a:extLst>
              <a:ext uri="{FF2B5EF4-FFF2-40B4-BE49-F238E27FC236}">
                <a16:creationId xmlns:a16="http://schemas.microsoft.com/office/drawing/2014/main" id="{0538254D-2D19-82B7-2447-B70620B36318}"/>
              </a:ext>
            </a:extLst>
          </p:cNvPr>
          <p:cNvSpPr txBox="1"/>
          <p:nvPr/>
        </p:nvSpPr>
        <p:spPr>
          <a:xfrm>
            <a:off x="7193776"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あなたの息子さんや娘さんに大人としてどのような生活を送ってもらいたいと思いますか？</a:t>
            </a:r>
            <a:endParaRPr lang="en-US" sz="900" dirty="0">
              <a:effectLst/>
              <a:latin typeface="Arial" panose="020B0604020202020204" pitchFamily="34" charset="0"/>
              <a:ea typeface="Arial" panose="020B0604020202020204" pitchFamily="34" charset="0"/>
            </a:endParaRPr>
          </a:p>
          <a:p>
            <a:pPr marL="0" marR="0">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8" name="Text Box 4">
            <a:extLst>
              <a:ext uri="{FF2B5EF4-FFF2-40B4-BE49-F238E27FC236}">
                <a16:creationId xmlns:a16="http://schemas.microsoft.com/office/drawing/2014/main" id="{3B0C95B5-AECB-B463-3415-85F5C906C461}"/>
              </a:ext>
            </a:extLst>
          </p:cNvPr>
          <p:cNvSpPr txBox="1"/>
          <p:nvPr/>
        </p:nvSpPr>
        <p:spPr>
          <a:xfrm>
            <a:off x="9273787"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あなたの息子さんまたは娘さんの最大のスキルまたは特質は</a:t>
            </a:r>
            <a:endParaRPr lang="en-US" alt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endParaRPr>
          </a:p>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何ですか？</a:t>
            </a:r>
            <a:endParaRPr lang="en-US" sz="900" dirty="0">
              <a:effectLst/>
              <a:latin typeface="Arial" panose="020B0604020202020204" pitchFamily="34" charset="0"/>
              <a:ea typeface="Arial" panose="020B0604020202020204" pitchFamily="34" charset="0"/>
            </a:endParaRPr>
          </a:p>
          <a:p>
            <a:pPr marL="0" marR="0" algn="ctr">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9" name="Text Box 5">
            <a:extLst>
              <a:ext uri="{FF2B5EF4-FFF2-40B4-BE49-F238E27FC236}">
                <a16:creationId xmlns:a16="http://schemas.microsoft.com/office/drawing/2014/main" id="{A3195E73-D204-20EB-5180-467D127D8FB5}"/>
              </a:ext>
            </a:extLst>
          </p:cNvPr>
          <p:cNvSpPr txBox="1"/>
          <p:nvPr/>
        </p:nvSpPr>
        <p:spPr>
          <a:xfrm>
            <a:off x="7117788"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息子さんや娘さんの就職を考えるとき、一番心配なことは何ですか？</a:t>
            </a:r>
            <a:endParaRPr lang="en-US" sz="900" dirty="0">
              <a:effectLst/>
              <a:latin typeface="Arial" panose="020B0604020202020204" pitchFamily="34" charset="0"/>
              <a:ea typeface="Arial" panose="020B0604020202020204" pitchFamily="34" charset="0"/>
            </a:endParaRPr>
          </a:p>
        </p:txBody>
      </p:sp>
      <p:sp>
        <p:nvSpPr>
          <p:cNvPr id="10" name="Text Box 6">
            <a:extLst>
              <a:ext uri="{FF2B5EF4-FFF2-40B4-BE49-F238E27FC236}">
                <a16:creationId xmlns:a16="http://schemas.microsoft.com/office/drawing/2014/main" id="{C76F1AB7-89B8-335A-3FAE-2435F2AB3973}"/>
              </a:ext>
            </a:extLst>
          </p:cNvPr>
          <p:cNvSpPr txBox="1"/>
          <p:nvPr/>
        </p:nvSpPr>
        <p:spPr>
          <a:xfrm>
            <a:off x="9273787"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息子さんや娘さんの将来の就職について、どのような希望や活力が必要ですか？</a:t>
            </a:r>
            <a:endParaRPr lang="en-US" sz="900" dirty="0">
              <a:effectLst/>
              <a:latin typeface="Arial" panose="020B0604020202020204" pitchFamily="34" charset="0"/>
              <a:ea typeface="Arial" panose="020B0604020202020204" pitchFamily="34" charset="0"/>
            </a:endParaRPr>
          </a:p>
        </p:txBody>
      </p:sp>
      <p:sp>
        <p:nvSpPr>
          <p:cNvPr id="11" name="Text Box 7">
            <a:extLst>
              <a:ext uri="{FF2B5EF4-FFF2-40B4-BE49-F238E27FC236}">
                <a16:creationId xmlns:a16="http://schemas.microsoft.com/office/drawing/2014/main" id="{4046CDB3-97FC-D0AD-1E8E-97D541B16409}"/>
              </a:ext>
            </a:extLst>
          </p:cNvPr>
          <p:cNvSpPr txBox="1"/>
          <p:nvPr/>
        </p:nvSpPr>
        <p:spPr>
          <a:xfrm>
            <a:off x="7117788" y="4790975"/>
            <a:ext cx="3829598" cy="35622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このワークショップの情報に基づいて、息子さんや娘さんが就職成功への道を歩み始めるのに役立つ</a:t>
            </a:r>
            <a:r>
              <a:rPr lang="en-US"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3</a:t>
            </a:r>
            <a:r>
              <a:rPr lang="ja-JP"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つの行動ステップは何ですか？</a:t>
            </a:r>
            <a:endParaRPr lang="en-US"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1847106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C2CFEF-A5D9-6C41-AC61-E27EE896BA16}"/>
              </a:ext>
            </a:extLst>
          </p:cNvPr>
          <p:cNvSpPr>
            <a:spLocks noGrp="1"/>
          </p:cNvSpPr>
          <p:nvPr>
            <p:ph type="sldNum" sz="quarter" idx="12"/>
          </p:nvPr>
        </p:nvSpPr>
        <p:spPr/>
        <p:txBody>
          <a:bodyPr/>
          <a:lstStyle/>
          <a:p>
            <a:fld id="{D1DDEDF4-883C-4159-966D-7CEF8ED53DD3}" type="slidenum">
              <a:rPr lang="en-US" smtClean="0"/>
              <a:t>31</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雇用に関する神話</a:t>
            </a:r>
          </a:p>
        </p:txBody>
      </p:sp>
      <p:sp>
        <p:nvSpPr>
          <p:cNvPr id="3" name="Content Placeholder 2"/>
          <p:cNvSpPr>
            <a:spLocks noGrp="1"/>
          </p:cNvSpPr>
          <p:nvPr>
            <p:ph idx="1"/>
          </p:nvPr>
        </p:nvSpPr>
        <p:spPr/>
        <p:txBody>
          <a:bodyPr>
            <a:normAutofit fontScale="90000" lnSpcReduction="10000"/>
          </a:bodyPr>
          <a:lstStyle/>
          <a:p>
            <a:pPr marL="0" indent="0" algn="ctr">
              <a:lnSpc>
                <a:spcPct val="120000"/>
              </a:lnSpc>
              <a:buNone/>
            </a:pPr>
            <a:r>
              <a:rPr lang="ja-JP" sz="3300" b="1" i="0" u="none" strike="noStrike" cap="none" baseline="0" dirty="0">
                <a:solidFill>
                  <a:srgbClr val="883D38"/>
                </a:solidFill>
                <a:effectLst/>
                <a:uFillTx/>
                <a:ea typeface="MS UI Gothic"/>
              </a:rPr>
              <a:t>誤った情報や誤解があると、就職の検討が妨げられることがあります。</a:t>
            </a:r>
          </a:p>
          <a:p>
            <a:pPr>
              <a:lnSpc>
                <a:spcPct val="120000"/>
              </a:lnSpc>
            </a:pPr>
            <a:endParaRPr lang="en-US" dirty="0"/>
          </a:p>
          <a:p>
            <a:pPr>
              <a:lnSpc>
                <a:spcPct val="120000"/>
              </a:lnSpc>
            </a:pPr>
            <a:r>
              <a:rPr lang="ja-JP" sz="2800" b="0" i="0" u="none" strike="noStrike" cap="none" baseline="0" dirty="0">
                <a:solidFill>
                  <a:srgbClr val="243A50"/>
                </a:solidFill>
                <a:effectLst/>
                <a:uFillTx/>
                <a:ea typeface="MS UI Gothic"/>
              </a:rPr>
              <a:t>障害のある人は十分なスピードで働けない（神話）</a:t>
            </a:r>
          </a:p>
          <a:p>
            <a:pPr>
              <a:lnSpc>
                <a:spcPct val="120000"/>
              </a:lnSpc>
            </a:pPr>
            <a:r>
              <a:rPr lang="ja-JP" sz="2800" b="0" i="0" u="none" strike="noStrike" cap="none" baseline="0" dirty="0">
                <a:solidFill>
                  <a:srgbClr val="243A50"/>
                </a:solidFill>
                <a:effectLst/>
                <a:uFillTx/>
                <a:ea typeface="MS UI Gothic"/>
              </a:rPr>
              <a:t>障害のある従業員は同僚に受け入れられない（神話）</a:t>
            </a:r>
          </a:p>
          <a:p>
            <a:pPr>
              <a:lnSpc>
                <a:spcPct val="120000"/>
              </a:lnSpc>
            </a:pPr>
            <a:r>
              <a:rPr lang="ja-JP" sz="2800" b="0" i="0" u="none" strike="noStrike" cap="none" baseline="0" dirty="0">
                <a:solidFill>
                  <a:srgbClr val="243A50"/>
                </a:solidFill>
                <a:effectLst/>
                <a:uFillTx/>
                <a:ea typeface="MS UI Gothic"/>
              </a:rPr>
              <a:t>シェルターでの仕事は地域での仕事より安全です（神話）</a:t>
            </a:r>
          </a:p>
          <a:p>
            <a:pPr>
              <a:lnSpc>
                <a:spcPct val="120000"/>
              </a:lnSpc>
            </a:pPr>
            <a:r>
              <a:rPr lang="ja-JP" sz="2800" b="0" i="0" u="none" strike="noStrike" cap="none" baseline="0" dirty="0">
                <a:solidFill>
                  <a:srgbClr val="243A50"/>
                </a:solidFill>
                <a:effectLst/>
                <a:uFillTx/>
                <a:ea typeface="MS UI Gothic"/>
              </a:rPr>
              <a:t>ワークショップを辞めた人は友達を失う（神話）</a:t>
            </a:r>
          </a:p>
          <a:p>
            <a:pPr>
              <a:lnSpc>
                <a:spcPct val="120000"/>
              </a:lnSpc>
            </a:pPr>
            <a:r>
              <a:rPr lang="ja-JP" sz="2800" b="0" i="0" u="none" strike="noStrike" cap="none" baseline="0" dirty="0">
                <a:solidFill>
                  <a:srgbClr val="243A50"/>
                </a:solidFill>
                <a:effectLst/>
                <a:uFillTx/>
                <a:ea typeface="MS UI Gothic"/>
              </a:rPr>
              <a:t>重度の障害を持つ人は働く必要はない（神話）</a:t>
            </a:r>
          </a:p>
          <a:p>
            <a:pPr marL="0" indent="0" algn="ctr">
              <a:lnSpc>
                <a:spcPct val="120000"/>
              </a:lnSpc>
              <a:buNone/>
            </a:pPr>
            <a:r>
              <a:rPr lang="ja-JP" sz="1600" b="0" i="1" u="none" strike="noStrike" cap="none" baseline="0" dirty="0">
                <a:solidFill>
                  <a:srgbClr val="243A50"/>
                </a:solidFill>
                <a:effectLst/>
                <a:uFillTx/>
                <a:ea typeface="MS UI Gothic"/>
              </a:rPr>
              <a:t>Don Lavin – 仕事における強み</a:t>
            </a:r>
          </a:p>
        </p:txBody>
      </p:sp>
    </p:spTree>
    <p:extLst>
      <p:ext uri="{BB962C8B-B14F-4D97-AF65-F5344CB8AC3E}">
        <p14:creationId xmlns:p14="http://schemas.microsoft.com/office/powerpoint/2010/main" val="161172639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83C09C-0C2E-BF4A-9498-66679D925E10}"/>
              </a:ext>
            </a:extLst>
          </p:cNvPr>
          <p:cNvSpPr>
            <a:spLocks noGrp="1"/>
          </p:cNvSpPr>
          <p:nvPr>
            <p:ph type="sldNum" sz="quarter" idx="12"/>
          </p:nvPr>
        </p:nvSpPr>
        <p:spPr/>
        <p:txBody>
          <a:bodyPr/>
          <a:lstStyle/>
          <a:p>
            <a:fld id="{D1DDEDF4-883C-4159-966D-7CEF8ED53DD3}" type="slidenum">
              <a:rPr lang="en-US" smtClean="0"/>
              <a:t>32</a:t>
            </a:fld>
            <a:endParaRPr lang="en-US"/>
          </a:p>
        </p:txBody>
      </p:sp>
      <p:sp>
        <p:nvSpPr>
          <p:cNvPr id="2" name="Title 1">
            <a:extLst>
              <a:ext uri="{FF2B5EF4-FFF2-40B4-BE49-F238E27FC236}">
                <a16:creationId xmlns:a16="http://schemas.microsoft.com/office/drawing/2014/main" id="{65B1140C-B5FE-AE4D-8CCC-1D2C03BF012D}"/>
              </a:ext>
            </a:extLst>
          </p:cNvPr>
          <p:cNvSpPr>
            <a:spLocks noGrp="1"/>
          </p:cNvSpPr>
          <p:nvPr>
            <p:ph type="title"/>
          </p:nvPr>
        </p:nvSpPr>
        <p:spPr/>
        <p:txBody>
          <a:bodyPr>
            <a:noAutofit/>
          </a:bodyPr>
          <a:lstStyle/>
          <a:p>
            <a:pPr algn="ctr"/>
            <a:r>
              <a:rPr lang="ja-JP" sz="3600" b="0" i="0" u="none" strike="noStrike" cap="none" baseline="0" dirty="0">
                <a:solidFill>
                  <a:srgbClr val="017076"/>
                </a:solidFill>
                <a:effectLst/>
                <a:uFillTx/>
                <a:ea typeface="MS UI Gothic"/>
              </a:rPr>
              <a:t>社会保障給付: 神話とリソース</a:t>
            </a:r>
          </a:p>
        </p:txBody>
      </p:sp>
      <p:sp>
        <p:nvSpPr>
          <p:cNvPr id="3" name="Content Placeholder 2">
            <a:extLst>
              <a:ext uri="{FF2B5EF4-FFF2-40B4-BE49-F238E27FC236}">
                <a16:creationId xmlns:a16="http://schemas.microsoft.com/office/drawing/2014/main" id="{BAAA4AFC-6AE1-FF42-9AE0-AF5B9AA2BC44}"/>
              </a:ext>
            </a:extLst>
          </p:cNvPr>
          <p:cNvSpPr>
            <a:spLocks noGrp="1"/>
          </p:cNvSpPr>
          <p:nvPr>
            <p:ph sz="half" idx="1"/>
          </p:nvPr>
        </p:nvSpPr>
        <p:spPr>
          <a:xfrm>
            <a:off x="838199" y="1690688"/>
            <a:ext cx="4919133" cy="4486275"/>
          </a:xfrm>
        </p:spPr>
        <p:txBody>
          <a:bodyPr>
            <a:normAutofit lnSpcReduction="10000"/>
          </a:bodyPr>
          <a:lstStyle/>
          <a:p>
            <a:pPr marL="0" indent="0" algn="ctr">
              <a:lnSpc>
                <a:spcPct val="120000"/>
              </a:lnSpc>
              <a:buNone/>
            </a:pPr>
            <a:r>
              <a:rPr lang="ja-JP" sz="2800" b="1" i="0" u="none" strike="noStrike" cap="none" baseline="0" dirty="0">
                <a:solidFill>
                  <a:srgbClr val="883D38"/>
                </a:solidFill>
                <a:effectLst/>
                <a:uFillTx/>
                <a:ea typeface="MS UI Gothic"/>
              </a:rPr>
              <a:t>神話</a:t>
            </a:r>
          </a:p>
          <a:p>
            <a:pPr>
              <a:lnSpc>
                <a:spcPct val="120000"/>
              </a:lnSpc>
            </a:pPr>
            <a:r>
              <a:rPr lang="ja-JP" sz="2800" b="0" i="0" u="none" strike="noStrike" cap="none" baseline="0" dirty="0">
                <a:solidFill>
                  <a:srgbClr val="243A50"/>
                </a:solidFill>
                <a:effectLst/>
                <a:uFillTx/>
                <a:ea typeface="MS UI Gothic"/>
              </a:rPr>
              <a:t>SSI に学生を登録すればすべてが解決されます</a:t>
            </a:r>
          </a:p>
          <a:p>
            <a:pPr>
              <a:lnSpc>
                <a:spcPct val="120000"/>
              </a:lnSpc>
            </a:pPr>
            <a:r>
              <a:rPr lang="ja-JP" sz="2800" b="0" i="0" u="none" strike="noStrike" cap="none" baseline="0" dirty="0">
                <a:solidFill>
                  <a:srgbClr val="243A50"/>
                </a:solidFill>
                <a:effectLst/>
                <a:uFillTx/>
                <a:ea typeface="MS UI Gothic"/>
              </a:rPr>
              <a:t>仕事を選択した人は障害や医療給付を失うことになります</a:t>
            </a:r>
          </a:p>
          <a:p>
            <a:pPr>
              <a:lnSpc>
                <a:spcPct val="120000"/>
              </a:lnSpc>
            </a:pPr>
            <a:r>
              <a:rPr lang="ja-JP" sz="2800" b="0" i="0" u="none" strike="noStrike" cap="none" baseline="0" dirty="0">
                <a:solidFill>
                  <a:srgbClr val="243A50"/>
                </a:solidFill>
                <a:effectLst/>
                <a:uFillTx/>
                <a:ea typeface="MS UI Gothic"/>
              </a:rPr>
              <a:t>SSI が提供するものを利用して、人々はコミュニティ内で自立して生活することができます</a:t>
            </a:r>
          </a:p>
          <a:p>
            <a:pPr marL="0" indent="0">
              <a:lnSpc>
                <a:spcPct val="120000"/>
              </a:lnSpc>
              <a:buNone/>
            </a:pPr>
            <a:endParaRPr lang="en-US" dirty="0"/>
          </a:p>
        </p:txBody>
      </p:sp>
      <p:sp>
        <p:nvSpPr>
          <p:cNvPr id="8" name="Content Placeholder 7"/>
          <p:cNvSpPr>
            <a:spLocks noGrp="1"/>
          </p:cNvSpPr>
          <p:nvPr>
            <p:ph sz="half" idx="2"/>
          </p:nvPr>
        </p:nvSpPr>
        <p:spPr>
          <a:xfrm>
            <a:off x="6328833" y="5720345"/>
            <a:ext cx="5181600" cy="663575"/>
          </a:xfrm>
        </p:spPr>
        <p:txBody>
          <a:bodyPr>
            <a:normAutofit/>
          </a:bodyPr>
          <a:lstStyle/>
          <a:p>
            <a:pPr marL="0" indent="0" algn="ctr">
              <a:buNone/>
            </a:pPr>
            <a:r>
              <a:rPr lang="ja-JP" sz="2400" b="0" i="1" u="none" strike="noStrike" cap="none" baseline="0">
                <a:solidFill>
                  <a:srgbClr val="243A50"/>
                </a:solidFill>
                <a:effectLst/>
                <a:uFillTx/>
                <a:ea typeface="MS UI Gothic"/>
                <a:hlinkClick r:id="rId3" history="0"/>
              </a:rPr>
              <a:t>https://ca.db101.org</a:t>
            </a:r>
          </a:p>
        </p:txBody>
      </p:sp>
      <p:pic>
        <p:nvPicPr>
          <p:cNvPr id="6" name="Picture 5" descr="Screenshot of https://ca.db101.org (Disability Benefits 101) homepage">
            <a:extLst>
              <a:ext uri="{FF2B5EF4-FFF2-40B4-BE49-F238E27FC236}">
                <a16:creationId xmlns:a16="http://schemas.microsoft.com/office/drawing/2014/main" id="{EAD80E87-3BC2-1A4B-8D20-F290A18F476E}"/>
              </a:ext>
            </a:extLst>
          </p:cNvPr>
          <p:cNvPicPr>
            <a:picLocks noChangeAspect="1"/>
          </p:cNvPicPr>
          <p:nvPr/>
        </p:nvPicPr>
        <p:blipFill>
          <a:blip r:embed="rId4">
            <a:extLst>
              <a:ext uri="{28A0092B-C50C-407E-A947-70E740481C1C}">
                <a14:useLocalDpi xmlns:a14="http://schemas.microsoft.com/office/drawing/2010/main" val="0"/>
              </a:ext>
            </a:extLst>
          </a:blip>
          <a:srcRect l="13194" t="8966" r="13134"/>
          <a:stretch>
            <a:fillRect/>
          </a:stretch>
        </p:blipFill>
        <p:spPr>
          <a:xfrm>
            <a:off x="6485467" y="1825625"/>
            <a:ext cx="4868333" cy="3759783"/>
          </a:xfrm>
          <a:prstGeom prst="rect">
            <a:avLst/>
          </a:prstGeom>
          <a:ln>
            <a:solidFill>
              <a:srgbClr val="EFD54E"/>
            </a:solidFill>
          </a:ln>
        </p:spPr>
      </p:pic>
    </p:spTree>
    <p:extLst>
      <p:ext uri="{BB962C8B-B14F-4D97-AF65-F5344CB8AC3E}">
        <p14:creationId xmlns:p14="http://schemas.microsoft.com/office/powerpoint/2010/main" val="159064036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ja-JP" sz="2800" b="0" i="0" u="none" strike="noStrike" cap="none" baseline="0" dirty="0">
                <a:solidFill>
                  <a:srgbClr val="883D38"/>
                </a:solidFill>
                <a:effectLst/>
                <a:uFillTx/>
                <a:ea typeface="MS UI Gothic"/>
              </a:rPr>
              <a:t>ワークシートの質問 4</a:t>
            </a:r>
          </a:p>
        </p:txBody>
      </p:sp>
      <p:sp>
        <p:nvSpPr>
          <p:cNvPr id="5" name="Slide Number Placeholder 4">
            <a:extLst>
              <a:ext uri="{FF2B5EF4-FFF2-40B4-BE49-F238E27FC236}">
                <a16:creationId xmlns:a16="http://schemas.microsoft.com/office/drawing/2014/main" id="{78A44AC0-64FD-CE47-9D23-63CCE865CFD0}"/>
              </a:ext>
            </a:extLst>
          </p:cNvPr>
          <p:cNvSpPr>
            <a:spLocks noGrp="1"/>
          </p:cNvSpPr>
          <p:nvPr>
            <p:ph type="sldNum" sz="quarter" idx="12"/>
          </p:nvPr>
        </p:nvSpPr>
        <p:spPr/>
        <p:txBody>
          <a:bodyPr/>
          <a:lstStyle/>
          <a:p>
            <a:fld id="{D1DDEDF4-883C-4159-966D-7CEF8ED53DD3}" type="slidenum">
              <a:rPr lang="en-US" smtClean="0"/>
              <a:t>33</a:t>
            </a:fld>
            <a:endParaRPr lang="en-US"/>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274733" cy="4351338"/>
          </a:xfrm>
        </p:spPr>
        <p:txBody>
          <a:bodyPr>
            <a:normAutofit/>
          </a:bodyPr>
          <a:lstStyle/>
          <a:p>
            <a:pPr marL="0" indent="0">
              <a:lnSpc>
                <a:spcPct val="100000"/>
              </a:lnSpc>
              <a:buNone/>
            </a:pPr>
            <a:r>
              <a:rPr lang="ja-JP" sz="4000" b="0" i="0" u="none" strike="noStrike" cap="none" baseline="0" dirty="0">
                <a:solidFill>
                  <a:srgbClr val="243A50"/>
                </a:solidFill>
                <a:effectLst/>
                <a:uFillTx/>
                <a:ea typeface="MS UI Gothic"/>
              </a:rPr>
              <a:t>家族の将来の雇用について希望を持ち、活力を得るには何が必要ですか? </a:t>
            </a:r>
            <a:r>
              <a:rPr lang="ja-JP" b="0" i="0" u="none" strike="noStrike" cap="none" baseline="0" dirty="0">
                <a:effectLst/>
                <a:uFillTx/>
              </a:rPr>
              <a:t> </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265EADAF-B915-6342-8E22-CAB1D34E1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
        <p:nvSpPr>
          <p:cNvPr id="4" name="Slide Number Placeholder 4">
            <a:extLst>
              <a:ext uri="{FF2B5EF4-FFF2-40B4-BE49-F238E27FC236}">
                <a16:creationId xmlns:a16="http://schemas.microsoft.com/office/drawing/2014/main" id="{3A426E73-1763-1873-727D-F45C3F94EED9}"/>
              </a:ext>
            </a:extLst>
          </p:cNvPr>
          <p:cNvSpPr txBox="1">
            <a:spLocks/>
          </p:cNvSpPr>
          <p:nvPr/>
        </p:nvSpPr>
        <p:spPr>
          <a:xfrm>
            <a:off x="7891503" y="230189"/>
            <a:ext cx="2374366" cy="1069801"/>
          </a:xfrm>
          <a:prstGeom prst="rect">
            <a:avLst/>
          </a:prstGeom>
          <a:solidFill>
            <a:schemeClr val="tx1">
              <a:lumMod val="75000"/>
              <a:lumOff val="2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1400" dirty="0">
                <a:solidFill>
                  <a:schemeClr val="bg1"/>
                </a:solidFill>
              </a:rPr>
              <a:t>可能性を想像してください</a:t>
            </a:r>
          </a:p>
          <a:p>
            <a:r>
              <a:rPr lang="ja-JP" altLang="en-US" sz="1400" dirty="0">
                <a:solidFill>
                  <a:schemeClr val="bg1"/>
                </a:solidFill>
              </a:rPr>
              <a:t>就職への道</a:t>
            </a:r>
          </a:p>
          <a:p>
            <a:r>
              <a:rPr lang="ja-JP" altLang="en-US" sz="1400" dirty="0">
                <a:solidFill>
                  <a:schemeClr val="bg1"/>
                </a:solidFill>
              </a:rPr>
              <a:t>家族向けのワークショップ</a:t>
            </a:r>
          </a:p>
          <a:p>
            <a:r>
              <a:rPr lang="ja-JP" altLang="en-US" sz="1400" dirty="0">
                <a:solidFill>
                  <a:schemeClr val="bg1"/>
                </a:solidFill>
              </a:rPr>
              <a:t>セッションワークシート</a:t>
            </a:r>
          </a:p>
        </p:txBody>
      </p:sp>
      <p:sp>
        <p:nvSpPr>
          <p:cNvPr id="7" name="Text Box 2">
            <a:extLst>
              <a:ext uri="{FF2B5EF4-FFF2-40B4-BE49-F238E27FC236}">
                <a16:creationId xmlns:a16="http://schemas.microsoft.com/office/drawing/2014/main" id="{9F5332D2-A4D2-6A9C-B5EB-602C20EAEC49}"/>
              </a:ext>
            </a:extLst>
          </p:cNvPr>
          <p:cNvSpPr txBox="1"/>
          <p:nvPr/>
        </p:nvSpPr>
        <p:spPr>
          <a:xfrm>
            <a:off x="7193776"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あなたの息子さんや娘さんに大人としてどのような生活を送ってもらいたいと思いますか？</a:t>
            </a:r>
            <a:endParaRPr lang="en-US" sz="900" dirty="0">
              <a:effectLst/>
              <a:latin typeface="Arial" panose="020B0604020202020204" pitchFamily="34" charset="0"/>
              <a:ea typeface="Arial" panose="020B0604020202020204" pitchFamily="34" charset="0"/>
            </a:endParaRPr>
          </a:p>
          <a:p>
            <a:pPr marL="0" marR="0">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8" name="Text Box 4">
            <a:extLst>
              <a:ext uri="{FF2B5EF4-FFF2-40B4-BE49-F238E27FC236}">
                <a16:creationId xmlns:a16="http://schemas.microsoft.com/office/drawing/2014/main" id="{2BF36C7B-42D9-3D3D-D79F-48CA54894A97}"/>
              </a:ext>
            </a:extLst>
          </p:cNvPr>
          <p:cNvSpPr txBox="1"/>
          <p:nvPr/>
        </p:nvSpPr>
        <p:spPr>
          <a:xfrm>
            <a:off x="9273787"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あなたの息子さんまたは娘さんの最大のスキルまたは特質は</a:t>
            </a:r>
            <a:endParaRPr lang="en-US" alt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endParaRPr>
          </a:p>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何ですか？</a:t>
            </a:r>
            <a:endParaRPr lang="en-US" sz="900" dirty="0">
              <a:effectLst/>
              <a:latin typeface="Arial" panose="020B0604020202020204" pitchFamily="34" charset="0"/>
              <a:ea typeface="Arial" panose="020B0604020202020204" pitchFamily="34" charset="0"/>
            </a:endParaRPr>
          </a:p>
          <a:p>
            <a:pPr marL="0" marR="0" algn="ctr">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9" name="Text Box 5">
            <a:extLst>
              <a:ext uri="{FF2B5EF4-FFF2-40B4-BE49-F238E27FC236}">
                <a16:creationId xmlns:a16="http://schemas.microsoft.com/office/drawing/2014/main" id="{359F7F3F-9C41-F140-30A8-3955555A061F}"/>
              </a:ext>
            </a:extLst>
          </p:cNvPr>
          <p:cNvSpPr txBox="1"/>
          <p:nvPr/>
        </p:nvSpPr>
        <p:spPr>
          <a:xfrm>
            <a:off x="7117788"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息子さんや娘さんの就職を考えるとき、一番心配なことは何ですか？</a:t>
            </a:r>
            <a:endParaRPr lang="en-US" sz="900" dirty="0">
              <a:effectLst/>
              <a:latin typeface="Arial" panose="020B0604020202020204" pitchFamily="34" charset="0"/>
              <a:ea typeface="Arial" panose="020B0604020202020204" pitchFamily="34" charset="0"/>
            </a:endParaRPr>
          </a:p>
        </p:txBody>
      </p:sp>
      <p:sp>
        <p:nvSpPr>
          <p:cNvPr id="10" name="Text Box 6">
            <a:extLst>
              <a:ext uri="{FF2B5EF4-FFF2-40B4-BE49-F238E27FC236}">
                <a16:creationId xmlns:a16="http://schemas.microsoft.com/office/drawing/2014/main" id="{821D679A-489C-AB3B-53FA-966A76EC18F6}"/>
              </a:ext>
            </a:extLst>
          </p:cNvPr>
          <p:cNvSpPr txBox="1"/>
          <p:nvPr/>
        </p:nvSpPr>
        <p:spPr>
          <a:xfrm>
            <a:off x="9273787"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息子さんや娘さんの将来の就職について、どのような希望や活力が必要ですか？</a:t>
            </a:r>
            <a:endParaRPr lang="en-US" sz="900" dirty="0">
              <a:effectLst/>
              <a:latin typeface="Arial" panose="020B0604020202020204" pitchFamily="34" charset="0"/>
              <a:ea typeface="Arial" panose="020B0604020202020204" pitchFamily="34" charset="0"/>
            </a:endParaRPr>
          </a:p>
        </p:txBody>
      </p:sp>
      <p:sp>
        <p:nvSpPr>
          <p:cNvPr id="11" name="Text Box 7">
            <a:extLst>
              <a:ext uri="{FF2B5EF4-FFF2-40B4-BE49-F238E27FC236}">
                <a16:creationId xmlns:a16="http://schemas.microsoft.com/office/drawing/2014/main" id="{EC2A63BC-099E-3A10-509F-A515784E4E40}"/>
              </a:ext>
            </a:extLst>
          </p:cNvPr>
          <p:cNvSpPr txBox="1"/>
          <p:nvPr/>
        </p:nvSpPr>
        <p:spPr>
          <a:xfrm>
            <a:off x="7117788" y="4790975"/>
            <a:ext cx="3829598" cy="35622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このワークショップの情報に基づいて、息子さんや娘さんが就職成功への道を歩み始めるのに役立つ</a:t>
            </a:r>
            <a:r>
              <a:rPr lang="en-US"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3</a:t>
            </a:r>
            <a:r>
              <a:rPr lang="ja-JP"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つの行動ステップは何ですか？</a:t>
            </a:r>
            <a:endParaRPr lang="en-US"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1211166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600E-6A2A-0A45-9794-F8BCC736643A}"/>
              </a:ext>
            </a:extLst>
          </p:cNvPr>
          <p:cNvSpPr>
            <a:spLocks noGrp="1"/>
          </p:cNvSpPr>
          <p:nvPr>
            <p:ph type="sldNum" sz="quarter" idx="12"/>
          </p:nvPr>
        </p:nvSpPr>
        <p:spPr/>
        <p:txBody>
          <a:bodyPr/>
          <a:lstStyle/>
          <a:p>
            <a:fld id="{D1DDEDF4-883C-4159-966D-7CEF8ED53DD3}" type="slidenum">
              <a:rPr lang="en-US" smtClean="0"/>
              <a:t>34</a:t>
            </a:fld>
            <a:endParaRPr lang="en-US"/>
          </a:p>
        </p:txBody>
      </p:sp>
      <p:sp>
        <p:nvSpPr>
          <p:cNvPr id="4" name="Title 3"/>
          <p:cNvSpPr>
            <a:spLocks noGrp="1"/>
          </p:cNvSpPr>
          <p:nvPr>
            <p:ph type="title"/>
          </p:nvPr>
        </p:nvSpPr>
        <p:spPr/>
        <p:txBody>
          <a:bodyPr/>
          <a:lstStyle/>
          <a:p>
            <a:r>
              <a:rPr lang="ja-JP" sz="6000" b="0" i="0" u="none" strike="noStrike" cap="none" baseline="0" dirty="0">
                <a:solidFill>
                  <a:srgbClr val="FFFFFF"/>
                </a:solidFill>
                <a:effectLst/>
                <a:uFillTx/>
                <a:ea typeface="MS UI Gothic"/>
              </a:rPr>
              <a:t>行動ステップ: はじめる</a:t>
            </a:r>
          </a:p>
        </p:txBody>
      </p:sp>
    </p:spTree>
    <p:extLst>
      <p:ext uri="{BB962C8B-B14F-4D97-AF65-F5344CB8AC3E}">
        <p14:creationId xmlns:p14="http://schemas.microsoft.com/office/powerpoint/2010/main" val="229104787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B326B-8585-2344-AA7D-780E5955E3F2}"/>
              </a:ext>
            </a:extLst>
          </p:cNvPr>
          <p:cNvSpPr>
            <a:spLocks noGrp="1"/>
          </p:cNvSpPr>
          <p:nvPr>
            <p:ph type="sldNum" sz="quarter" idx="12"/>
          </p:nvPr>
        </p:nvSpPr>
        <p:spPr/>
        <p:txBody>
          <a:bodyPr/>
          <a:lstStyle/>
          <a:p>
            <a:fld id="{D1DDEDF4-883C-4159-966D-7CEF8ED53DD3}" type="slidenum">
              <a:rPr lang="en-US" smtClean="0"/>
              <a:t>35</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ja-JP" sz="2800" b="0" i="0" u="none" strike="noStrike" cap="none" baseline="0" dirty="0">
                <a:solidFill>
                  <a:srgbClr val="883D38"/>
                </a:solidFill>
                <a:effectLst/>
                <a:uFillTx/>
                <a:ea typeface="MS UI Gothic"/>
              </a:rPr>
              <a:t>ワークシートの質問 5</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325533" cy="4351338"/>
          </a:xfrm>
        </p:spPr>
        <p:txBody>
          <a:bodyPr>
            <a:normAutofit/>
          </a:bodyPr>
          <a:lstStyle/>
          <a:p>
            <a:pPr marL="0" indent="0">
              <a:lnSpc>
                <a:spcPct val="110000"/>
              </a:lnSpc>
              <a:buNone/>
            </a:pPr>
            <a:r>
              <a:rPr lang="ja-JP" sz="3600" b="0" i="0" u="none" strike="noStrike" cap="none" baseline="0" dirty="0">
                <a:solidFill>
                  <a:srgbClr val="243A50"/>
                </a:solidFill>
                <a:effectLst/>
                <a:uFillTx/>
                <a:ea typeface="MS UI Gothic"/>
              </a:rPr>
              <a:t>このワークショップの情報に基づいて、ご家族が就職成功への道を歩み始めるのに役立つ 3 つの行動ステップは何ですか? </a:t>
            </a:r>
            <a:r>
              <a:rPr lang="ja-JP" b="0" i="0" u="none" strike="noStrike" cap="none" baseline="0" dirty="0">
                <a:effectLst/>
                <a:uFillTx/>
              </a:rPr>
              <a:t> </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C55B05E1-98AD-4D43-AAA3-5356C92A3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
        <p:nvSpPr>
          <p:cNvPr id="4" name="Slide Number Placeholder 4">
            <a:extLst>
              <a:ext uri="{FF2B5EF4-FFF2-40B4-BE49-F238E27FC236}">
                <a16:creationId xmlns:a16="http://schemas.microsoft.com/office/drawing/2014/main" id="{3D0FB223-5125-31F0-7094-8F14615D1714}"/>
              </a:ext>
            </a:extLst>
          </p:cNvPr>
          <p:cNvSpPr txBox="1">
            <a:spLocks/>
          </p:cNvSpPr>
          <p:nvPr/>
        </p:nvSpPr>
        <p:spPr>
          <a:xfrm>
            <a:off x="7891503" y="230189"/>
            <a:ext cx="2374366" cy="1069801"/>
          </a:xfrm>
          <a:prstGeom prst="rect">
            <a:avLst/>
          </a:prstGeom>
          <a:solidFill>
            <a:schemeClr val="tx1">
              <a:lumMod val="75000"/>
              <a:lumOff val="2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1400" dirty="0">
                <a:solidFill>
                  <a:schemeClr val="bg1"/>
                </a:solidFill>
              </a:rPr>
              <a:t>可能性を想像してください</a:t>
            </a:r>
          </a:p>
          <a:p>
            <a:r>
              <a:rPr lang="ja-JP" altLang="en-US" sz="1400" dirty="0">
                <a:solidFill>
                  <a:schemeClr val="bg1"/>
                </a:solidFill>
              </a:rPr>
              <a:t>就職への道</a:t>
            </a:r>
          </a:p>
          <a:p>
            <a:r>
              <a:rPr lang="ja-JP" altLang="en-US" sz="1400" dirty="0">
                <a:solidFill>
                  <a:schemeClr val="bg1"/>
                </a:solidFill>
              </a:rPr>
              <a:t>家族向けのワークショップ</a:t>
            </a:r>
          </a:p>
          <a:p>
            <a:r>
              <a:rPr lang="ja-JP" altLang="en-US" sz="1400" dirty="0">
                <a:solidFill>
                  <a:schemeClr val="bg1"/>
                </a:solidFill>
              </a:rPr>
              <a:t>セッションワークシート</a:t>
            </a:r>
          </a:p>
        </p:txBody>
      </p:sp>
      <p:sp>
        <p:nvSpPr>
          <p:cNvPr id="7" name="Text Box 2">
            <a:extLst>
              <a:ext uri="{FF2B5EF4-FFF2-40B4-BE49-F238E27FC236}">
                <a16:creationId xmlns:a16="http://schemas.microsoft.com/office/drawing/2014/main" id="{04C8751F-E7E9-43BB-EF2C-355509061016}"/>
              </a:ext>
            </a:extLst>
          </p:cNvPr>
          <p:cNvSpPr txBox="1"/>
          <p:nvPr/>
        </p:nvSpPr>
        <p:spPr>
          <a:xfrm>
            <a:off x="7193776"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あなたの息子さんや娘さんに大人としてどのような生活を送ってもらいたいと思いますか？</a:t>
            </a:r>
            <a:endParaRPr lang="en-US" sz="900" dirty="0">
              <a:effectLst/>
              <a:latin typeface="Arial" panose="020B0604020202020204" pitchFamily="34" charset="0"/>
              <a:ea typeface="Arial" panose="020B0604020202020204" pitchFamily="34" charset="0"/>
            </a:endParaRPr>
          </a:p>
          <a:p>
            <a:pPr marL="0" marR="0">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8" name="Text Box 4">
            <a:extLst>
              <a:ext uri="{FF2B5EF4-FFF2-40B4-BE49-F238E27FC236}">
                <a16:creationId xmlns:a16="http://schemas.microsoft.com/office/drawing/2014/main" id="{489179F0-2ECF-E594-2525-FFB98A072358}"/>
              </a:ext>
            </a:extLst>
          </p:cNvPr>
          <p:cNvSpPr txBox="1"/>
          <p:nvPr/>
        </p:nvSpPr>
        <p:spPr>
          <a:xfrm>
            <a:off x="9273787" y="1710796"/>
            <a:ext cx="1673599"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あなたの息子さんまたは娘さんの最大のスキルまたは特質は</a:t>
            </a:r>
            <a:endParaRPr lang="en-US" alt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endParaRPr>
          </a:p>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何ですか？</a:t>
            </a:r>
            <a:endParaRPr lang="en-US" sz="900" dirty="0">
              <a:effectLst/>
              <a:latin typeface="Arial" panose="020B0604020202020204" pitchFamily="34" charset="0"/>
              <a:ea typeface="Arial" panose="020B0604020202020204" pitchFamily="34" charset="0"/>
            </a:endParaRPr>
          </a:p>
          <a:p>
            <a:pPr marL="0" marR="0" algn="ctr">
              <a:spcBef>
                <a:spcPts val="0"/>
              </a:spcBef>
              <a:spcAft>
                <a:spcPts val="0"/>
              </a:spcAft>
            </a:pPr>
            <a:r>
              <a:rPr lang="en-US" sz="1100" dirty="0">
                <a:effectLst/>
                <a:latin typeface="MS Gothic" panose="020B0609070205080204" pitchFamily="49" charset="-128"/>
                <a:ea typeface="Arial" panose="020B0604020202020204" pitchFamily="34" charset="0"/>
                <a:cs typeface="MS Gothic" panose="020B0609070205080204" pitchFamily="49" charset="-128"/>
              </a:rPr>
              <a:t> </a:t>
            </a:r>
            <a:endParaRPr lang="en-US" sz="1100" dirty="0">
              <a:effectLst/>
              <a:latin typeface="Arial" panose="020B0604020202020204" pitchFamily="34" charset="0"/>
              <a:ea typeface="Arial" panose="020B0604020202020204" pitchFamily="34" charset="0"/>
            </a:endParaRPr>
          </a:p>
        </p:txBody>
      </p:sp>
      <p:sp>
        <p:nvSpPr>
          <p:cNvPr id="9" name="Text Box 5">
            <a:extLst>
              <a:ext uri="{FF2B5EF4-FFF2-40B4-BE49-F238E27FC236}">
                <a16:creationId xmlns:a16="http://schemas.microsoft.com/office/drawing/2014/main" id="{B86977B6-499E-0CCB-9F77-C9D42F19C634}"/>
              </a:ext>
            </a:extLst>
          </p:cNvPr>
          <p:cNvSpPr txBox="1"/>
          <p:nvPr/>
        </p:nvSpPr>
        <p:spPr>
          <a:xfrm>
            <a:off x="7117788"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息子さんや娘さんの就職を考えるとき、一番心配なことは何ですか？</a:t>
            </a:r>
            <a:endParaRPr lang="en-US" sz="900" dirty="0">
              <a:effectLst/>
              <a:latin typeface="Arial" panose="020B0604020202020204" pitchFamily="34" charset="0"/>
              <a:ea typeface="Arial" panose="020B0604020202020204" pitchFamily="34" charset="0"/>
            </a:endParaRPr>
          </a:p>
        </p:txBody>
      </p:sp>
      <p:sp>
        <p:nvSpPr>
          <p:cNvPr id="10" name="Text Box 6">
            <a:extLst>
              <a:ext uri="{FF2B5EF4-FFF2-40B4-BE49-F238E27FC236}">
                <a16:creationId xmlns:a16="http://schemas.microsoft.com/office/drawing/2014/main" id="{73323CEE-15BE-8B50-69B6-00E06E2FD118}"/>
              </a:ext>
            </a:extLst>
          </p:cNvPr>
          <p:cNvSpPr txBox="1"/>
          <p:nvPr/>
        </p:nvSpPr>
        <p:spPr>
          <a:xfrm>
            <a:off x="9273787" y="3230215"/>
            <a:ext cx="1749587" cy="39756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息子さんや娘さんの将来の就職について、どのような希望や活力が必要ですか？</a:t>
            </a:r>
            <a:endParaRPr lang="en-US" sz="900" dirty="0">
              <a:effectLst/>
              <a:latin typeface="Arial" panose="020B0604020202020204" pitchFamily="34" charset="0"/>
              <a:ea typeface="Arial" panose="020B0604020202020204" pitchFamily="34" charset="0"/>
            </a:endParaRPr>
          </a:p>
        </p:txBody>
      </p:sp>
      <p:sp>
        <p:nvSpPr>
          <p:cNvPr id="11" name="Text Box 7">
            <a:extLst>
              <a:ext uri="{FF2B5EF4-FFF2-40B4-BE49-F238E27FC236}">
                <a16:creationId xmlns:a16="http://schemas.microsoft.com/office/drawing/2014/main" id="{1CFEC1AF-3DCD-997B-7DB1-D6BD9584A6D3}"/>
              </a:ext>
            </a:extLst>
          </p:cNvPr>
          <p:cNvSpPr txBox="1"/>
          <p:nvPr/>
        </p:nvSpPr>
        <p:spPr>
          <a:xfrm>
            <a:off x="7117788" y="4790975"/>
            <a:ext cx="3829598" cy="35622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ja-JP" sz="900" dirty="0">
                <a:solidFill>
                  <a:srgbClr val="215968"/>
                </a:solidFill>
                <a:effectLst/>
                <a:latin typeface="Arial" panose="020B0604020202020204" pitchFamily="34" charset="0"/>
                <a:ea typeface="MS Gothic" panose="020B0609070205080204" pitchFamily="49" charset="-128"/>
                <a:cs typeface="MS Gothic" panose="020B0609070205080204" pitchFamily="49" charset="-128"/>
              </a:rPr>
              <a:t>このワークショップの情報に基づいて、息子さんや娘さんが就職成功への道を歩み始めるのに役立つ</a:t>
            </a:r>
            <a:r>
              <a:rPr lang="en-US"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3</a:t>
            </a:r>
            <a:r>
              <a:rPr lang="ja-JP" sz="900" dirty="0">
                <a:solidFill>
                  <a:srgbClr val="215968"/>
                </a:solidFill>
                <a:effectLst/>
                <a:latin typeface="MS Gothic" panose="020B0609070205080204" pitchFamily="49" charset="-128"/>
                <a:ea typeface="Arial" panose="020B0604020202020204" pitchFamily="34" charset="0"/>
                <a:cs typeface="MS Gothic" panose="020B0609070205080204" pitchFamily="49" charset="-128"/>
              </a:rPr>
              <a:t>つの行動ステップは何ですか？</a:t>
            </a:r>
            <a:endParaRPr lang="en-US"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448324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F6444-5961-1247-8E1F-C79A6EF9B3F7}"/>
              </a:ext>
            </a:extLst>
          </p:cNvPr>
          <p:cNvSpPr>
            <a:spLocks noGrp="1"/>
          </p:cNvSpPr>
          <p:nvPr>
            <p:ph type="sldNum" sz="quarter" idx="12"/>
          </p:nvPr>
        </p:nvSpPr>
        <p:spPr/>
        <p:txBody>
          <a:bodyPr/>
          <a:lstStyle/>
          <a:p>
            <a:fld id="{D1DDEDF4-883C-4159-966D-7CEF8ED53DD3}" type="slidenum">
              <a:rPr lang="en-US" smtClean="0"/>
              <a:t>36</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覚えておくべき重要点</a:t>
            </a:r>
          </a:p>
        </p:txBody>
      </p:sp>
      <p:sp>
        <p:nvSpPr>
          <p:cNvPr id="3" name="Content Placeholder 2"/>
          <p:cNvSpPr>
            <a:spLocks noGrp="1"/>
          </p:cNvSpPr>
          <p:nvPr>
            <p:ph idx="1"/>
          </p:nvPr>
        </p:nvSpPr>
        <p:spPr/>
        <p:txBody>
          <a:bodyPr>
            <a:normAutofit/>
          </a:bodyPr>
          <a:lstStyle/>
          <a:p>
            <a:pPr marL="514350" indent="-514350">
              <a:lnSpc>
                <a:spcPct val="100000"/>
              </a:lnSpc>
              <a:buAutoNum type="arabicPeriod"/>
            </a:pPr>
            <a:r>
              <a:rPr lang="ja-JP" sz="3600" b="0" i="0" u="none" strike="noStrike" cap="none" baseline="0" dirty="0">
                <a:solidFill>
                  <a:srgbClr val="243A50"/>
                </a:solidFill>
                <a:effectLst/>
                <a:uFillTx/>
                <a:ea typeface="MS UI Gothic"/>
              </a:rPr>
              <a:t>高い期待を持ち、雇用に対するビジョンを設定する</a:t>
            </a:r>
          </a:p>
          <a:p>
            <a:pPr marL="514350" indent="-514350">
              <a:lnSpc>
                <a:spcPct val="100000"/>
              </a:lnSpc>
              <a:buAutoNum type="arabicPeriod"/>
            </a:pPr>
            <a:r>
              <a:rPr lang="ja-JP" sz="3600" b="0" i="0" u="none" strike="noStrike" cap="none" baseline="0" dirty="0">
                <a:solidFill>
                  <a:srgbClr val="243A50"/>
                </a:solidFill>
                <a:effectLst/>
                <a:uFillTx/>
                <a:ea typeface="MS UI Gothic"/>
              </a:rPr>
              <a:t>強みや興味を讃え、伸ばす</a:t>
            </a:r>
          </a:p>
          <a:p>
            <a:pPr marL="514350" indent="-514350">
              <a:lnSpc>
                <a:spcPct val="100000"/>
              </a:lnSpc>
              <a:buAutoNum type="arabicPeriod"/>
            </a:pPr>
            <a:r>
              <a:rPr lang="ja-JP" sz="3600" b="0" i="0" u="none" strike="noStrike" cap="none" baseline="0" dirty="0">
                <a:solidFill>
                  <a:srgbClr val="243A50"/>
                </a:solidFill>
                <a:effectLst/>
                <a:uFillTx/>
                <a:ea typeface="MS UI Gothic"/>
              </a:rPr>
              <a:t>課題を認識し、それに対処する</a:t>
            </a:r>
          </a:p>
          <a:p>
            <a:pPr marL="514350" indent="-514350">
              <a:lnSpc>
                <a:spcPct val="100000"/>
              </a:lnSpc>
              <a:buAutoNum type="arabicPeriod"/>
            </a:pPr>
            <a:r>
              <a:rPr lang="ja-JP" sz="3600" b="0" i="0" u="none" strike="noStrike" cap="none" baseline="0" dirty="0">
                <a:solidFill>
                  <a:srgbClr val="243A50"/>
                </a:solidFill>
                <a:effectLst/>
                <a:uFillTx/>
                <a:ea typeface="MS UI Gothic"/>
              </a:rPr>
              <a:t>家族の一員として、必要な情報やサポートを見つける</a:t>
            </a:r>
          </a:p>
        </p:txBody>
      </p:sp>
    </p:spTree>
    <p:extLst>
      <p:ext uri="{BB962C8B-B14F-4D97-AF65-F5344CB8AC3E}">
        <p14:creationId xmlns:p14="http://schemas.microsoft.com/office/powerpoint/2010/main" val="77990698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31C486-B3CA-9644-ABD9-846ADFB3AC53}"/>
              </a:ext>
            </a:extLst>
          </p:cNvPr>
          <p:cNvSpPr>
            <a:spLocks noGrp="1"/>
          </p:cNvSpPr>
          <p:nvPr>
            <p:ph type="sldNum" sz="quarter" idx="12"/>
          </p:nvPr>
        </p:nvSpPr>
        <p:spPr/>
        <p:txBody>
          <a:bodyPr/>
          <a:lstStyle/>
          <a:p>
            <a:fld id="{D1DDEDF4-883C-4159-966D-7CEF8ED53DD3}" type="slidenum">
              <a:rPr lang="en-US" smtClean="0"/>
              <a:t>37</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質問</a:t>
            </a:r>
          </a:p>
        </p:txBody>
      </p:sp>
      <p:pic>
        <p:nvPicPr>
          <p:cNvPr id="7" name="Content Placeholder 6" descr="A drawing of questions marks in circles ">
            <a:extLst>
              <a:ext uri="{FF2B5EF4-FFF2-40B4-BE49-F238E27FC236}">
                <a16:creationId xmlns:a16="http://schemas.microsoft.com/office/drawing/2014/main" id="{60A6B738-4728-CE49-A41F-E998F6D4F1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469" t="8905" r="14469" b="7647"/>
          <a:stretch>
            <a:fillRect/>
          </a:stretch>
        </p:blipFill>
        <p:spPr>
          <a:xfrm>
            <a:off x="2925418" y="1347673"/>
            <a:ext cx="6341164" cy="4964227"/>
          </a:xfrm>
        </p:spPr>
      </p:pic>
    </p:spTree>
    <p:extLst>
      <p:ext uri="{BB962C8B-B14F-4D97-AF65-F5344CB8AC3E}">
        <p14:creationId xmlns:p14="http://schemas.microsoft.com/office/powerpoint/2010/main" val="112896477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D26054-7065-E448-A472-EE6904C9B619}"/>
              </a:ext>
            </a:extLst>
          </p:cNvPr>
          <p:cNvSpPr>
            <a:spLocks noGrp="1"/>
          </p:cNvSpPr>
          <p:nvPr>
            <p:ph type="sldNum" sz="quarter" idx="12"/>
          </p:nvPr>
        </p:nvSpPr>
        <p:spPr/>
        <p:txBody>
          <a:bodyPr/>
          <a:lstStyle/>
          <a:p>
            <a:fld id="{D1DDEDF4-883C-4159-966D-7CEF8ED53DD3}" type="slidenum">
              <a:rPr lang="en-US" smtClean="0"/>
              <a:t>38</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連絡先</a:t>
            </a:r>
          </a:p>
        </p:txBody>
      </p:sp>
      <p:sp>
        <p:nvSpPr>
          <p:cNvPr id="5" name="Content Placeholder 4">
            <a:extLst>
              <a:ext uri="{FF2B5EF4-FFF2-40B4-BE49-F238E27FC236}">
                <a16:creationId xmlns:a16="http://schemas.microsoft.com/office/drawing/2014/main" id="{76C60742-BDCC-9845-BF21-F44CE2D80433}"/>
              </a:ext>
            </a:extLst>
          </p:cNvPr>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Omar Gomez </a:t>
            </a:r>
          </a:p>
          <a:p>
            <a:pPr marL="0" indent="0" algn="ctr">
              <a:buNone/>
            </a:pPr>
            <a:r>
              <a:rPr lang="en-US" dirty="0" smtClean="0"/>
              <a:t>Harbor Regional Center</a:t>
            </a:r>
          </a:p>
          <a:p>
            <a:pPr marL="0" indent="0" algn="ctr">
              <a:buNone/>
            </a:pPr>
            <a:r>
              <a:rPr lang="en-US" dirty="0" smtClean="0">
                <a:hlinkClick r:id="rId2"/>
              </a:rPr>
              <a:t>Omar.Gomez@harborrc.org</a:t>
            </a:r>
            <a:endParaRPr lang="en-US" dirty="0" smtClean="0"/>
          </a:p>
          <a:p>
            <a:pPr marL="0" indent="0" algn="ctr">
              <a:buNone/>
            </a:pPr>
            <a:r>
              <a:rPr lang="en-US" dirty="0" smtClean="0"/>
              <a:t>(310)543-0142</a:t>
            </a:r>
            <a:endParaRPr lang="en-US" dirty="0"/>
          </a:p>
        </p:txBody>
      </p:sp>
    </p:spTree>
    <p:extLst>
      <p:ext uri="{BB962C8B-B14F-4D97-AF65-F5344CB8AC3E}">
        <p14:creationId xmlns:p14="http://schemas.microsoft.com/office/powerpoint/2010/main" val="23316549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129B9-C53E-7D40-9782-18A621206574}"/>
              </a:ext>
            </a:extLst>
          </p:cNvPr>
          <p:cNvSpPr>
            <a:spLocks noGrp="1"/>
          </p:cNvSpPr>
          <p:nvPr>
            <p:ph type="sldNum" sz="quarter" idx="12"/>
          </p:nvPr>
        </p:nvSpPr>
        <p:spPr/>
        <p:txBody>
          <a:bodyPr/>
          <a:lstStyle/>
          <a:p>
            <a:fld id="{D1DDEDF4-883C-4159-966D-7CEF8ED53DD3}" type="slidenum">
              <a:rPr lang="en-US" smtClean="0"/>
              <a:t>4</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今日、障害のある人々は…</a:t>
            </a:r>
          </a:p>
        </p:txBody>
      </p:sp>
      <p:pic>
        <p:nvPicPr>
          <p:cNvPr id="7" name="Picture 6" descr="youth in softball uniform hugging mother" title="youth with mom">
            <a:extLst>
              <a:ext uri="{FF2B5EF4-FFF2-40B4-BE49-F238E27FC236}">
                <a16:creationId xmlns:a16="http://schemas.microsoft.com/office/drawing/2014/main" id="{033DB7F2-F672-E343-9EDD-C3F33C449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88560"/>
            <a:ext cx="2870200" cy="1909307"/>
          </a:xfrm>
          <a:prstGeom prst="rect">
            <a:avLst/>
          </a:prstGeom>
        </p:spPr>
      </p:pic>
      <p:pic>
        <p:nvPicPr>
          <p:cNvPr id="15" name="Picture 14" descr="Youth at work carrying crates " title="Youth carrying crates ">
            <a:extLst>
              <a:ext uri="{FF2B5EF4-FFF2-40B4-BE49-F238E27FC236}">
                <a16:creationId xmlns:a16="http://schemas.microsoft.com/office/drawing/2014/main" id="{0FA9FA24-23F4-C245-A5EF-E687E4EEAA43}"/>
              </a:ext>
            </a:extLst>
          </p:cNvPr>
          <p:cNvPicPr>
            <a:picLocks noChangeAspect="1"/>
          </p:cNvPicPr>
          <p:nvPr/>
        </p:nvPicPr>
        <p:blipFill>
          <a:blip r:embed="rId3">
            <a:extLst>
              <a:ext uri="{28A0092B-C50C-407E-A947-70E740481C1C}">
                <a14:useLocalDpi xmlns:a14="http://schemas.microsoft.com/office/drawing/2010/main" val="0"/>
              </a:ext>
            </a:extLst>
          </a:blip>
          <a:srcRect b="1025"/>
          <a:stretch>
            <a:fillRect/>
          </a:stretch>
        </p:blipFill>
        <p:spPr>
          <a:xfrm>
            <a:off x="3802137" y="1588560"/>
            <a:ext cx="1693336" cy="2234647"/>
          </a:xfrm>
          <a:prstGeom prst="rect">
            <a:avLst/>
          </a:prstGeom>
        </p:spPr>
      </p:pic>
      <p:pic>
        <p:nvPicPr>
          <p:cNvPr id="8" name="Picture 7" descr="Youth at work holding a rolled up poster" title="Youth at work">
            <a:extLst>
              <a:ext uri="{FF2B5EF4-FFF2-40B4-BE49-F238E27FC236}">
                <a16:creationId xmlns:a16="http://schemas.microsoft.com/office/drawing/2014/main" id="{2893EC34-50AB-2B40-B579-80E69FCA9418}"/>
              </a:ext>
            </a:extLst>
          </p:cNvPr>
          <p:cNvPicPr>
            <a:picLocks noChangeAspect="1"/>
          </p:cNvPicPr>
          <p:nvPr/>
        </p:nvPicPr>
        <p:blipFill>
          <a:blip r:embed="rId4">
            <a:extLst>
              <a:ext uri="{28A0092B-C50C-407E-A947-70E740481C1C}">
                <a14:useLocalDpi xmlns:a14="http://schemas.microsoft.com/office/drawing/2010/main" val="0"/>
              </a:ext>
            </a:extLst>
          </a:blip>
          <a:srcRect t="6276" b="38306"/>
          <a:stretch>
            <a:fillRect/>
          </a:stretch>
        </p:blipFill>
        <p:spPr>
          <a:xfrm>
            <a:off x="5609061" y="1588560"/>
            <a:ext cx="2688271" cy="2234647"/>
          </a:xfrm>
          <a:prstGeom prst="rect">
            <a:avLst/>
          </a:prstGeom>
        </p:spPr>
      </p:pic>
      <p:pic>
        <p:nvPicPr>
          <p:cNvPr id="11" name="Picture 10" descr="Youth separating sheets of parchment paper " title="Youth working ">
            <a:extLst>
              <a:ext uri="{FF2B5EF4-FFF2-40B4-BE49-F238E27FC236}">
                <a16:creationId xmlns:a16="http://schemas.microsoft.com/office/drawing/2014/main" id="{56D5B5D6-A6C2-4948-997D-75164116D8B1}"/>
              </a:ext>
            </a:extLst>
          </p:cNvPr>
          <p:cNvPicPr>
            <a:picLocks noChangeAspect="1"/>
          </p:cNvPicPr>
          <p:nvPr/>
        </p:nvPicPr>
        <p:blipFill>
          <a:blip r:embed="rId5">
            <a:extLst>
              <a:ext uri="{28A0092B-C50C-407E-A947-70E740481C1C}">
                <a14:useLocalDpi xmlns:a14="http://schemas.microsoft.com/office/drawing/2010/main" val="0"/>
              </a:ext>
            </a:extLst>
          </a:blip>
          <a:srcRect l="9091"/>
          <a:stretch>
            <a:fillRect/>
          </a:stretch>
        </p:blipFill>
        <p:spPr>
          <a:xfrm>
            <a:off x="8405894" y="1580451"/>
            <a:ext cx="2963333" cy="4346214"/>
          </a:xfrm>
          <a:prstGeom prst="rect">
            <a:avLst/>
          </a:prstGeom>
        </p:spPr>
      </p:pic>
      <p:pic>
        <p:nvPicPr>
          <p:cNvPr id="9" name="Picture 8" descr="Person riding a handcycle " title="Person with a disability riding ">
            <a:extLst>
              <a:ext uri="{FF2B5EF4-FFF2-40B4-BE49-F238E27FC236}">
                <a16:creationId xmlns:a16="http://schemas.microsoft.com/office/drawing/2014/main" id="{056EE91B-AEAE-D94D-9711-CB3B3F2DCBD6}"/>
              </a:ext>
            </a:extLst>
          </p:cNvPr>
          <p:cNvPicPr>
            <a:picLocks noChangeAspect="1"/>
          </p:cNvPicPr>
          <p:nvPr/>
        </p:nvPicPr>
        <p:blipFill>
          <a:blip r:embed="rId6">
            <a:extLst>
              <a:ext uri="{28A0092B-C50C-407E-A947-70E740481C1C}">
                <a14:useLocalDpi xmlns:a14="http://schemas.microsoft.com/office/drawing/2010/main" val="0"/>
              </a:ext>
            </a:extLst>
          </a:blip>
          <a:srcRect t="18806" b="13952"/>
          <a:stretch>
            <a:fillRect/>
          </a:stretch>
        </p:blipFill>
        <p:spPr>
          <a:xfrm>
            <a:off x="3802142" y="3904263"/>
            <a:ext cx="4512733" cy="2022402"/>
          </a:xfrm>
          <a:prstGeom prst="rect">
            <a:avLst/>
          </a:prstGeom>
        </p:spPr>
      </p:pic>
      <p:pic>
        <p:nvPicPr>
          <p:cNvPr id="13" name="Picture 12" descr="Dad and son hugging " title="Dad and son ">
            <a:extLst>
              <a:ext uri="{FF2B5EF4-FFF2-40B4-BE49-F238E27FC236}">
                <a16:creationId xmlns:a16="http://schemas.microsoft.com/office/drawing/2014/main" id="{F16C4F46-4715-3347-8FCB-AD7DA38AE3F3}"/>
              </a:ext>
            </a:extLst>
          </p:cNvPr>
          <p:cNvPicPr>
            <a:picLocks noChangeAspect="1"/>
          </p:cNvPicPr>
          <p:nvPr/>
        </p:nvPicPr>
        <p:blipFill>
          <a:blip r:embed="rId7">
            <a:extLst>
              <a:ext uri="{28A0092B-C50C-407E-A947-70E740481C1C}">
                <a14:useLocalDpi xmlns:a14="http://schemas.microsoft.com/office/drawing/2010/main" val="0"/>
              </a:ext>
            </a:extLst>
          </a:blip>
          <a:srcRect l="17718"/>
          <a:stretch>
            <a:fillRect/>
          </a:stretch>
        </p:blipFill>
        <p:spPr>
          <a:xfrm>
            <a:off x="838200" y="3600160"/>
            <a:ext cx="2870200" cy="2328603"/>
          </a:xfrm>
          <a:prstGeom prst="rect">
            <a:avLst/>
          </a:prstGeom>
        </p:spPr>
      </p:pic>
    </p:spTree>
    <p:extLst>
      <p:ext uri="{BB962C8B-B14F-4D97-AF65-F5344CB8AC3E}">
        <p14:creationId xmlns:p14="http://schemas.microsoft.com/office/powerpoint/2010/main" val="22937231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F6820A-53A2-2746-ADCF-2B4D61F0A704}"/>
              </a:ext>
            </a:extLst>
          </p:cNvPr>
          <p:cNvSpPr>
            <a:spLocks noGrp="1"/>
          </p:cNvSpPr>
          <p:nvPr>
            <p:ph type="sldNum" sz="quarter" idx="12"/>
          </p:nvPr>
        </p:nvSpPr>
        <p:spPr>
          <a:xfrm>
            <a:off x="4800600" y="5811837"/>
            <a:ext cx="2743200" cy="365125"/>
          </a:xfrm>
        </p:spPr>
        <p:txBody>
          <a:bodyPr/>
          <a:lstStyle/>
          <a:p>
            <a:fld id="{D1DDEDF4-883C-4159-966D-7CEF8ED53DD3}" type="slidenum">
              <a:rPr lang="en-US" smtClean="0"/>
              <a:t>5</a:t>
            </a:fld>
            <a:endParaRPr lang="en-US" dirty="0"/>
          </a:p>
        </p:txBody>
      </p:sp>
      <p:sp>
        <p:nvSpPr>
          <p:cNvPr id="2" name="Title 1">
            <a:extLst>
              <a:ext uri="{FF2B5EF4-FFF2-40B4-BE49-F238E27FC236}">
                <a16:creationId xmlns:a16="http://schemas.microsoft.com/office/drawing/2014/main" id="{2A888101-8E2F-1E4D-BAE5-CDD01D7F818E}"/>
              </a:ext>
            </a:extLst>
          </p:cNvPr>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しかし、やるべきことはまだあります…</a:t>
            </a:r>
          </a:p>
        </p:txBody>
      </p:sp>
      <p:sp>
        <p:nvSpPr>
          <p:cNvPr id="6" name="Content Placeholder 2">
            <a:extLst>
              <a:ext uri="{FF2B5EF4-FFF2-40B4-BE49-F238E27FC236}">
                <a16:creationId xmlns:a16="http://schemas.microsoft.com/office/drawing/2014/main" id="{E16A3A8B-D2DD-154E-B056-3CD89B918B3C}"/>
              </a:ext>
            </a:extLst>
          </p:cNvPr>
          <p:cNvSpPr txBox="1"/>
          <p:nvPr/>
        </p:nvSpPr>
        <p:spPr>
          <a:xfrm>
            <a:off x="838200" y="1825625"/>
            <a:ext cx="10515600" cy="11546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ja-JP" sz="2800" b="1" i="0" u="none" strike="noStrike" cap="none" baseline="0" dirty="0">
                <a:solidFill>
                  <a:srgbClr val="883D38"/>
                </a:solidFill>
                <a:effectLst/>
                <a:uFillTx/>
                <a:ea typeface="MS UI Gothic"/>
              </a:rPr>
              <a:t>米国で障害のある人々が平等な機会を経験できるまでには、</a:t>
            </a:r>
            <a:endParaRPr lang="en-US" altLang="ja-JP" sz="2800" b="1" i="0" u="none" strike="noStrike" cap="none" baseline="0" dirty="0">
              <a:solidFill>
                <a:srgbClr val="883D38"/>
              </a:solidFill>
              <a:effectLst/>
              <a:uFillTx/>
              <a:ea typeface="MS UI Gothic"/>
            </a:endParaRPr>
          </a:p>
          <a:p>
            <a:pPr marL="0" indent="0" algn="ctr">
              <a:lnSpc>
                <a:spcPct val="120000"/>
              </a:lnSpc>
              <a:buFont typeface="Arial" panose="020B0604020202020204" pitchFamily="34" charset="0"/>
              <a:buNone/>
            </a:pPr>
            <a:r>
              <a:rPr lang="ja-JP" sz="2800" b="1" i="0" u="none" strike="noStrike" cap="none" baseline="0" dirty="0">
                <a:solidFill>
                  <a:srgbClr val="883D38"/>
                </a:solidFill>
                <a:effectLst/>
                <a:uFillTx/>
                <a:ea typeface="MS UI Gothic"/>
              </a:rPr>
              <a:t>まだ長い道のりがあります。</a:t>
            </a:r>
          </a:p>
        </p:txBody>
      </p:sp>
      <p:sp>
        <p:nvSpPr>
          <p:cNvPr id="3" name="Content Placeholder 2">
            <a:extLst>
              <a:ext uri="{FF2B5EF4-FFF2-40B4-BE49-F238E27FC236}">
                <a16:creationId xmlns:a16="http://schemas.microsoft.com/office/drawing/2014/main" id="{3EFDAED3-FA5D-5B48-8614-8FA14612472A}"/>
              </a:ext>
            </a:extLst>
          </p:cNvPr>
          <p:cNvSpPr>
            <a:spLocks noGrp="1"/>
          </p:cNvSpPr>
          <p:nvPr>
            <p:ph sz="half" idx="1"/>
          </p:nvPr>
        </p:nvSpPr>
        <p:spPr>
          <a:xfrm>
            <a:off x="838200" y="3420533"/>
            <a:ext cx="5181600" cy="2756429"/>
          </a:xfrm>
        </p:spPr>
        <p:txBody>
          <a:bodyPr/>
          <a:lstStyle/>
          <a:p>
            <a:pPr marL="0" indent="0" algn="ctr">
              <a:spcBef>
                <a:spcPts val="1600"/>
              </a:spcBef>
              <a:buNone/>
            </a:pPr>
            <a:r>
              <a:rPr lang="ja-JP" sz="2800" b="0" i="0" u="none" strike="noStrike" cap="none" baseline="0" dirty="0">
                <a:solidFill>
                  <a:srgbClr val="243A50"/>
                </a:solidFill>
                <a:effectLst/>
                <a:uFillTx/>
                <a:ea typeface="MS UI Gothic"/>
              </a:rPr>
              <a:t>雇用率 </a:t>
            </a:r>
          </a:p>
          <a:p>
            <a:pPr marL="0" indent="0" algn="ctr">
              <a:spcBef>
                <a:spcPts val="1600"/>
              </a:spcBef>
              <a:buNone/>
            </a:pPr>
            <a:r>
              <a:rPr lang="ja-JP" sz="2800" b="0" i="0" u="none" strike="noStrike" cap="none" baseline="0" dirty="0">
                <a:solidFill>
                  <a:srgbClr val="243A50"/>
                </a:solidFill>
                <a:effectLst/>
                <a:uFillTx/>
                <a:ea typeface="MS UI Gothic"/>
              </a:rPr>
              <a:t>貧困 </a:t>
            </a:r>
          </a:p>
          <a:p>
            <a:pPr marL="0" indent="0" algn="ctr">
              <a:spcBef>
                <a:spcPts val="1600"/>
              </a:spcBef>
              <a:buNone/>
            </a:pPr>
            <a:r>
              <a:rPr lang="ja-JP" sz="2800" b="0" i="0" u="none" strike="noStrike" cap="none" baseline="0" dirty="0">
                <a:solidFill>
                  <a:srgbClr val="243A50"/>
                </a:solidFill>
                <a:effectLst/>
                <a:uFillTx/>
                <a:ea typeface="MS UI Gothic"/>
              </a:rPr>
              <a:t>住宅オプション </a:t>
            </a:r>
          </a:p>
        </p:txBody>
      </p:sp>
      <p:sp>
        <p:nvSpPr>
          <p:cNvPr id="4" name="Content Placeholder 3">
            <a:extLst>
              <a:ext uri="{FF2B5EF4-FFF2-40B4-BE49-F238E27FC236}">
                <a16:creationId xmlns:a16="http://schemas.microsoft.com/office/drawing/2014/main" id="{69B90A76-31AE-8042-8259-432A597D8A2F}"/>
              </a:ext>
            </a:extLst>
          </p:cNvPr>
          <p:cNvSpPr>
            <a:spLocks noGrp="1"/>
          </p:cNvSpPr>
          <p:nvPr>
            <p:ph sz="half" idx="2"/>
          </p:nvPr>
        </p:nvSpPr>
        <p:spPr>
          <a:xfrm>
            <a:off x="6172200" y="3420533"/>
            <a:ext cx="5181600" cy="2756429"/>
          </a:xfrm>
        </p:spPr>
        <p:txBody>
          <a:bodyPr/>
          <a:lstStyle/>
          <a:p>
            <a:pPr marL="0" indent="0" algn="ctr">
              <a:spcBef>
                <a:spcPts val="1600"/>
              </a:spcBef>
              <a:buNone/>
            </a:pPr>
            <a:r>
              <a:rPr lang="ja-JP" sz="2800" b="0" i="0" u="none" strike="noStrike" cap="none" baseline="0" dirty="0">
                <a:solidFill>
                  <a:srgbClr val="243A50"/>
                </a:solidFill>
                <a:effectLst/>
                <a:uFillTx/>
                <a:ea typeface="MS UI Gothic"/>
              </a:rPr>
              <a:t>社交、レクリエーション、人間関係 </a:t>
            </a:r>
          </a:p>
          <a:p>
            <a:pPr marL="0" indent="0" algn="ctr">
              <a:spcBef>
                <a:spcPts val="1600"/>
              </a:spcBef>
              <a:buNone/>
            </a:pPr>
            <a:r>
              <a:rPr lang="ja-JP" sz="2800" b="0" i="0" u="none" strike="noStrike" cap="none" baseline="0" dirty="0">
                <a:solidFill>
                  <a:srgbClr val="243A50"/>
                </a:solidFill>
                <a:effectLst/>
                <a:uFillTx/>
                <a:ea typeface="MS UI Gothic"/>
              </a:rPr>
              <a:t>尊敬される声 </a:t>
            </a:r>
          </a:p>
          <a:p>
            <a:pPr marL="0" indent="0" algn="ctr">
              <a:spcBef>
                <a:spcPts val="1600"/>
              </a:spcBef>
              <a:buNone/>
            </a:pPr>
            <a:r>
              <a:rPr lang="ja-JP" sz="2800" b="0" i="0" u="none" strike="noStrike" cap="none" baseline="0" dirty="0">
                <a:solidFill>
                  <a:srgbClr val="243A50"/>
                </a:solidFill>
                <a:effectLst/>
                <a:uFillTx/>
                <a:ea typeface="MS UI Gothic"/>
              </a:rPr>
              <a:t>自分の将来を決める </a:t>
            </a:r>
          </a:p>
        </p:txBody>
      </p:sp>
    </p:spTree>
    <p:extLst>
      <p:ext uri="{BB962C8B-B14F-4D97-AF65-F5344CB8AC3E}">
        <p14:creationId xmlns:p14="http://schemas.microsoft.com/office/powerpoint/2010/main" val="9123658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BCB79-C3EB-1242-8D66-4D4330A738E2}"/>
              </a:ext>
            </a:extLst>
          </p:cNvPr>
          <p:cNvSpPr>
            <a:spLocks noGrp="1"/>
          </p:cNvSpPr>
          <p:nvPr>
            <p:ph type="sldNum" sz="quarter" idx="12"/>
          </p:nvPr>
        </p:nvSpPr>
        <p:spPr/>
        <p:txBody>
          <a:bodyPr/>
          <a:lstStyle/>
          <a:p>
            <a:fld id="{D1DDEDF4-883C-4159-966D-7CEF8ED53DD3}" type="slidenum">
              <a:rPr lang="en-US" smtClean="0"/>
              <a:t>6</a:t>
            </a:fld>
            <a:endParaRPr lang="en-US"/>
          </a:p>
        </p:txBody>
      </p:sp>
      <p:sp>
        <p:nvSpPr>
          <p:cNvPr id="4" name="Title 3"/>
          <p:cNvSpPr>
            <a:spLocks noGrp="1"/>
          </p:cNvSpPr>
          <p:nvPr>
            <p:ph type="title"/>
          </p:nvPr>
        </p:nvSpPr>
        <p:spPr/>
        <p:txBody>
          <a:bodyPr>
            <a:normAutofit/>
          </a:bodyPr>
          <a:lstStyle/>
          <a:p>
            <a:r>
              <a:rPr lang="ja-JP" sz="5400" b="0" i="0" u="none" strike="noStrike" cap="none" baseline="0" dirty="0">
                <a:solidFill>
                  <a:srgbClr val="FFFFFF"/>
                </a:solidFill>
                <a:effectLst/>
                <a:uFillTx/>
                <a:ea typeface="MS UI Gothic"/>
              </a:rPr>
              <a:t>雇用：</a:t>
            </a:r>
            <a:r>
              <a:rPr sz="5400" dirty="0"/>
              <a:t/>
            </a:r>
            <a:br>
              <a:rPr sz="5400" dirty="0"/>
            </a:br>
            <a:r>
              <a:rPr lang="ja-JP" sz="5400" b="0" i="0" u="none" strike="noStrike" cap="none" baseline="0" dirty="0">
                <a:solidFill>
                  <a:srgbClr val="FFFFFF"/>
                </a:solidFill>
                <a:effectLst/>
                <a:uFillTx/>
                <a:ea typeface="MS UI Gothic"/>
              </a:rPr>
              <a:t>たくさんのことが可能です</a:t>
            </a:r>
          </a:p>
        </p:txBody>
      </p:sp>
    </p:spTree>
    <p:extLst>
      <p:ext uri="{BB962C8B-B14F-4D97-AF65-F5344CB8AC3E}">
        <p14:creationId xmlns:p14="http://schemas.microsoft.com/office/powerpoint/2010/main" val="20916789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8D8826-792A-A348-A534-2351FD5D6910}"/>
              </a:ext>
            </a:extLst>
          </p:cNvPr>
          <p:cNvSpPr>
            <a:spLocks noGrp="1"/>
          </p:cNvSpPr>
          <p:nvPr>
            <p:ph type="sldNum" sz="quarter" idx="12"/>
          </p:nvPr>
        </p:nvSpPr>
        <p:spPr/>
        <p:txBody>
          <a:bodyPr/>
          <a:lstStyle/>
          <a:p>
            <a:fld id="{D1DDEDF4-883C-4159-966D-7CEF8ED53DD3}" type="slidenum">
              <a:rPr lang="en-US" smtClean="0"/>
              <a:t>7</a:t>
            </a:fld>
            <a:endParaRPr lang="en-US"/>
          </a:p>
        </p:txBody>
      </p:sp>
      <p:sp>
        <p:nvSpPr>
          <p:cNvPr id="2" name="Title 1">
            <a:extLst>
              <a:ext uri="{FF2B5EF4-FFF2-40B4-BE49-F238E27FC236}">
                <a16:creationId xmlns:a16="http://schemas.microsoft.com/office/drawing/2014/main" id="{7F42326F-ADB4-F54A-946B-41C575B62FE0}"/>
              </a:ext>
            </a:extLst>
          </p:cNvPr>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雇用：コアコンセプト</a:t>
            </a:r>
          </a:p>
        </p:txBody>
      </p:sp>
      <p:graphicFrame>
        <p:nvGraphicFramePr>
          <p:cNvPr id="5" name="Content Placeholder 4" descr="1. Everyone can work! &#10;2. Work looks differently for everybody&#10;3. Employment should be rooted in what your family member wants to do" title="Employment Core Concepts ">
            <a:extLst>
              <a:ext uri="{FF2B5EF4-FFF2-40B4-BE49-F238E27FC236}">
                <a16:creationId xmlns:a16="http://schemas.microsoft.com/office/drawing/2014/main" id="{58DBF7E1-D227-B643-805A-69515B7149D0}"/>
              </a:ext>
            </a:extLst>
          </p:cNvPr>
          <p:cNvGraphicFramePr>
            <a:graphicFrameLocks noGrp="1"/>
          </p:cNvGraphicFramePr>
          <p:nvPr>
            <p:ph idx="1"/>
            <p:extLst>
              <p:ext uri="{D42A27DB-BD31-4B8C-83A1-F6EECF244321}">
                <p14:modId xmlns:p14="http://schemas.microsoft.com/office/powerpoint/2010/main" val="1579694813"/>
              </p:ext>
            </p:extLst>
          </p:nvPr>
        </p:nvGraphicFramePr>
        <p:xfrm>
          <a:off x="838200" y="1825624"/>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descr="Circle shape with &quot;1&quot; inside">
            <a:extLst>
              <a:ext uri="{FF2B5EF4-FFF2-40B4-BE49-F238E27FC236}">
                <a16:creationId xmlns:a16="http://schemas.microsoft.com/office/drawing/2014/main" id="{2F381B86-67B5-C44E-9917-0D2551336467}"/>
              </a:ext>
            </a:extLst>
          </p:cNvPr>
          <p:cNvSpPr/>
          <p:nvPr/>
        </p:nvSpPr>
        <p:spPr>
          <a:xfrm>
            <a:off x="3049905" y="1568768"/>
            <a:ext cx="666750" cy="666750"/>
          </a:xfrm>
          <a:prstGeom prst="ellipse">
            <a:avLst/>
          </a:prstGeom>
          <a:solidFill>
            <a:schemeClr val="bg1"/>
          </a:solidFill>
          <a:ln w="25400">
            <a:solidFill>
              <a:srgbClr val="C7D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18449C-291D-3741-8992-62DD9C19AE0F}"/>
              </a:ext>
            </a:extLst>
          </p:cNvPr>
          <p:cNvSpPr txBox="1"/>
          <p:nvPr/>
        </p:nvSpPr>
        <p:spPr>
          <a:xfrm>
            <a:off x="2964180" y="1671310"/>
            <a:ext cx="838200" cy="461665"/>
          </a:xfrm>
          <a:prstGeom prst="rect">
            <a:avLst/>
          </a:prstGeom>
          <a:noFill/>
        </p:spPr>
        <p:txBody>
          <a:bodyPr wrap="square" rtlCol="0">
            <a:spAutoFit/>
          </a:bodyPr>
          <a:lstStyle/>
          <a:p>
            <a:pPr algn="ctr"/>
            <a:r>
              <a:rPr lang="en-US" sz="2400" b="1">
                <a:solidFill>
                  <a:srgbClr val="243A50"/>
                </a:solidFill>
                <a:latin typeface="Arial" panose="020B0604020202020204" pitchFamily="34" charset="0"/>
                <a:cs typeface="Arial" panose="020B0604020202020204" pitchFamily="34" charset="0"/>
              </a:rPr>
              <a:t>1</a:t>
            </a:r>
          </a:p>
        </p:txBody>
      </p:sp>
      <p:sp>
        <p:nvSpPr>
          <p:cNvPr id="10" name="Oval 9" descr="Circle shape with &quot;2&quot; inside">
            <a:extLst>
              <a:ext uri="{FF2B5EF4-FFF2-40B4-BE49-F238E27FC236}">
                <a16:creationId xmlns:a16="http://schemas.microsoft.com/office/drawing/2014/main" id="{843B3136-2E9C-B440-A6AE-A615B0C5E4C3}"/>
              </a:ext>
            </a:extLst>
          </p:cNvPr>
          <p:cNvSpPr/>
          <p:nvPr/>
        </p:nvSpPr>
        <p:spPr>
          <a:xfrm>
            <a:off x="8465185" y="1572896"/>
            <a:ext cx="666750" cy="666750"/>
          </a:xfrm>
          <a:prstGeom prst="ellipse">
            <a:avLst/>
          </a:prstGeom>
          <a:solidFill>
            <a:schemeClr val="bg1"/>
          </a:solidFill>
          <a:ln w="25400">
            <a:solidFill>
              <a:srgbClr val="EFD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EA1388-E30C-844D-85A4-0354D4DE38F7}"/>
              </a:ext>
            </a:extLst>
          </p:cNvPr>
          <p:cNvSpPr txBox="1"/>
          <p:nvPr/>
        </p:nvSpPr>
        <p:spPr>
          <a:xfrm>
            <a:off x="8379460" y="1675438"/>
            <a:ext cx="838200" cy="461665"/>
          </a:xfrm>
          <a:prstGeom prst="rect">
            <a:avLst/>
          </a:prstGeom>
          <a:noFill/>
        </p:spPr>
        <p:txBody>
          <a:bodyPr wrap="square" rtlCol="0">
            <a:spAutoFit/>
          </a:bodyPr>
          <a:lstStyle/>
          <a:p>
            <a:pPr algn="ctr"/>
            <a:r>
              <a:rPr lang="en-US" sz="2400" b="1">
                <a:solidFill>
                  <a:srgbClr val="243A50"/>
                </a:solidFill>
                <a:latin typeface="Arial" panose="020B0604020202020204" pitchFamily="34" charset="0"/>
                <a:cs typeface="Arial" panose="020B0604020202020204" pitchFamily="34" charset="0"/>
              </a:rPr>
              <a:t>2</a:t>
            </a:r>
          </a:p>
        </p:txBody>
      </p:sp>
      <p:sp>
        <p:nvSpPr>
          <p:cNvPr id="6" name="Oval 5" descr="Circle shape with &quot;3&quot; inside">
            <a:extLst>
              <a:ext uri="{FF2B5EF4-FFF2-40B4-BE49-F238E27FC236}">
                <a16:creationId xmlns:a16="http://schemas.microsoft.com/office/drawing/2014/main" id="{ECD93A83-40AF-9D47-B46B-875D6AB9CC77}"/>
              </a:ext>
            </a:extLst>
          </p:cNvPr>
          <p:cNvSpPr/>
          <p:nvPr/>
        </p:nvSpPr>
        <p:spPr>
          <a:xfrm>
            <a:off x="5762625" y="3919538"/>
            <a:ext cx="666750" cy="666750"/>
          </a:xfrm>
          <a:prstGeom prst="ellipse">
            <a:avLst/>
          </a:prstGeom>
          <a:solidFill>
            <a:schemeClr val="bg1"/>
          </a:solidFill>
          <a:ln w="25400">
            <a:solidFill>
              <a:srgbClr val="FF9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924B3C-3222-654E-8A5E-A0BD2AF8C883}"/>
              </a:ext>
            </a:extLst>
          </p:cNvPr>
          <p:cNvSpPr txBox="1"/>
          <p:nvPr/>
        </p:nvSpPr>
        <p:spPr>
          <a:xfrm>
            <a:off x="5676900" y="4022080"/>
            <a:ext cx="838200" cy="461665"/>
          </a:xfrm>
          <a:prstGeom prst="rect">
            <a:avLst/>
          </a:prstGeom>
          <a:noFill/>
        </p:spPr>
        <p:txBody>
          <a:bodyPr wrap="square" rtlCol="0">
            <a:spAutoFit/>
          </a:bodyPr>
          <a:lstStyle/>
          <a:p>
            <a:pPr algn="ctr"/>
            <a:r>
              <a:rPr lang="en-US" sz="2400" b="1">
                <a:solidFill>
                  <a:srgbClr val="243A5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8873121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070625-2CE0-834C-9F1F-5573BDE7FBF4}"/>
              </a:ext>
            </a:extLst>
          </p:cNvPr>
          <p:cNvSpPr>
            <a:spLocks noGrp="1"/>
          </p:cNvSpPr>
          <p:nvPr>
            <p:ph type="sldNum" sz="quarter" idx="12"/>
          </p:nvPr>
        </p:nvSpPr>
        <p:spPr/>
        <p:txBody>
          <a:bodyPr/>
          <a:lstStyle/>
          <a:p>
            <a:fld id="{D1DDEDF4-883C-4159-966D-7CEF8ED53DD3}" type="slidenum">
              <a:rPr lang="en-US" smtClean="0"/>
              <a:t>8</a:t>
            </a:fld>
            <a:endParaRPr lang="en-US"/>
          </a:p>
        </p:txBody>
      </p:sp>
      <p:sp>
        <p:nvSpPr>
          <p:cNvPr id="2" name="Title 1"/>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「雇用第一」</a:t>
            </a:r>
          </a:p>
        </p:txBody>
      </p:sp>
      <p:sp>
        <p:nvSpPr>
          <p:cNvPr id="3" name="Content Placeholder 2"/>
          <p:cNvSpPr>
            <a:spLocks noGrp="1"/>
          </p:cNvSpPr>
          <p:nvPr>
            <p:ph idx="1"/>
          </p:nvPr>
        </p:nvSpPr>
        <p:spPr/>
        <p:txBody>
          <a:bodyPr>
            <a:normAutofit fontScale="92500"/>
          </a:bodyPr>
          <a:lstStyle/>
          <a:p>
            <a:pPr marL="0" indent="0" algn="ctr">
              <a:lnSpc>
                <a:spcPct val="120000"/>
              </a:lnSpc>
              <a:buNone/>
            </a:pPr>
            <a:r>
              <a:rPr lang="ja-JP" sz="2800" b="1" i="0" u="none" strike="noStrike" cap="none" baseline="0" dirty="0">
                <a:solidFill>
                  <a:srgbClr val="883D38"/>
                </a:solidFill>
                <a:effectLst/>
                <a:uFillTx/>
                <a:ea typeface="MS UI Gothic"/>
              </a:rPr>
              <a:t>障害の重度にかかわらず、発達障害のある労働年齢の個人に対して、総合的で競争力のある雇用の機会が最優先で与えられることが国の政策である。</a:t>
            </a:r>
          </a:p>
          <a:p>
            <a:pPr marL="0" indent="0" algn="ctr">
              <a:lnSpc>
                <a:spcPct val="120000"/>
              </a:lnSpc>
              <a:buNone/>
            </a:pPr>
            <a:r>
              <a:rPr lang="ja-JP" sz="2100" b="0" i="1" u="none" strike="noStrike" cap="none" baseline="0" dirty="0">
                <a:solidFill>
                  <a:srgbClr val="883D38"/>
                </a:solidFill>
                <a:effectLst/>
                <a:uFillTx/>
                <a:ea typeface="MS UI Gothic"/>
              </a:rPr>
              <a:t>カリフォルニア州議会法案第1041番 (2013年)</a:t>
            </a:r>
          </a:p>
          <a:p>
            <a:pPr marL="0" indent="0">
              <a:lnSpc>
                <a:spcPct val="120000"/>
              </a:lnSpc>
              <a:buNone/>
            </a:pPr>
            <a:endParaRPr lang="en-US" sz="1800" dirty="0"/>
          </a:p>
          <a:p>
            <a:pPr>
              <a:lnSpc>
                <a:spcPct val="120000"/>
              </a:lnSpc>
            </a:pPr>
            <a:r>
              <a:rPr lang="ja-JP" sz="2400" b="1" i="0" u="none" strike="noStrike" cap="none" baseline="0" dirty="0">
                <a:solidFill>
                  <a:srgbClr val="243A50"/>
                </a:solidFill>
                <a:effectLst/>
                <a:uFillTx/>
                <a:ea typeface="MS UI Gothic"/>
              </a:rPr>
              <a:t>個人 - </a:t>
            </a:r>
            <a:r>
              <a:rPr lang="ja-JP" sz="2400" b="0" i="0" u="none" strike="noStrike" cap="none" baseline="0" dirty="0">
                <a:solidFill>
                  <a:srgbClr val="243A50"/>
                </a:solidFill>
                <a:effectLst/>
                <a:uFillTx/>
                <a:ea typeface="MS UI Gothic"/>
              </a:rPr>
              <a:t>グループや集団に属していない</a:t>
            </a:r>
          </a:p>
          <a:p>
            <a:pPr>
              <a:lnSpc>
                <a:spcPct val="120000"/>
              </a:lnSpc>
            </a:pPr>
            <a:r>
              <a:rPr lang="ja-JP" sz="2400" b="1" i="0" u="none" strike="noStrike" cap="none" baseline="0" dirty="0">
                <a:solidFill>
                  <a:srgbClr val="243A50"/>
                </a:solidFill>
                <a:effectLst/>
                <a:uFillTx/>
                <a:ea typeface="MS UI Gothic"/>
              </a:rPr>
              <a:t>統合 – </a:t>
            </a:r>
            <a:r>
              <a:rPr lang="ja-JP" sz="2400" b="0" i="0" u="none" strike="noStrike" cap="none" baseline="0" dirty="0">
                <a:solidFill>
                  <a:srgbClr val="243A50"/>
                </a:solidFill>
                <a:effectLst/>
                <a:uFillTx/>
                <a:ea typeface="MS UI Gothic"/>
              </a:rPr>
              <a:t>障害のない人とともに、交流の場を設ける</a:t>
            </a:r>
          </a:p>
          <a:p>
            <a:pPr>
              <a:lnSpc>
                <a:spcPct val="120000"/>
              </a:lnSpc>
            </a:pPr>
            <a:r>
              <a:rPr lang="ja-JP" sz="2400" b="1" i="0" u="none" strike="noStrike" cap="none" baseline="0" dirty="0">
                <a:solidFill>
                  <a:srgbClr val="243A50"/>
                </a:solidFill>
                <a:effectLst/>
                <a:uFillTx/>
                <a:ea typeface="MS UI Gothic"/>
              </a:rPr>
              <a:t>雇用 - </a:t>
            </a:r>
            <a:r>
              <a:rPr lang="ja-JP" sz="2400" b="0" i="0" u="none" strike="noStrike" cap="none" baseline="0" dirty="0">
                <a:solidFill>
                  <a:srgbClr val="243A50"/>
                </a:solidFill>
                <a:effectLst/>
                <a:uFillTx/>
                <a:ea typeface="MS UI Gothic"/>
              </a:rPr>
              <a:t>一般労働力、企業または自営業の従業員名簿上</a:t>
            </a:r>
          </a:p>
          <a:p>
            <a:pPr>
              <a:lnSpc>
                <a:spcPct val="120000"/>
              </a:lnSpc>
            </a:pPr>
            <a:r>
              <a:rPr lang="ja-JP" sz="2400" b="1" i="0" u="none" strike="noStrike" cap="none" baseline="0" dirty="0">
                <a:solidFill>
                  <a:srgbClr val="243A50"/>
                </a:solidFill>
                <a:effectLst/>
                <a:uFillTx/>
                <a:ea typeface="MS UI Gothic"/>
              </a:rPr>
              <a:t>最低賃金 - </a:t>
            </a:r>
            <a:r>
              <a:rPr lang="ja-JP" sz="2400" b="0" i="0" u="none" strike="noStrike" cap="none" baseline="0" dirty="0">
                <a:solidFill>
                  <a:srgbClr val="243A50"/>
                </a:solidFill>
                <a:effectLst/>
                <a:uFillTx/>
                <a:ea typeface="MS UI Gothic"/>
              </a:rPr>
              <a:t>最低賃金かそれ以上、または業界標準賃金</a:t>
            </a:r>
          </a:p>
        </p:txBody>
      </p:sp>
    </p:spTree>
    <p:extLst>
      <p:ext uri="{BB962C8B-B14F-4D97-AF65-F5344CB8AC3E}">
        <p14:creationId xmlns:p14="http://schemas.microsoft.com/office/powerpoint/2010/main" val="361294054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C5E7D8-263E-E740-97A0-3C2E4AA4882C}"/>
              </a:ext>
            </a:extLst>
          </p:cNvPr>
          <p:cNvSpPr>
            <a:spLocks noGrp="1"/>
          </p:cNvSpPr>
          <p:nvPr>
            <p:ph type="sldNum" sz="quarter" idx="12"/>
          </p:nvPr>
        </p:nvSpPr>
        <p:spPr/>
        <p:txBody>
          <a:bodyPr/>
          <a:lstStyle/>
          <a:p>
            <a:fld id="{D1DDEDF4-883C-4159-966D-7CEF8ED53DD3}" type="slidenum">
              <a:rPr lang="en-US" smtClean="0"/>
              <a:t>9</a:t>
            </a:fld>
            <a:endParaRPr lang="en-US"/>
          </a:p>
        </p:txBody>
      </p:sp>
      <p:sp>
        <p:nvSpPr>
          <p:cNvPr id="2" name="Title 1">
            <a:extLst>
              <a:ext uri="{FF2B5EF4-FFF2-40B4-BE49-F238E27FC236}">
                <a16:creationId xmlns:a16="http://schemas.microsoft.com/office/drawing/2014/main" id="{2ECA3BAF-7E76-6E42-9F4C-69B0A6125080}"/>
              </a:ext>
            </a:extLst>
          </p:cNvPr>
          <p:cNvSpPr>
            <a:spLocks noGrp="1"/>
          </p:cNvSpPr>
          <p:nvPr>
            <p:ph type="title"/>
          </p:nvPr>
        </p:nvSpPr>
        <p:spPr/>
        <p:txBody>
          <a:bodyPr/>
          <a:lstStyle/>
          <a:p>
            <a:pPr algn="ctr"/>
            <a:r>
              <a:rPr lang="ja-JP" sz="4400" b="0" i="0" u="none" strike="noStrike" cap="none" baseline="0" dirty="0">
                <a:solidFill>
                  <a:srgbClr val="017076"/>
                </a:solidFill>
                <a:effectLst/>
                <a:uFillTx/>
                <a:ea typeface="MS UI Gothic"/>
              </a:rPr>
              <a:t>あなたの家族はなぜ働かなければならないのでしょうか? </a:t>
            </a:r>
            <a:r>
              <a:rPr lang="ja-JP" b="0" i="0" u="none" strike="noStrike" cap="none" baseline="0" dirty="0">
                <a:effectLst/>
                <a:uFillTx/>
              </a:rPr>
              <a:t> </a:t>
            </a:r>
          </a:p>
        </p:txBody>
      </p:sp>
      <p:sp>
        <p:nvSpPr>
          <p:cNvPr id="6" name="Content Placeholder 2">
            <a:extLst>
              <a:ext uri="{FF2B5EF4-FFF2-40B4-BE49-F238E27FC236}">
                <a16:creationId xmlns:a16="http://schemas.microsoft.com/office/drawing/2014/main" id="{7B981A57-131B-4E41-AEE7-578730419793}"/>
              </a:ext>
            </a:extLst>
          </p:cNvPr>
          <p:cNvSpPr txBox="1"/>
          <p:nvPr/>
        </p:nvSpPr>
        <p:spPr>
          <a:xfrm>
            <a:off x="838200" y="1825623"/>
            <a:ext cx="10515600" cy="184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ja-JP" sz="2400" b="1" i="0" u="none" strike="noStrike" cap="none" baseline="0" dirty="0">
                <a:solidFill>
                  <a:srgbClr val="883D38"/>
                </a:solidFill>
                <a:effectLst/>
                <a:uFillTx/>
                <a:ea typeface="MS UI Gothic"/>
              </a:rPr>
              <a:t>「彼の個人的な成長、自信、成熟は、働き始めてすぐに明らかになりました。息子が幸せな大人になったことを家族全員が認め喜びました。」</a:t>
            </a:r>
            <a:r>
              <a:rPr sz="2400" dirty="0"/>
              <a:t/>
            </a:r>
            <a:br>
              <a:rPr sz="2400" dirty="0"/>
            </a:br>
            <a:r>
              <a:rPr lang="ja-JP" sz="2400" b="0" i="1" u="none" strike="noStrike" cap="none" baseline="0" dirty="0">
                <a:solidFill>
                  <a:srgbClr val="883D38"/>
                </a:solidFill>
                <a:effectLst/>
                <a:uFillTx/>
                <a:ea typeface="MS UI Gothic"/>
              </a:rPr>
              <a:t>– ベイエリアの</a:t>
            </a:r>
            <a:r>
              <a:rPr lang="ja-JP" altLang="en-US" sz="2400" i="1" dirty="0">
                <a:solidFill>
                  <a:srgbClr val="883D38"/>
                </a:solidFill>
                <a:ea typeface="MS UI Gothic"/>
              </a:rPr>
              <a:t>保護者</a:t>
            </a:r>
            <a:r>
              <a:rPr lang="ja-JP" sz="2400" b="0" i="1" u="none" strike="noStrike" cap="none" baseline="0" dirty="0">
                <a:solidFill>
                  <a:srgbClr val="883D38"/>
                </a:solidFill>
                <a:effectLst/>
                <a:uFillTx/>
                <a:ea typeface="MS UI Gothic"/>
              </a:rPr>
              <a:t> – </a:t>
            </a:r>
          </a:p>
        </p:txBody>
      </p:sp>
      <p:sp>
        <p:nvSpPr>
          <p:cNvPr id="3" name="Content Placeholder 2">
            <a:extLst>
              <a:ext uri="{FF2B5EF4-FFF2-40B4-BE49-F238E27FC236}">
                <a16:creationId xmlns:a16="http://schemas.microsoft.com/office/drawing/2014/main" id="{A259C150-CEA6-7B42-918B-B6D198EC78F3}"/>
              </a:ext>
            </a:extLst>
          </p:cNvPr>
          <p:cNvSpPr>
            <a:spLocks noGrp="1"/>
          </p:cNvSpPr>
          <p:nvPr>
            <p:ph sz="half" idx="1"/>
          </p:nvPr>
        </p:nvSpPr>
        <p:spPr>
          <a:xfrm>
            <a:off x="838200" y="3742269"/>
            <a:ext cx="5257800" cy="1812394"/>
          </a:xfrm>
        </p:spPr>
        <p:txBody>
          <a:bodyPr/>
          <a:lstStyle/>
          <a:p>
            <a:pPr marL="0" indent="0" algn="ctr">
              <a:buNone/>
            </a:pPr>
            <a:r>
              <a:rPr lang="ja-JP" sz="2800" b="0" i="0" u="none" strike="noStrike" cap="none" baseline="0" dirty="0">
                <a:solidFill>
                  <a:srgbClr val="243A50"/>
                </a:solidFill>
                <a:effectLst/>
                <a:uFillTx/>
                <a:ea typeface="MS UI Gothic"/>
              </a:rPr>
              <a:t>それが大人に期待されていること</a:t>
            </a:r>
          </a:p>
          <a:p>
            <a:pPr marL="0" indent="0" algn="ctr">
              <a:buNone/>
            </a:pPr>
            <a:r>
              <a:rPr lang="ja-JP" sz="2800" b="0" i="0" u="none" strike="noStrike" cap="none" baseline="0" dirty="0">
                <a:solidFill>
                  <a:srgbClr val="243A50"/>
                </a:solidFill>
                <a:effectLst/>
                <a:uFillTx/>
                <a:ea typeface="MS UI Gothic"/>
              </a:rPr>
              <a:t>社交化</a:t>
            </a:r>
          </a:p>
          <a:p>
            <a:pPr marL="0" indent="0" algn="ctr">
              <a:buNone/>
            </a:pPr>
            <a:r>
              <a:rPr lang="ja-JP" sz="2800" b="0" i="0" u="none" strike="noStrike" cap="none" baseline="0" dirty="0">
                <a:solidFill>
                  <a:srgbClr val="243A50"/>
                </a:solidFill>
                <a:effectLst/>
                <a:uFillTx/>
                <a:ea typeface="MS UI Gothic"/>
              </a:rPr>
              <a:t>自尊心（尊厳）</a:t>
            </a:r>
          </a:p>
          <a:p>
            <a:pPr marL="0" indent="0" algn="ctr">
              <a:buNone/>
            </a:pPr>
            <a:endParaRPr lang="en-US" dirty="0"/>
          </a:p>
        </p:txBody>
      </p:sp>
      <p:sp>
        <p:nvSpPr>
          <p:cNvPr id="4" name="Content Placeholder 3">
            <a:extLst>
              <a:ext uri="{FF2B5EF4-FFF2-40B4-BE49-F238E27FC236}">
                <a16:creationId xmlns:a16="http://schemas.microsoft.com/office/drawing/2014/main" id="{441627EA-4D06-3E4F-BBCF-EEBB93AC8946}"/>
              </a:ext>
            </a:extLst>
          </p:cNvPr>
          <p:cNvSpPr>
            <a:spLocks noGrp="1"/>
          </p:cNvSpPr>
          <p:nvPr>
            <p:ph sz="half" idx="2"/>
          </p:nvPr>
        </p:nvSpPr>
        <p:spPr>
          <a:xfrm>
            <a:off x="6172200" y="3742269"/>
            <a:ext cx="5181600" cy="1812394"/>
          </a:xfrm>
        </p:spPr>
        <p:txBody>
          <a:bodyPr/>
          <a:lstStyle/>
          <a:p>
            <a:pPr marL="0" indent="0" algn="ctr">
              <a:buNone/>
            </a:pPr>
            <a:r>
              <a:rPr lang="ja-JP" sz="2800" b="0" i="0" u="none" strike="noStrike" cap="none" baseline="0" dirty="0">
                <a:solidFill>
                  <a:srgbClr val="243A50"/>
                </a:solidFill>
                <a:effectLst/>
                <a:uFillTx/>
                <a:ea typeface="MS UI Gothic"/>
              </a:rPr>
              <a:t>目的</a:t>
            </a:r>
          </a:p>
          <a:p>
            <a:pPr marL="0" indent="0" algn="ctr">
              <a:buNone/>
            </a:pPr>
            <a:r>
              <a:rPr lang="ja-JP" sz="2800" b="0" i="0" u="none" strike="noStrike" cap="none" baseline="0" dirty="0">
                <a:solidFill>
                  <a:srgbClr val="243A50"/>
                </a:solidFill>
                <a:effectLst/>
                <a:uFillTx/>
                <a:ea typeface="MS UI Gothic"/>
              </a:rPr>
              <a:t>金銭</a:t>
            </a:r>
          </a:p>
          <a:p>
            <a:pPr marL="0" indent="0" algn="ctr">
              <a:buNone/>
            </a:pPr>
            <a:r>
              <a:rPr lang="ja-JP" sz="2800" b="0" i="0" u="none" strike="noStrike" cap="none" baseline="0" dirty="0">
                <a:solidFill>
                  <a:srgbClr val="243A50"/>
                </a:solidFill>
                <a:effectLst/>
                <a:uFillTx/>
                <a:ea typeface="MS UI Gothic"/>
              </a:rPr>
              <a:t>精神的健康を促進する</a:t>
            </a:r>
          </a:p>
        </p:txBody>
      </p:sp>
      <p:sp>
        <p:nvSpPr>
          <p:cNvPr id="7" name="Content Placeholder 2">
            <a:extLst>
              <a:ext uri="{FF2B5EF4-FFF2-40B4-BE49-F238E27FC236}">
                <a16:creationId xmlns:a16="http://schemas.microsoft.com/office/drawing/2014/main" id="{7532E696-D4F1-B249-AD6E-453AB3F3FF25}"/>
              </a:ext>
            </a:extLst>
          </p:cNvPr>
          <p:cNvSpPr txBox="1"/>
          <p:nvPr/>
        </p:nvSpPr>
        <p:spPr>
          <a:xfrm>
            <a:off x="838200" y="5537199"/>
            <a:ext cx="10515600" cy="63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ja-JP" sz="3600" b="1" i="0" u="none" strike="noStrike" cap="none" baseline="0" dirty="0">
                <a:solidFill>
                  <a:srgbClr val="017076"/>
                </a:solidFill>
                <a:effectLst/>
                <a:uFillTx/>
                <a:ea typeface="MS UI Gothic"/>
              </a:rPr>
              <a:t>彼らはできるからです！</a:t>
            </a:r>
          </a:p>
        </p:txBody>
      </p:sp>
    </p:spTree>
    <p:extLst>
      <p:ext uri="{BB962C8B-B14F-4D97-AF65-F5344CB8AC3E}">
        <p14:creationId xmlns:p14="http://schemas.microsoft.com/office/powerpoint/2010/main" val="350773153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19412</TotalTime>
  <Words>4923</Words>
  <Application>Microsoft Office PowerPoint</Application>
  <PresentationFormat>Widescreen</PresentationFormat>
  <Paragraphs>356</Paragraphs>
  <Slides>38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MS Gothic</vt:lpstr>
      <vt:lpstr>ＭＳ Ｐゴシック</vt:lpstr>
      <vt:lpstr>MS UI Gothic</vt:lpstr>
      <vt:lpstr>Arial</vt:lpstr>
      <vt:lpstr>Calibri</vt:lpstr>
      <vt:lpstr>Office Theme</vt:lpstr>
      <vt:lpstr>可能性を想像してみてください  就職成功への道</vt:lpstr>
      <vt:lpstr>今日の議題</vt:lpstr>
      <vt:lpstr>ワークシートの質問 1</vt:lpstr>
      <vt:lpstr>今日、障害のある人々は…</vt:lpstr>
      <vt:lpstr>しかし、やるべきことはまだあります…</vt:lpstr>
      <vt:lpstr>雇用： たくさんのことが可能です</vt:lpstr>
      <vt:lpstr>雇用：コアコンセプト</vt:lpstr>
      <vt:lpstr>「雇用第一」</vt:lpstr>
      <vt:lpstr>あなたの家族はなぜ働かなければならないのでしょうか?  </vt:lpstr>
      <vt:lpstr>新しい現実</vt:lpstr>
      <vt:lpstr>家族を新しい視点で見る</vt:lpstr>
      <vt:lpstr>期待をどのように定義すればよいでしょうか?  </vt:lpstr>
      <vt:lpstr>期待の低さはどこから来るのでしょうか?  </vt:lpstr>
      <vt:lpstr>高い期待を持つことの重要性</vt:lpstr>
      <vt:lpstr>バランス技</vt:lpstr>
      <vt:lpstr>忍耐が鍵です</vt:lpstr>
      <vt:lpstr>成功とは何ですか?  </vt:lpstr>
      <vt:lpstr>ワークシートの質問 2</vt:lpstr>
      <vt:lpstr>便利なツール</vt:lpstr>
      <vt:lpstr>ビジョンステートメントの構築 </vt:lpstr>
      <vt:lpstr>就職で成功するための準備</vt:lpstr>
      <vt:lpstr>職場体験の力</vt:lpstr>
      <vt:lpstr>ネットワークの利用</vt:lpstr>
      <vt:lpstr>責任の構築</vt:lpstr>
      <vt:lpstr>参加する </vt:lpstr>
      <vt:lpstr>学校と就職</vt:lpstr>
      <vt:lpstr>考えられるすべてのサポートを検討する</vt:lpstr>
      <vt:lpstr>懸念事項について話し合う</vt:lpstr>
      <vt:lpstr>質問や懸念があるのは正常なことです</vt:lpstr>
      <vt:lpstr>ワークシートの質問 3</vt:lpstr>
      <vt:lpstr>雇用に関する神話</vt:lpstr>
      <vt:lpstr>社会保障給付: 神話とリソース</vt:lpstr>
      <vt:lpstr>ワークシートの質問 4</vt:lpstr>
      <vt:lpstr>行動ステップ: はじめる</vt:lpstr>
      <vt:lpstr>ワークシートの質問 5</vt:lpstr>
      <vt:lpstr>覚えておくべき重要点</vt:lpstr>
      <vt:lpstr>質問</vt:lpstr>
      <vt:lpstr>連絡先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that Includes Employment: A Workshop for Families</dc:title>
  <dc:creator>Sean Roy</dc:creator>
  <cp:lastModifiedBy>Erika Segovia</cp:lastModifiedBy>
  <cp:revision>184</cp:revision>
  <cp:lastPrinted>2018-09-10T02:07:06Z</cp:lastPrinted>
  <dcterms:created xsi:type="dcterms:W3CDTF">2018-09-06T20:26:57Z</dcterms:created>
  <dcterms:modified xsi:type="dcterms:W3CDTF">2024-01-16T19:04:12Z</dcterms:modified>
</cp:coreProperties>
</file>